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69" r:id="rId2"/>
    <p:sldId id="257" r:id="rId3"/>
    <p:sldId id="258" r:id="rId4"/>
    <p:sldId id="259" r:id="rId5"/>
    <p:sldId id="260" r:id="rId6"/>
    <p:sldId id="264" r:id="rId7"/>
    <p:sldId id="266" r:id="rId8"/>
    <p:sldId id="267" r:id="rId9"/>
    <p:sldId id="268" r:id="rId10"/>
    <p:sldId id="265" r:id="rId11"/>
    <p:sldId id="262"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0FB56-BEBF-4B94-BE91-E38264683A61}" type="datetimeFigureOut">
              <a:rPr lang="en-US" smtClean="0"/>
              <a:t>10/25/2018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21C68-FAC3-4A22-8272-372C89D67382}" type="slidenum">
              <a:rPr lang="en-US" smtClean="0"/>
              <a:t>‹#›</a:t>
            </a:fld>
            <a:endParaRPr lang="en-US"/>
          </a:p>
        </p:txBody>
      </p:sp>
    </p:spTree>
    <p:extLst>
      <p:ext uri="{BB962C8B-B14F-4D97-AF65-F5344CB8AC3E}">
        <p14:creationId xmlns:p14="http://schemas.microsoft.com/office/powerpoint/2010/main" val="102938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277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3277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23E4A8CE-9A0C-499E-8BF4-08E6E665CDF5}" type="datetime8">
              <a:rPr lang="en-US" smtClean="0"/>
              <a:pPr fontAlgn="base">
                <a:spcBef>
                  <a:spcPct val="0"/>
                </a:spcBef>
                <a:spcAft>
                  <a:spcPct val="0"/>
                </a:spcAft>
                <a:defRPr/>
              </a:pPr>
              <a:t>10/25/2018 1:58 PM</a:t>
            </a:fld>
            <a:endParaRPr lang="en-US" smtClean="0"/>
          </a:p>
        </p:txBody>
      </p:sp>
      <p:sp>
        <p:nvSpPr>
          <p:cNvPr id="32774" name="Footer Placeholder 5"/>
          <p:cNvSpPr>
            <a:spLocks noGrp="1"/>
          </p:cNvSpPr>
          <p:nvPr>
            <p:ph type="ftr" sz="quarter" idx="4"/>
          </p:nvPr>
        </p:nvSpPr>
        <p:spPr bwMode="auto">
          <a:xfrm>
            <a:off x="0" y="8845045"/>
            <a:ext cx="6323648" cy="465614"/>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a:solidFill>
                  <a:srgbClr val="000000"/>
                </a:solidFill>
              </a:rPr>
            </a:br>
            <a:r>
              <a:rPr lang="en-US" sz="500">
                <a:solidFill>
                  <a:srgbClr val="000000"/>
                </a:solidFill>
              </a:rPr>
              <a:t>MICROSOFT MAKES NO WARRANTIES, EXPRESS, IMPLIED OR STATUTORY, AS TO THE INFORMATION IN THIS PRESENTATION.</a:t>
            </a:r>
          </a:p>
          <a:p>
            <a:pPr fontAlgn="base">
              <a:spcBef>
                <a:spcPct val="0"/>
              </a:spcBef>
              <a:spcAft>
                <a:spcPct val="0"/>
              </a:spcAft>
              <a:defRPr/>
            </a:pPr>
            <a:endParaRPr lang="en-US" sz="500"/>
          </a:p>
        </p:txBody>
      </p:sp>
      <p:sp>
        <p:nvSpPr>
          <p:cNvPr id="32775" name="Slide Number Placeholder 6"/>
          <p:cNvSpPr>
            <a:spLocks noGrp="1"/>
          </p:cNvSpPr>
          <p:nvPr>
            <p:ph type="sldNum" sz="quarter" idx="5"/>
          </p:nvPr>
        </p:nvSpPr>
        <p:spPr bwMode="auto">
          <a:xfrm>
            <a:off x="6323648" y="8845045"/>
            <a:ext cx="701002" cy="465614"/>
          </a:xfrm>
          <a:ln>
            <a:miter lim="800000"/>
            <a:headEnd/>
            <a:tailEnd/>
          </a:ln>
        </p:spPr>
        <p:txBody>
          <a:bodyPr wrap="square" numCol="1" anchorCtr="0" compatLnSpc="1">
            <a:prstTxWarp prst="textNoShape">
              <a:avLst/>
            </a:prstTxWarp>
          </a:bodyPr>
          <a:lstStyle/>
          <a:p>
            <a:pPr fontAlgn="base">
              <a:spcBef>
                <a:spcPct val="0"/>
              </a:spcBef>
              <a:spcAft>
                <a:spcPct val="0"/>
              </a:spcAft>
              <a:defRPr/>
            </a:pPr>
            <a:fld id="{4CE88688-9A93-4C73-85BE-1C011F023BA6}" type="slidenum">
              <a:rPr lang="en-US" smtClean="0"/>
              <a:pPr fontAlgn="base">
                <a:spcBef>
                  <a:spcPct val="0"/>
                </a:spcBef>
                <a:spcAft>
                  <a:spcPct val="0"/>
                </a:spcAft>
                <a:defRPr/>
              </a:pPr>
              <a:t>3</a:t>
            </a:fld>
            <a:endParaRPr lang="en-US" smtClean="0"/>
          </a:p>
        </p:txBody>
      </p:sp>
    </p:spTree>
    <p:extLst>
      <p:ext uri="{BB962C8B-B14F-4D97-AF65-F5344CB8AC3E}">
        <p14:creationId xmlns:p14="http://schemas.microsoft.com/office/powerpoint/2010/main" val="167660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277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3277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23E4A8CE-9A0C-499E-8BF4-08E6E665CDF5}" type="datetime8">
              <a:rPr lang="en-US" smtClean="0"/>
              <a:pPr fontAlgn="base">
                <a:spcBef>
                  <a:spcPct val="0"/>
                </a:spcBef>
                <a:spcAft>
                  <a:spcPct val="0"/>
                </a:spcAft>
                <a:defRPr/>
              </a:pPr>
              <a:t>10/25/2018 1:29 PM</a:t>
            </a:fld>
            <a:endParaRPr lang="en-US" smtClean="0"/>
          </a:p>
        </p:txBody>
      </p:sp>
      <p:sp>
        <p:nvSpPr>
          <p:cNvPr id="32774" name="Footer Placeholder 5"/>
          <p:cNvSpPr>
            <a:spLocks noGrp="1"/>
          </p:cNvSpPr>
          <p:nvPr>
            <p:ph type="ftr" sz="quarter" idx="4"/>
          </p:nvPr>
        </p:nvSpPr>
        <p:spPr bwMode="auto">
          <a:xfrm>
            <a:off x="0" y="8845045"/>
            <a:ext cx="6323648" cy="465614"/>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a:solidFill>
                  <a:srgbClr val="000000"/>
                </a:solidFill>
              </a:rPr>
            </a:br>
            <a:r>
              <a:rPr lang="en-US" sz="500">
                <a:solidFill>
                  <a:srgbClr val="000000"/>
                </a:solidFill>
              </a:rPr>
              <a:t>MICROSOFT MAKES NO WARRANTIES, EXPRESS, IMPLIED OR STATUTORY, AS TO THE INFORMATION IN THIS PRESENTATION.</a:t>
            </a:r>
          </a:p>
          <a:p>
            <a:pPr fontAlgn="base">
              <a:spcBef>
                <a:spcPct val="0"/>
              </a:spcBef>
              <a:spcAft>
                <a:spcPct val="0"/>
              </a:spcAft>
              <a:defRPr/>
            </a:pPr>
            <a:endParaRPr lang="en-US" sz="500"/>
          </a:p>
        </p:txBody>
      </p:sp>
      <p:sp>
        <p:nvSpPr>
          <p:cNvPr id="32775" name="Slide Number Placeholder 6"/>
          <p:cNvSpPr>
            <a:spLocks noGrp="1"/>
          </p:cNvSpPr>
          <p:nvPr>
            <p:ph type="sldNum" sz="quarter" idx="5"/>
          </p:nvPr>
        </p:nvSpPr>
        <p:spPr bwMode="auto">
          <a:xfrm>
            <a:off x="6323648" y="8845045"/>
            <a:ext cx="701002" cy="465614"/>
          </a:xfrm>
          <a:ln>
            <a:miter lim="800000"/>
            <a:headEnd/>
            <a:tailEnd/>
          </a:ln>
        </p:spPr>
        <p:txBody>
          <a:bodyPr wrap="square" numCol="1" anchorCtr="0" compatLnSpc="1">
            <a:prstTxWarp prst="textNoShape">
              <a:avLst/>
            </a:prstTxWarp>
          </a:bodyPr>
          <a:lstStyle/>
          <a:p>
            <a:pPr fontAlgn="base">
              <a:spcBef>
                <a:spcPct val="0"/>
              </a:spcBef>
              <a:spcAft>
                <a:spcPct val="0"/>
              </a:spcAft>
              <a:defRPr/>
            </a:pPr>
            <a:fld id="{4CE88688-9A93-4C73-85BE-1C011F023BA6}" type="slidenum">
              <a:rPr lang="en-US" smtClean="0"/>
              <a:pPr fontAlgn="base">
                <a:spcBef>
                  <a:spcPct val="0"/>
                </a:spcBef>
                <a:spcAft>
                  <a:spcPct val="0"/>
                </a:spcAft>
                <a:defRPr/>
              </a:pPr>
              <a:t>4</a:t>
            </a:fld>
            <a:endParaRPr lang="en-US" smtClean="0"/>
          </a:p>
        </p:txBody>
      </p:sp>
    </p:spTree>
    <p:extLst>
      <p:ext uri="{BB962C8B-B14F-4D97-AF65-F5344CB8AC3E}">
        <p14:creationId xmlns:p14="http://schemas.microsoft.com/office/powerpoint/2010/main" val="257494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C2F91CC-F640-4124-B766-272E383319DD}" type="datetimeFigureOut">
              <a:rPr lang="en-US" smtClean="0"/>
              <a:t>10/25/2018</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01B8C1C3-C99A-42BA-9FF6-4A6A98E9F94F}"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945365337"/>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F91CC-F640-4124-B766-272E383319DD}"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8C1C3-C99A-42BA-9FF6-4A6A98E9F94F}" type="slidenum">
              <a:rPr lang="en-US" smtClean="0"/>
              <a:t>‹#›</a:t>
            </a:fld>
            <a:endParaRPr lang="en-US"/>
          </a:p>
        </p:txBody>
      </p:sp>
    </p:spTree>
    <p:extLst>
      <p:ext uri="{BB962C8B-B14F-4D97-AF65-F5344CB8AC3E}">
        <p14:creationId xmlns:p14="http://schemas.microsoft.com/office/powerpoint/2010/main" val="2886599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C2F91CC-F640-4124-B766-272E383319DD}" type="datetimeFigureOut">
              <a:rPr lang="en-US" smtClean="0"/>
              <a:t>10/25/2018</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01B8C1C3-C99A-42BA-9FF6-4A6A98E9F94F}"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017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F91CC-F640-4124-B766-272E383319DD}"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8C1C3-C99A-42BA-9FF6-4A6A98E9F94F}" type="slidenum">
              <a:rPr lang="en-US" smtClean="0"/>
              <a:t>‹#›</a:t>
            </a:fld>
            <a:endParaRPr lang="en-US"/>
          </a:p>
        </p:txBody>
      </p:sp>
    </p:spTree>
    <p:extLst>
      <p:ext uri="{BB962C8B-B14F-4D97-AF65-F5344CB8AC3E}">
        <p14:creationId xmlns:p14="http://schemas.microsoft.com/office/powerpoint/2010/main" val="3260320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C2F91CC-F640-4124-B766-272E383319DD}" type="datetimeFigureOut">
              <a:rPr lang="en-US" smtClean="0"/>
              <a:t>10/25/2018</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01B8C1C3-C99A-42BA-9FF6-4A6A98E9F94F}"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3273324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2F91CC-F640-4124-B766-272E383319DD}"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8C1C3-C99A-42BA-9FF6-4A6A98E9F94F}" type="slidenum">
              <a:rPr lang="en-US" smtClean="0"/>
              <a:t>‹#›</a:t>
            </a:fld>
            <a:endParaRPr lang="en-US"/>
          </a:p>
        </p:txBody>
      </p:sp>
    </p:spTree>
    <p:extLst>
      <p:ext uri="{BB962C8B-B14F-4D97-AF65-F5344CB8AC3E}">
        <p14:creationId xmlns:p14="http://schemas.microsoft.com/office/powerpoint/2010/main" val="3520091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2F91CC-F640-4124-B766-272E383319DD}"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B8C1C3-C99A-42BA-9FF6-4A6A98E9F94F}" type="slidenum">
              <a:rPr lang="en-US" smtClean="0"/>
              <a:t>‹#›</a:t>
            </a:fld>
            <a:endParaRPr lang="en-US"/>
          </a:p>
        </p:txBody>
      </p:sp>
    </p:spTree>
    <p:extLst>
      <p:ext uri="{BB962C8B-B14F-4D97-AF65-F5344CB8AC3E}">
        <p14:creationId xmlns:p14="http://schemas.microsoft.com/office/powerpoint/2010/main" val="1105252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2F91CC-F640-4124-B766-272E383319DD}"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B8C1C3-C99A-42BA-9FF6-4A6A98E9F94F}" type="slidenum">
              <a:rPr lang="en-US" smtClean="0"/>
              <a:t>‹#›</a:t>
            </a:fld>
            <a:endParaRPr lang="en-US"/>
          </a:p>
        </p:txBody>
      </p:sp>
    </p:spTree>
    <p:extLst>
      <p:ext uri="{BB962C8B-B14F-4D97-AF65-F5344CB8AC3E}">
        <p14:creationId xmlns:p14="http://schemas.microsoft.com/office/powerpoint/2010/main" val="132964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C2F91CC-F640-4124-B766-272E383319DD}"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B8C1C3-C99A-42BA-9FF6-4A6A98E9F94F}" type="slidenum">
              <a:rPr lang="en-US" smtClean="0"/>
              <a:t>‹#›</a:t>
            </a:fld>
            <a:endParaRPr lang="en-US"/>
          </a:p>
        </p:txBody>
      </p:sp>
    </p:spTree>
    <p:extLst>
      <p:ext uri="{BB962C8B-B14F-4D97-AF65-F5344CB8AC3E}">
        <p14:creationId xmlns:p14="http://schemas.microsoft.com/office/powerpoint/2010/main" val="2181507395"/>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C2F91CC-F640-4124-B766-272E383319DD}" type="datetimeFigureOut">
              <a:rPr lang="en-US" smtClean="0"/>
              <a:t>10/25/2018</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01B8C1C3-C99A-42BA-9FF6-4A6A98E9F94F}" type="slidenum">
              <a:rPr lang="en-US" smtClean="0"/>
              <a:t>‹#›</a:t>
            </a:fld>
            <a:endParaRPr lang="en-US"/>
          </a:p>
        </p:txBody>
      </p:sp>
    </p:spTree>
    <p:extLst>
      <p:ext uri="{BB962C8B-B14F-4D97-AF65-F5344CB8AC3E}">
        <p14:creationId xmlns:p14="http://schemas.microsoft.com/office/powerpoint/2010/main" val="2386241553"/>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C2F91CC-F640-4124-B766-272E383319DD}" type="datetimeFigureOut">
              <a:rPr lang="en-US" smtClean="0"/>
              <a:t>10/25/2018</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01B8C1C3-C99A-42BA-9FF6-4A6A98E9F94F}" type="slidenum">
              <a:rPr lang="en-US" smtClean="0"/>
              <a:t>‹#›</a:t>
            </a:fld>
            <a:endParaRPr lang="en-US"/>
          </a:p>
        </p:txBody>
      </p:sp>
    </p:spTree>
    <p:extLst>
      <p:ext uri="{BB962C8B-B14F-4D97-AF65-F5344CB8AC3E}">
        <p14:creationId xmlns:p14="http://schemas.microsoft.com/office/powerpoint/2010/main" val="341383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C2F91CC-F640-4124-B766-272E383319DD}" type="datetimeFigureOut">
              <a:rPr lang="en-US" smtClean="0"/>
              <a:t>10/25/2018</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01B8C1C3-C99A-42BA-9FF6-4A6A98E9F94F}"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0571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newsroom.ucla.edu/releases/evidence-builds-that-meditation-230237" TargetMode="External"/><Relationship Id="rId2" Type="http://schemas.openxmlformats.org/officeDocument/2006/relationships/hyperlink" Target="http://newsroom.ucla.edu/releases/forever-young-meditation-might-slow-the-age-related-loss-of-gray-matter-in-the-brain-say-ucla-researchers" TargetMode="External"/><Relationship Id="rId1" Type="http://schemas.openxmlformats.org/officeDocument/2006/relationships/slideLayout" Target="../slideLayouts/slideLayout2.xml"/><Relationship Id="rId4" Type="http://schemas.openxmlformats.org/officeDocument/2006/relationships/hyperlink" Target="http://www.ncbi.nlm.nih.gov/pmc/articles/PMC136100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386" y="2326928"/>
            <a:ext cx="10515600" cy="1325563"/>
          </a:xfrm>
        </p:spPr>
        <p:txBody>
          <a:bodyPr>
            <a:normAutofit fontScale="90000"/>
          </a:bodyPr>
          <a:lstStyle/>
          <a:p>
            <a:pPr algn="ctr"/>
            <a:r>
              <a:rPr lang="en-US" dirty="0" smtClean="0"/>
              <a:t>Mindfulness</a:t>
            </a:r>
            <a:br>
              <a:rPr lang="en-US" dirty="0" smtClean="0"/>
            </a:br>
            <a:r>
              <a:rPr lang="en-US" sz="2000" dirty="0" smtClean="0"/>
              <a:t>Presented by Joshua Green, M.S. </a:t>
            </a:r>
            <a:br>
              <a:rPr lang="en-US" sz="2000" dirty="0" smtClean="0"/>
            </a:br>
            <a:r>
              <a:rPr lang="en-US" sz="2000" dirty="0" smtClean="0"/>
              <a:t>Doctoral Intern at </a:t>
            </a:r>
            <a:r>
              <a:rPr lang="en-US" sz="2000" dirty="0" err="1" smtClean="0"/>
              <a:t>UMaine</a:t>
            </a:r>
            <a:r>
              <a:rPr lang="en-US" sz="2000" dirty="0" smtClean="0"/>
              <a:t> Counseling Center</a:t>
            </a:r>
            <a:endParaRPr lang="en-US" dirty="0"/>
          </a:p>
        </p:txBody>
      </p:sp>
    </p:spTree>
    <p:extLst>
      <p:ext uri="{BB962C8B-B14F-4D97-AF65-F5344CB8AC3E}">
        <p14:creationId xmlns:p14="http://schemas.microsoft.com/office/powerpoint/2010/main" val="4234821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a:t>
            </a:r>
            <a:br>
              <a:rPr lang="en-US" dirty="0" smtClean="0"/>
            </a:br>
            <a:r>
              <a:rPr lang="en-US" sz="3600" dirty="0" smtClean="0"/>
              <a:t>Adopt helpful attitudes (in our mindfulness practice)</a:t>
            </a:r>
            <a:endParaRPr lang="en-US" sz="3600" dirty="0"/>
          </a:p>
        </p:txBody>
      </p:sp>
      <p:sp>
        <p:nvSpPr>
          <p:cNvPr id="3" name="Content Placeholder 2"/>
          <p:cNvSpPr>
            <a:spLocks noGrp="1"/>
          </p:cNvSpPr>
          <p:nvPr>
            <p:ph idx="1"/>
          </p:nvPr>
        </p:nvSpPr>
        <p:spPr/>
        <p:txBody>
          <a:bodyPr/>
          <a:lstStyle/>
          <a:p>
            <a:pPr marL="0" indent="0">
              <a:buNone/>
            </a:pPr>
            <a:r>
              <a:rPr lang="en-US" dirty="0" smtClean="0"/>
              <a:t>Adopt certain attitudes</a:t>
            </a:r>
          </a:p>
          <a:p>
            <a:pPr lvl="1"/>
            <a:r>
              <a:rPr lang="en-US" dirty="0" smtClean="0"/>
              <a:t>Non-judging (of ourselves and others)</a:t>
            </a:r>
          </a:p>
          <a:p>
            <a:pPr lvl="1"/>
            <a:r>
              <a:rPr lang="en-US" dirty="0" smtClean="0"/>
              <a:t>Patience</a:t>
            </a:r>
          </a:p>
          <a:p>
            <a:pPr lvl="1"/>
            <a:r>
              <a:rPr lang="en-US" dirty="0" smtClean="0"/>
              <a:t>Beginner’s Mind</a:t>
            </a:r>
          </a:p>
          <a:p>
            <a:pPr lvl="1"/>
            <a:r>
              <a:rPr lang="en-US" dirty="0" smtClean="0"/>
              <a:t>Trust</a:t>
            </a:r>
          </a:p>
          <a:p>
            <a:pPr lvl="1"/>
            <a:r>
              <a:rPr lang="en-US" dirty="0" smtClean="0"/>
              <a:t>Non-striving</a:t>
            </a:r>
          </a:p>
          <a:p>
            <a:pPr lvl="1"/>
            <a:r>
              <a:rPr lang="en-US" dirty="0" smtClean="0"/>
              <a:t>Acceptance</a:t>
            </a:r>
          </a:p>
          <a:p>
            <a:pPr lvl="1"/>
            <a:r>
              <a:rPr lang="en-US" dirty="0" smtClean="0"/>
              <a:t>Letting go</a:t>
            </a:r>
            <a:endParaRPr lang="en-US" dirty="0"/>
          </a:p>
        </p:txBody>
      </p:sp>
    </p:spTree>
    <p:extLst>
      <p:ext uri="{BB962C8B-B14F-4D97-AF65-F5344CB8AC3E}">
        <p14:creationId xmlns:p14="http://schemas.microsoft.com/office/powerpoint/2010/main" val="2738066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methods – let’s practice!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Focused attention:</a:t>
            </a:r>
          </a:p>
          <a:p>
            <a:pPr marL="0" indent="0">
              <a:buNone/>
            </a:pPr>
            <a:r>
              <a:rPr lang="en-US" dirty="0" smtClean="0"/>
              <a:t>	-Using your non-dominant hand: </a:t>
            </a:r>
            <a:r>
              <a:rPr lang="en-US" dirty="0" smtClean="0"/>
              <a:t>notice what it feels like, stay present. </a:t>
            </a:r>
            <a:endParaRPr lang="en-US" dirty="0" smtClean="0"/>
          </a:p>
          <a:p>
            <a:pPr marL="0" indent="0">
              <a:buNone/>
            </a:pPr>
            <a:r>
              <a:rPr lang="en-US" dirty="0" smtClean="0"/>
              <a:t>Focused </a:t>
            </a:r>
            <a:r>
              <a:rPr lang="en-US" dirty="0" smtClean="0"/>
              <a:t>attention</a:t>
            </a:r>
          </a:p>
          <a:p>
            <a:pPr lvl="1"/>
            <a:r>
              <a:rPr lang="en-US" dirty="0" smtClean="0"/>
              <a:t>Senses</a:t>
            </a:r>
          </a:p>
          <a:p>
            <a:pPr marL="0" indent="0">
              <a:buNone/>
            </a:pPr>
            <a:r>
              <a:rPr lang="en-US" dirty="0" smtClean="0"/>
              <a:t>Focusing </a:t>
            </a:r>
            <a:r>
              <a:rPr lang="en-US" dirty="0"/>
              <a:t>on breath</a:t>
            </a:r>
          </a:p>
          <a:p>
            <a:pPr lvl="1"/>
            <a:r>
              <a:rPr lang="en-US" dirty="0"/>
              <a:t>Count 10 in and out breaths</a:t>
            </a:r>
          </a:p>
          <a:p>
            <a:pPr lvl="2"/>
            <a:r>
              <a:rPr lang="en-US" dirty="0"/>
              <a:t>Notice when your mind goes somewhere else and bring it back to the breath</a:t>
            </a:r>
            <a:r>
              <a:rPr lang="en-US" dirty="0" smtClean="0"/>
              <a:t>.</a:t>
            </a:r>
            <a:endParaRPr lang="en-US" dirty="0" smtClean="0"/>
          </a:p>
          <a:p>
            <a:pPr marL="0" indent="0">
              <a:buNone/>
            </a:pPr>
            <a:r>
              <a:rPr lang="en-US" dirty="0"/>
              <a:t>Open monitoring</a:t>
            </a:r>
          </a:p>
          <a:p>
            <a:pPr lvl="1"/>
            <a:r>
              <a:rPr lang="en-US" dirty="0"/>
              <a:t>Senses</a:t>
            </a:r>
          </a:p>
          <a:p>
            <a:pPr lvl="1"/>
            <a:r>
              <a:rPr lang="en-US" dirty="0"/>
              <a:t>Body scan</a:t>
            </a:r>
          </a:p>
          <a:p>
            <a:pPr lvl="1"/>
            <a:endParaRPr lang="en-US" dirty="0"/>
          </a:p>
        </p:txBody>
      </p:sp>
    </p:spTree>
    <p:extLst>
      <p:ext uri="{BB962C8B-B14F-4D97-AF65-F5344CB8AC3E}">
        <p14:creationId xmlns:p14="http://schemas.microsoft.com/office/powerpoint/2010/main" val="341504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5583" y="2229611"/>
            <a:ext cx="3866111" cy="1560716"/>
          </a:xfrm>
        </p:spPr>
        <p:txBody>
          <a:bodyPr/>
          <a:lstStyle/>
          <a:p>
            <a:r>
              <a:rPr lang="en-US" dirty="0" smtClean="0"/>
              <a:t>Thank you </a:t>
            </a:r>
            <a:r>
              <a:rPr lang="en-US" dirty="0" smtClean="0">
                <a:sym typeface="Wingdings" panose="05000000000000000000" pitchFamily="2" charset="2"/>
              </a:rPr>
              <a:t> </a:t>
            </a:r>
            <a:endParaRPr lang="en-US" dirty="0"/>
          </a:p>
        </p:txBody>
      </p:sp>
    </p:spTree>
    <p:extLst>
      <p:ext uri="{BB962C8B-B14F-4D97-AF65-F5344CB8AC3E}">
        <p14:creationId xmlns:p14="http://schemas.microsoft.com/office/powerpoint/2010/main" val="718258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Introductions</a:t>
            </a:r>
            <a:endParaRPr lang="en-US" dirty="0"/>
          </a:p>
        </p:txBody>
      </p:sp>
      <p:sp>
        <p:nvSpPr>
          <p:cNvPr id="3" name="Subtitle 2"/>
          <p:cNvSpPr>
            <a:spLocks noGrp="1"/>
          </p:cNvSpPr>
          <p:nvPr>
            <p:ph type="subTitle" idx="1"/>
          </p:nvPr>
        </p:nvSpPr>
        <p:spPr>
          <a:xfrm>
            <a:off x="7920752" y="1814802"/>
            <a:ext cx="3793678" cy="3854478"/>
          </a:xfrm>
        </p:spPr>
        <p:txBody>
          <a:bodyPr>
            <a:normAutofit/>
          </a:bodyPr>
          <a:lstStyle/>
          <a:p>
            <a:pPr marL="457200" indent="-457200">
              <a:buFont typeface="Arial"/>
              <a:buChar char="•"/>
              <a:defRPr/>
            </a:pPr>
            <a:r>
              <a:rPr lang="en-US" dirty="0" smtClean="0"/>
              <a:t>What </a:t>
            </a:r>
            <a:r>
              <a:rPr lang="en-US" dirty="0"/>
              <a:t>brings you here?</a:t>
            </a:r>
          </a:p>
          <a:p>
            <a:pPr marL="457200" indent="-457200">
              <a:buFont typeface="Arial"/>
              <a:buChar char="•"/>
              <a:defRPr/>
            </a:pPr>
            <a:r>
              <a:rPr lang="en-US" dirty="0" smtClean="0"/>
              <a:t>What </a:t>
            </a:r>
            <a:r>
              <a:rPr lang="en-US" dirty="0"/>
              <a:t>is your experience with </a:t>
            </a:r>
            <a:r>
              <a:rPr lang="en-US" dirty="0" smtClean="0"/>
              <a:t>meditation/mindfulness?</a:t>
            </a:r>
            <a:endParaRPr lang="en-US" dirty="0"/>
          </a:p>
          <a:p>
            <a:pPr marL="457200" indent="-457200">
              <a:buFont typeface="Arial"/>
              <a:buChar char="•"/>
              <a:defRPr/>
            </a:pPr>
            <a:r>
              <a:rPr lang="en-US" dirty="0"/>
              <a:t>What </a:t>
            </a:r>
            <a:r>
              <a:rPr lang="en-US" dirty="0" smtClean="0"/>
              <a:t>interests you </a:t>
            </a:r>
            <a:r>
              <a:rPr lang="en-US" dirty="0"/>
              <a:t>about meditation/mindfulness</a:t>
            </a:r>
            <a:r>
              <a:rPr lang="en-US" dirty="0" smtClean="0"/>
              <a:t>?</a:t>
            </a:r>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16" y="1571104"/>
            <a:ext cx="6954373" cy="3951389"/>
          </a:xfrm>
          <a:prstGeom prst="rect">
            <a:avLst/>
          </a:prstGeom>
        </p:spPr>
      </p:pic>
    </p:spTree>
    <p:extLst>
      <p:ext uri="{BB962C8B-B14F-4D97-AF65-F5344CB8AC3E}">
        <p14:creationId xmlns:p14="http://schemas.microsoft.com/office/powerpoint/2010/main" val="22529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Title 1"/>
          <p:cNvSpPr>
            <a:spLocks noGrp="1"/>
          </p:cNvSpPr>
          <p:nvPr>
            <p:ph type="title"/>
          </p:nvPr>
        </p:nvSpPr>
        <p:spPr>
          <a:xfrm>
            <a:off x="1589" y="457200"/>
            <a:ext cx="12188825" cy="762000"/>
          </a:xfrm>
        </p:spPr>
        <p:txBody>
          <a:bodyPr>
            <a:noAutofit/>
          </a:bodyPr>
          <a:lstStyle/>
          <a:p>
            <a:pPr algn="ctr">
              <a:defRPr/>
            </a:pPr>
            <a:r>
              <a:rPr lang="en-US" sz="5400" b="1" dirty="0"/>
              <a:t>Mindfulness Defined</a:t>
            </a:r>
          </a:p>
        </p:txBody>
      </p:sp>
      <p:sp>
        <p:nvSpPr>
          <p:cNvPr id="5" name="TextBox 4"/>
          <p:cNvSpPr txBox="1"/>
          <p:nvPr/>
        </p:nvSpPr>
        <p:spPr>
          <a:xfrm>
            <a:off x="1504968" y="2158539"/>
            <a:ext cx="10215977" cy="4832092"/>
          </a:xfrm>
          <a:prstGeom prst="rect">
            <a:avLst/>
          </a:prstGeom>
          <a:noFill/>
        </p:spPr>
        <p:txBody>
          <a:bodyPr wrap="square">
            <a:spAutoFit/>
          </a:bodyPr>
          <a:lstStyle/>
          <a:p>
            <a:pPr algn="ctr">
              <a:defRPr/>
            </a:pPr>
            <a:r>
              <a:rPr lang="en-US" sz="2800" i="1" dirty="0"/>
              <a:t>“the awareness that emerges through paying attention on purpose, in the present moment, and nonjudgmentally to the unfolding of experience moment by moment”</a:t>
            </a:r>
          </a:p>
          <a:p>
            <a:pPr algn="r">
              <a:defRPr/>
            </a:pPr>
            <a:r>
              <a:rPr lang="en-US" sz="2400" i="1" dirty="0"/>
              <a:t>~Jon </a:t>
            </a:r>
            <a:r>
              <a:rPr lang="en-US" sz="2400" i="1" dirty="0" err="1" smtClean="0"/>
              <a:t>Kabat</a:t>
            </a:r>
            <a:r>
              <a:rPr lang="en-US" sz="2400" i="1" dirty="0" smtClean="0"/>
              <a:t>-Zinn</a:t>
            </a:r>
            <a:endParaRPr lang="en-US" sz="2400" i="1" dirty="0"/>
          </a:p>
          <a:p>
            <a:pPr algn="r">
              <a:defRPr/>
            </a:pPr>
            <a:endParaRPr lang="en-US" sz="3200" i="1" dirty="0"/>
          </a:p>
          <a:p>
            <a:pPr>
              <a:defRPr/>
            </a:pPr>
            <a:r>
              <a:rPr lang="en-US" sz="2800" i="1" dirty="0" smtClean="0"/>
              <a:t>Most of us spend each day having silent conversations with ourselves. Mindfulness is thus a kind of </a:t>
            </a:r>
            <a:r>
              <a:rPr lang="en-US" sz="2800" b="1" i="1" dirty="0" smtClean="0"/>
              <a:t>listening.</a:t>
            </a:r>
          </a:p>
          <a:p>
            <a:pPr>
              <a:defRPr/>
            </a:pPr>
            <a:endParaRPr lang="en-US" sz="2800" i="1" dirty="0"/>
          </a:p>
          <a:p>
            <a:pPr>
              <a:defRPr/>
            </a:pPr>
            <a:r>
              <a:rPr lang="en-US" sz="2800" i="1" dirty="0" smtClean="0"/>
              <a:t>It is a kind of </a:t>
            </a:r>
            <a:r>
              <a:rPr lang="en-US" sz="2800" i="1" dirty="0"/>
              <a:t>mental exercise for the mind </a:t>
            </a:r>
            <a:r>
              <a:rPr lang="en-US" sz="2800" i="1" dirty="0" smtClean="0"/>
              <a:t>much like physical </a:t>
            </a:r>
            <a:r>
              <a:rPr lang="en-US" sz="2800" i="1" dirty="0"/>
              <a:t>exercise for the body.</a:t>
            </a:r>
          </a:p>
          <a:p>
            <a:pPr>
              <a:defRPr/>
            </a:pPr>
            <a:endParaRPr lang="en-US" sz="2800" i="1" dirty="0" smtClean="0"/>
          </a:p>
        </p:txBody>
      </p:sp>
    </p:spTree>
    <p:extLst>
      <p:ext uri="{BB962C8B-B14F-4D97-AF65-F5344CB8AC3E}">
        <p14:creationId xmlns:p14="http://schemas.microsoft.com/office/powerpoint/2010/main" val="2020769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Title 1"/>
          <p:cNvSpPr>
            <a:spLocks noGrp="1"/>
          </p:cNvSpPr>
          <p:nvPr>
            <p:ph type="title"/>
          </p:nvPr>
        </p:nvSpPr>
        <p:spPr>
          <a:xfrm>
            <a:off x="1589" y="457200"/>
            <a:ext cx="12188825" cy="762000"/>
          </a:xfrm>
        </p:spPr>
        <p:txBody>
          <a:bodyPr>
            <a:noAutofit/>
          </a:bodyPr>
          <a:lstStyle/>
          <a:p>
            <a:pPr algn="ctr">
              <a:defRPr/>
            </a:pPr>
            <a:r>
              <a:rPr lang="en-US" sz="5400" b="1" dirty="0"/>
              <a:t>What is </a:t>
            </a:r>
            <a:r>
              <a:rPr lang="en-US" sz="5400" b="1" dirty="0" smtClean="0"/>
              <a:t>Mindfulness/Meditation?</a:t>
            </a:r>
            <a:endParaRPr lang="en-US" sz="5400" b="1" dirty="0"/>
          </a:p>
        </p:txBody>
      </p:sp>
      <p:sp>
        <p:nvSpPr>
          <p:cNvPr id="5" name="TextBox 4"/>
          <p:cNvSpPr txBox="1"/>
          <p:nvPr/>
        </p:nvSpPr>
        <p:spPr>
          <a:xfrm>
            <a:off x="356062" y="1219200"/>
            <a:ext cx="10685446" cy="5478423"/>
          </a:xfrm>
          <a:prstGeom prst="rect">
            <a:avLst/>
          </a:prstGeom>
          <a:noFill/>
        </p:spPr>
        <p:txBody>
          <a:bodyPr wrap="square">
            <a:spAutoFit/>
          </a:bodyPr>
          <a:lstStyle/>
          <a:p>
            <a:pPr marL="457200" indent="-457200">
              <a:buFont typeface="Arial"/>
              <a:buChar char="•"/>
              <a:defRPr/>
            </a:pPr>
            <a:r>
              <a:rPr lang="en-US" sz="3200" dirty="0"/>
              <a:t>Formal and informal practice</a:t>
            </a:r>
          </a:p>
          <a:p>
            <a:pPr marL="914400" lvl="1" indent="-457200">
              <a:buFont typeface="Arial"/>
              <a:buChar char="•"/>
              <a:defRPr/>
            </a:pPr>
            <a:r>
              <a:rPr lang="en-US" sz="3200" dirty="0"/>
              <a:t>Silent retreats</a:t>
            </a:r>
          </a:p>
          <a:p>
            <a:pPr marL="914400" lvl="1" indent="-457200">
              <a:buFont typeface="Arial"/>
              <a:buChar char="•"/>
              <a:defRPr/>
            </a:pPr>
            <a:r>
              <a:rPr lang="en-US" sz="3200" dirty="0"/>
              <a:t>Practicing at </a:t>
            </a:r>
            <a:r>
              <a:rPr lang="en-US" sz="3200" dirty="0" smtClean="0"/>
              <a:t>home</a:t>
            </a:r>
            <a:endParaRPr lang="en-US" sz="3200" dirty="0" smtClean="0"/>
          </a:p>
          <a:p>
            <a:pPr marL="457200" indent="-457200">
              <a:buFont typeface="Arial"/>
              <a:buChar char="•"/>
              <a:defRPr/>
            </a:pPr>
            <a:r>
              <a:rPr lang="en-US" sz="3200" dirty="0" smtClean="0"/>
              <a:t>Buddhist </a:t>
            </a:r>
            <a:r>
              <a:rPr lang="en-US" sz="3200" dirty="0"/>
              <a:t>tradition (</a:t>
            </a:r>
            <a:r>
              <a:rPr lang="en-US" sz="3200" dirty="0" err="1"/>
              <a:t>Vipassana</a:t>
            </a:r>
            <a:r>
              <a:rPr lang="en-US" sz="3200" dirty="0" smtClean="0"/>
              <a:t>)</a:t>
            </a:r>
          </a:p>
          <a:p>
            <a:pPr marL="914400" lvl="1" indent="-457200">
              <a:buFont typeface="Arial"/>
              <a:buChar char="•"/>
              <a:defRPr/>
            </a:pPr>
            <a:r>
              <a:rPr lang="en-US" dirty="0" err="1"/>
              <a:t>Vipassana</a:t>
            </a:r>
            <a:r>
              <a:rPr lang="en-US" dirty="0"/>
              <a:t>, which means to see things as they really are, is one of India's most ancient techniques of </a:t>
            </a:r>
            <a:r>
              <a:rPr lang="en-US" dirty="0" smtClean="0"/>
              <a:t>meditation. </a:t>
            </a:r>
            <a:r>
              <a:rPr lang="en-US" dirty="0" err="1"/>
              <a:t>Vipassana</a:t>
            </a:r>
            <a:r>
              <a:rPr lang="en-US" dirty="0"/>
              <a:t> is a way of self-transformation through </a:t>
            </a:r>
            <a:r>
              <a:rPr lang="en-US" dirty="0" smtClean="0"/>
              <a:t>self-observation. When practiced routinely, </a:t>
            </a:r>
            <a:r>
              <a:rPr lang="en-US" dirty="0"/>
              <a:t>l</a:t>
            </a:r>
            <a:r>
              <a:rPr lang="en-US" dirty="0" smtClean="0"/>
              <a:t>ife </a:t>
            </a:r>
            <a:r>
              <a:rPr lang="en-US" dirty="0"/>
              <a:t>becomes characterized by increased awareness, non-delusion, self-control and peace</a:t>
            </a:r>
            <a:r>
              <a:rPr lang="en-US" dirty="0" smtClean="0"/>
              <a:t>.*</a:t>
            </a:r>
            <a:endParaRPr lang="en-US" sz="4800" dirty="0"/>
          </a:p>
          <a:p>
            <a:pPr marL="457200" indent="-457200">
              <a:buFont typeface="Arial"/>
              <a:buChar char="•"/>
              <a:defRPr/>
            </a:pPr>
            <a:r>
              <a:rPr lang="en-US" sz="3200" dirty="0" smtClean="0"/>
              <a:t>Focused </a:t>
            </a:r>
            <a:r>
              <a:rPr lang="en-US" sz="3200" dirty="0"/>
              <a:t>attention</a:t>
            </a:r>
          </a:p>
          <a:p>
            <a:pPr marL="457200" indent="-457200">
              <a:buFont typeface="Arial"/>
              <a:buChar char="•"/>
              <a:defRPr/>
            </a:pPr>
            <a:r>
              <a:rPr lang="en-US" sz="3200" dirty="0"/>
              <a:t>Open monitoring</a:t>
            </a:r>
          </a:p>
          <a:p>
            <a:pPr marL="457200" indent="-457200">
              <a:buFont typeface="Arial"/>
              <a:buChar char="•"/>
              <a:defRPr/>
            </a:pPr>
            <a:r>
              <a:rPr lang="en-US" sz="3200" dirty="0" smtClean="0"/>
              <a:t>Mindfulness-Based </a:t>
            </a:r>
            <a:r>
              <a:rPr lang="en-US" sz="3200" dirty="0"/>
              <a:t>Stress </a:t>
            </a:r>
            <a:r>
              <a:rPr lang="en-US" sz="3200" dirty="0" smtClean="0"/>
              <a:t>Reduction</a:t>
            </a:r>
          </a:p>
          <a:p>
            <a:pPr marL="914400" lvl="1" indent="-457200">
              <a:buFont typeface="Arial"/>
              <a:buChar char="•"/>
              <a:defRPr/>
            </a:pPr>
            <a:r>
              <a:rPr lang="en-US" dirty="0" smtClean="0"/>
              <a:t>Developed by Jon </a:t>
            </a:r>
            <a:r>
              <a:rPr lang="en-US" dirty="0" err="1" smtClean="0"/>
              <a:t>Kabat</a:t>
            </a:r>
            <a:r>
              <a:rPr lang="en-US" dirty="0" smtClean="0"/>
              <a:t>-Zinn, MBSR </a:t>
            </a:r>
            <a:r>
              <a:rPr lang="en-US" dirty="0"/>
              <a:t>uses a combination of mindfulness meditation, body awareness, and yoga to help people become more mindful</a:t>
            </a:r>
            <a:endParaRPr lang="en-US" sz="3200" dirty="0"/>
          </a:p>
          <a:p>
            <a:endParaRPr lang="en-US" sz="1200" dirty="0" smtClean="0"/>
          </a:p>
          <a:p>
            <a:endParaRPr lang="en-US" sz="1200" dirty="0"/>
          </a:p>
          <a:p>
            <a:r>
              <a:rPr lang="en-US" sz="1200" dirty="0" smtClean="0"/>
              <a:t>* </a:t>
            </a:r>
            <a:r>
              <a:rPr lang="en-US" sz="1200" dirty="0"/>
              <a:t>https://</a:t>
            </a:r>
            <a:r>
              <a:rPr lang="en-US" sz="1200" dirty="0" smtClean="0"/>
              <a:t>www.dhamma.org/en/about/vipassana</a:t>
            </a:r>
            <a:endParaRPr lang="en-US" sz="1200" dirty="0"/>
          </a:p>
        </p:txBody>
      </p:sp>
    </p:spTree>
    <p:extLst>
      <p:ext uri="{BB962C8B-B14F-4D97-AF65-F5344CB8AC3E}">
        <p14:creationId xmlns:p14="http://schemas.microsoft.com/office/powerpoint/2010/main" val="1915541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Why?</a:t>
            </a:r>
            <a:br>
              <a:rPr lang="en-US" dirty="0" smtClean="0"/>
            </a:br>
            <a:r>
              <a:rPr lang="en-US" dirty="0" smtClean="0"/>
              <a:t>How </a:t>
            </a:r>
            <a:r>
              <a:rPr lang="en-US" dirty="0" smtClean="0"/>
              <a:t>does it change the brain (and us?)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81581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 Neuroscience findings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Research has </a:t>
            </a:r>
            <a:r>
              <a:rPr lang="en-US" dirty="0"/>
              <a:t>found that meditators appear to </a:t>
            </a:r>
            <a:r>
              <a:rPr lang="en-US" dirty="0">
                <a:hlinkClick r:id="rId2"/>
              </a:rPr>
              <a:t>lose less gray matter</a:t>
            </a:r>
            <a:r>
              <a:rPr lang="en-US" dirty="0"/>
              <a:t> </a:t>
            </a:r>
            <a:r>
              <a:rPr lang="en-US" dirty="0" smtClean="0"/>
              <a:t> and </a:t>
            </a:r>
            <a:r>
              <a:rPr lang="en-US" dirty="0" smtClean="0"/>
              <a:t>that meditating</a:t>
            </a:r>
            <a:r>
              <a:rPr lang="en-US" dirty="0" smtClean="0"/>
              <a:t> </a:t>
            </a:r>
            <a:r>
              <a:rPr lang="en-US" b="1" dirty="0" smtClean="0"/>
              <a:t>reduced</a:t>
            </a:r>
            <a:r>
              <a:rPr lang="en-US" dirty="0" smtClean="0"/>
              <a:t> the </a:t>
            </a:r>
            <a:r>
              <a:rPr lang="en-US" b="1" dirty="0"/>
              <a:t>cognitive</a:t>
            </a:r>
            <a:r>
              <a:rPr lang="en-US" dirty="0"/>
              <a:t> </a:t>
            </a:r>
            <a:r>
              <a:rPr lang="en-US" b="1" dirty="0"/>
              <a:t>decline</a:t>
            </a:r>
            <a:r>
              <a:rPr lang="en-US" dirty="0"/>
              <a:t> associated with normal aging.</a:t>
            </a:r>
          </a:p>
          <a:p>
            <a:r>
              <a:rPr lang="en-US" dirty="0"/>
              <a:t> More</a:t>
            </a:r>
            <a:r>
              <a:rPr lang="en-US" dirty="0">
                <a:hlinkClick r:id="rId3"/>
              </a:rPr>
              <a:t> </a:t>
            </a:r>
            <a:r>
              <a:rPr lang="en-US" dirty="0" err="1">
                <a:hlinkClick r:id="rId3"/>
              </a:rPr>
              <a:t>gyrification</a:t>
            </a:r>
            <a:r>
              <a:rPr lang="en-US" dirty="0"/>
              <a:t>, or “folding,” of the cortex, which is associated with </a:t>
            </a:r>
            <a:r>
              <a:rPr lang="en-US" b="1" dirty="0"/>
              <a:t>faster mental processing</a:t>
            </a:r>
          </a:p>
          <a:p>
            <a:r>
              <a:rPr lang="en-US" dirty="0"/>
              <a:t> I</a:t>
            </a:r>
            <a:r>
              <a:rPr lang="en-US" dirty="0">
                <a:hlinkClick r:id="rId4"/>
              </a:rPr>
              <a:t>ncreased thickness in the prefrontal cortex and right anterior insula</a:t>
            </a:r>
            <a:r>
              <a:rPr lang="en-US" dirty="0"/>
              <a:t>, areas of the brain associated with attention and </a:t>
            </a:r>
            <a:r>
              <a:rPr lang="en-US" b="1" dirty="0"/>
              <a:t>awareness of sensations and emotions </a:t>
            </a:r>
            <a:r>
              <a:rPr lang="en-US" dirty="0"/>
              <a:t>in oneself and others.</a:t>
            </a:r>
          </a:p>
          <a:p>
            <a:r>
              <a:rPr lang="en-US" dirty="0"/>
              <a:t> Meditators who had practiced five years or more had “significantly larger volumes” of gray matter in the hippocampus, an area crucial to </a:t>
            </a:r>
            <a:r>
              <a:rPr lang="en-US" b="1" dirty="0"/>
              <a:t>memory</a:t>
            </a:r>
            <a:r>
              <a:rPr lang="en-US" dirty="0"/>
              <a:t> and </a:t>
            </a:r>
            <a:r>
              <a:rPr lang="en-US" b="1" dirty="0"/>
              <a:t>learning</a:t>
            </a:r>
            <a:r>
              <a:rPr lang="en-US" dirty="0"/>
              <a:t>. </a:t>
            </a:r>
          </a:p>
          <a:p>
            <a:r>
              <a:rPr lang="en-US" i="1" dirty="0"/>
              <a:t>Much, much more… there are now hundreds of studies on meditation and </a:t>
            </a:r>
            <a:r>
              <a:rPr lang="en-US" i="1" dirty="0" smtClean="0"/>
              <a:t>mindfulness which </a:t>
            </a:r>
            <a:r>
              <a:rPr lang="en-US" i="1" dirty="0" smtClean="0"/>
              <a:t>show that it can </a:t>
            </a:r>
            <a:r>
              <a:rPr lang="en-US" i="1" dirty="0" smtClean="0"/>
              <a:t>help </a:t>
            </a:r>
            <a:r>
              <a:rPr lang="en-US" i="1" dirty="0" smtClean="0"/>
              <a:t>with </a:t>
            </a:r>
            <a:r>
              <a:rPr lang="en-US" b="1" i="1" dirty="0" smtClean="0"/>
              <a:t>addiction</a:t>
            </a:r>
            <a:r>
              <a:rPr lang="en-US" i="1" dirty="0" smtClean="0"/>
              <a:t>, </a:t>
            </a:r>
            <a:r>
              <a:rPr lang="en-US" b="1" i="1" dirty="0" smtClean="0"/>
              <a:t>depression</a:t>
            </a:r>
            <a:r>
              <a:rPr lang="en-US" i="1" dirty="0" smtClean="0"/>
              <a:t> and </a:t>
            </a:r>
            <a:r>
              <a:rPr lang="en-US" b="1" i="1" dirty="0" smtClean="0"/>
              <a:t>anxiety</a:t>
            </a:r>
            <a:r>
              <a:rPr lang="en-US" i="1" dirty="0" smtClean="0"/>
              <a:t>.</a:t>
            </a:r>
            <a:endParaRPr lang="en-US" i="1" dirty="0"/>
          </a:p>
          <a:p>
            <a:endParaRPr lang="en-US" dirty="0"/>
          </a:p>
        </p:txBody>
      </p:sp>
    </p:spTree>
    <p:extLst>
      <p:ext uri="{BB962C8B-B14F-4D97-AF65-F5344CB8AC3E}">
        <p14:creationId xmlns:p14="http://schemas.microsoft.com/office/powerpoint/2010/main" val="237935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568345"/>
            <a:ext cx="8770571" cy="778317"/>
          </a:xfrm>
        </p:spPr>
        <p:txBody>
          <a:bodyPr>
            <a:normAutofit fontScale="90000"/>
          </a:bodyPr>
          <a:lstStyle/>
          <a:p>
            <a:pPr algn="ctr"/>
            <a:r>
              <a:rPr lang="en-US" dirty="0" smtClean="0"/>
              <a:t>How/Why does it help?</a:t>
            </a:r>
            <a:br>
              <a:rPr lang="en-US" dirty="0" smtClean="0"/>
            </a:br>
            <a:r>
              <a:rPr lang="en-US" i="1" dirty="0" smtClean="0"/>
              <a:t>By reconnecting the body</a:t>
            </a:r>
            <a:endParaRPr lang="en-US" i="1" dirty="0"/>
          </a:p>
        </p:txBody>
      </p:sp>
      <p:sp>
        <p:nvSpPr>
          <p:cNvPr id="3" name="Content Placeholder 2"/>
          <p:cNvSpPr>
            <a:spLocks noGrp="1"/>
          </p:cNvSpPr>
          <p:nvPr>
            <p:ph idx="1"/>
          </p:nvPr>
        </p:nvSpPr>
        <p:spPr/>
        <p:txBody>
          <a:bodyPr>
            <a:normAutofit fontScale="92500" lnSpcReduction="20000"/>
          </a:bodyPr>
          <a:lstStyle/>
          <a:p>
            <a:r>
              <a:rPr lang="en-US" b="1" dirty="0"/>
              <a:t>Mindfulness of the </a:t>
            </a:r>
            <a:r>
              <a:rPr lang="en-US" b="1" dirty="0" smtClean="0"/>
              <a:t>Body</a:t>
            </a:r>
            <a:r>
              <a:rPr lang="en-US" dirty="0" smtClean="0"/>
              <a:t>: Any </a:t>
            </a:r>
            <a:r>
              <a:rPr lang="en-US" dirty="0"/>
              <a:t>experience we have is rooted in the body, </a:t>
            </a:r>
            <a:r>
              <a:rPr lang="en-US" dirty="0" smtClean="0"/>
              <a:t>and contacting </a:t>
            </a:r>
            <a:r>
              <a:rPr lang="en-US" dirty="0"/>
              <a:t>that experience will help us feel </a:t>
            </a:r>
            <a:r>
              <a:rPr lang="en-US" dirty="0" smtClean="0"/>
              <a:t>more </a:t>
            </a:r>
            <a:r>
              <a:rPr lang="en-US" u="sng" dirty="0" smtClean="0"/>
              <a:t>grounded</a:t>
            </a:r>
            <a:r>
              <a:rPr lang="en-US" dirty="0"/>
              <a:t>, aware, and alive (i.e., a state of </a:t>
            </a:r>
            <a:r>
              <a:rPr lang="en-US" dirty="0" smtClean="0"/>
              <a:t>mind expresses </a:t>
            </a:r>
            <a:r>
              <a:rPr lang="en-US" dirty="0"/>
              <a:t>itself as a felt sense</a:t>
            </a:r>
            <a:r>
              <a:rPr lang="en-US" dirty="0" smtClean="0"/>
              <a:t>).</a:t>
            </a:r>
          </a:p>
          <a:p>
            <a:r>
              <a:rPr lang="en-US" dirty="0" smtClean="0"/>
              <a:t>It is also a way to “know” ourselves. Who are we? We are partly whatever is going on in our bodies.</a:t>
            </a:r>
            <a:endParaRPr lang="en-US" dirty="0"/>
          </a:p>
          <a:p>
            <a:pPr marL="0" indent="0">
              <a:buNone/>
            </a:pPr>
            <a:r>
              <a:rPr lang="en-US" dirty="0" smtClean="0"/>
              <a:t>Signs </a:t>
            </a:r>
            <a:r>
              <a:rPr lang="en-US" dirty="0"/>
              <a:t>of dissociation from the body (mind-body split):</a:t>
            </a:r>
          </a:p>
          <a:p>
            <a:r>
              <a:rPr lang="en-US" b="1" dirty="0" smtClean="0"/>
              <a:t>Obsessive </a:t>
            </a:r>
            <a:r>
              <a:rPr lang="en-US" b="1" dirty="0"/>
              <a:t>thinking</a:t>
            </a:r>
          </a:p>
          <a:p>
            <a:r>
              <a:rPr lang="en-US" b="1" dirty="0" smtClean="0"/>
              <a:t>Judgmental thinking or behaving</a:t>
            </a:r>
            <a:endParaRPr lang="en-US" b="1" dirty="0"/>
          </a:p>
          <a:p>
            <a:r>
              <a:rPr lang="en-US" b="1" dirty="0" smtClean="0"/>
              <a:t>Distracting/numbing</a:t>
            </a:r>
            <a:endParaRPr lang="en-US" b="1" dirty="0"/>
          </a:p>
          <a:p>
            <a:r>
              <a:rPr lang="en-US" b="1" dirty="0" smtClean="0"/>
              <a:t>Speeding/Rushing</a:t>
            </a:r>
            <a:endParaRPr lang="en-US" b="1" dirty="0"/>
          </a:p>
        </p:txBody>
      </p:sp>
    </p:spTree>
    <p:extLst>
      <p:ext uri="{BB962C8B-B14F-4D97-AF65-F5344CB8AC3E}">
        <p14:creationId xmlns:p14="http://schemas.microsoft.com/office/powerpoint/2010/main" val="1277485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Consequences disconnection from the Body</a:t>
            </a:r>
            <a:endParaRPr lang="en-US" dirty="0"/>
          </a:p>
        </p:txBody>
      </p:sp>
      <p:sp>
        <p:nvSpPr>
          <p:cNvPr id="3" name="Content Placeholder 2"/>
          <p:cNvSpPr>
            <a:spLocks noGrp="1"/>
          </p:cNvSpPr>
          <p:nvPr>
            <p:ph idx="1"/>
          </p:nvPr>
        </p:nvSpPr>
        <p:spPr/>
        <p:txBody>
          <a:bodyPr/>
          <a:lstStyle/>
          <a:p>
            <a:r>
              <a:rPr lang="en-US" b="1" dirty="0"/>
              <a:t>Fatigue</a:t>
            </a:r>
            <a:r>
              <a:rPr lang="en-US" dirty="0"/>
              <a:t>. It takes a lot of energy to keep shutting </a:t>
            </a:r>
            <a:r>
              <a:rPr lang="en-US" dirty="0" smtClean="0"/>
              <a:t>off a </a:t>
            </a:r>
            <a:r>
              <a:rPr lang="en-US" dirty="0"/>
              <a:t>part of ourselves.</a:t>
            </a:r>
          </a:p>
          <a:p>
            <a:r>
              <a:rPr lang="en-US" b="1" dirty="0" smtClean="0"/>
              <a:t>Chronic </a:t>
            </a:r>
            <a:r>
              <a:rPr lang="en-US" b="1" dirty="0"/>
              <a:t>anxiety.</a:t>
            </a:r>
          </a:p>
          <a:p>
            <a:r>
              <a:rPr lang="en-US" b="1" dirty="0" smtClean="0"/>
              <a:t>Feeling </a:t>
            </a:r>
            <a:r>
              <a:rPr lang="en-US" b="1" dirty="0"/>
              <a:t>cut off</a:t>
            </a:r>
            <a:r>
              <a:rPr lang="en-US" dirty="0"/>
              <a:t>: from love, power, &amp; bodily signals.</a:t>
            </a:r>
          </a:p>
          <a:p>
            <a:r>
              <a:rPr lang="en-US" dirty="0" smtClean="0"/>
              <a:t>Confined </a:t>
            </a:r>
            <a:r>
              <a:rPr lang="en-US" dirty="0"/>
              <a:t>in a </a:t>
            </a:r>
            <a:r>
              <a:rPr lang="en-US" b="1" dirty="0"/>
              <a:t>small identity</a:t>
            </a:r>
            <a:r>
              <a:rPr lang="en-US" dirty="0"/>
              <a:t>, a limited sense of self.</a:t>
            </a:r>
          </a:p>
          <a:p>
            <a:r>
              <a:rPr lang="en-US" b="1" dirty="0" smtClean="0"/>
              <a:t>Symptoms</a:t>
            </a:r>
            <a:r>
              <a:rPr lang="en-US" dirty="0"/>
              <a:t>: loss of vitality, chronic pain, and </a:t>
            </a:r>
            <a:r>
              <a:rPr lang="en-US" dirty="0" smtClean="0"/>
              <a:t>stress related conditions (e.g. fibromyalgia, bodily pains).</a:t>
            </a:r>
            <a:endParaRPr lang="en-US" dirty="0"/>
          </a:p>
        </p:txBody>
      </p:sp>
    </p:spTree>
    <p:extLst>
      <p:ext uri="{BB962C8B-B14F-4D97-AF65-F5344CB8AC3E}">
        <p14:creationId xmlns:p14="http://schemas.microsoft.com/office/powerpoint/2010/main" val="188594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reconnect to the body?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Mindfulness!</a:t>
            </a:r>
          </a:p>
          <a:p>
            <a:r>
              <a:rPr lang="en-US" b="1" dirty="0"/>
              <a:t>Notice </a:t>
            </a:r>
            <a:r>
              <a:rPr lang="en-US" dirty="0"/>
              <a:t>when time-traveling, predicting, </a:t>
            </a:r>
            <a:r>
              <a:rPr lang="en-US" dirty="0" smtClean="0"/>
              <a:t>mindreading. Come </a:t>
            </a:r>
            <a:r>
              <a:rPr lang="en-US" dirty="0"/>
              <a:t>back</a:t>
            </a:r>
            <a:r>
              <a:rPr lang="en-US" dirty="0" smtClean="0"/>
              <a:t>.</a:t>
            </a:r>
          </a:p>
          <a:p>
            <a:r>
              <a:rPr lang="en-US" b="1" dirty="0" smtClean="0"/>
              <a:t>Pause</a:t>
            </a:r>
            <a:r>
              <a:rPr lang="en-US" dirty="0"/>
              <a:t>: Become aware of what is happening in </a:t>
            </a:r>
            <a:r>
              <a:rPr lang="en-US" dirty="0" smtClean="0"/>
              <a:t>our body </a:t>
            </a:r>
            <a:r>
              <a:rPr lang="en-US" dirty="0"/>
              <a:t>instead of getting lost in our </a:t>
            </a:r>
            <a:r>
              <a:rPr lang="en-US" u="sng" dirty="0" smtClean="0"/>
              <a:t>reactive</a:t>
            </a:r>
            <a:r>
              <a:rPr lang="en-US" dirty="0" smtClean="0"/>
              <a:t> thoughts</a:t>
            </a:r>
            <a:r>
              <a:rPr lang="en-US" dirty="0"/>
              <a:t>, emotions, and </a:t>
            </a:r>
            <a:r>
              <a:rPr lang="en-US" dirty="0" smtClean="0"/>
              <a:t>actions. You can then instead </a:t>
            </a:r>
            <a:r>
              <a:rPr lang="en-US" u="sng" dirty="0" smtClean="0"/>
              <a:t>relate</a:t>
            </a:r>
            <a:r>
              <a:rPr lang="en-US" dirty="0" smtClean="0"/>
              <a:t> differently to your experience, and </a:t>
            </a:r>
            <a:r>
              <a:rPr lang="en-US" u="sng" dirty="0" smtClean="0"/>
              <a:t>act</a:t>
            </a:r>
            <a:r>
              <a:rPr lang="en-US" dirty="0" smtClean="0"/>
              <a:t> rather than </a:t>
            </a:r>
            <a:r>
              <a:rPr lang="en-US" u="sng" dirty="0" smtClean="0"/>
              <a:t>re-act.  </a:t>
            </a:r>
            <a:endParaRPr lang="en-US" dirty="0" smtClean="0"/>
          </a:p>
          <a:p>
            <a:r>
              <a:rPr lang="en-US" b="1" dirty="0" smtClean="0"/>
              <a:t>Body </a:t>
            </a:r>
            <a:r>
              <a:rPr lang="en-US" b="1" dirty="0"/>
              <a:t>Scan </a:t>
            </a:r>
            <a:r>
              <a:rPr lang="en-US" dirty="0"/>
              <a:t>helps to reestablish contact with </a:t>
            </a:r>
            <a:r>
              <a:rPr lang="en-US" dirty="0" smtClean="0"/>
              <a:t>the body</a:t>
            </a:r>
            <a:r>
              <a:rPr lang="en-US" dirty="0"/>
              <a:t>, to reconnect the conscious mind to </a:t>
            </a:r>
            <a:r>
              <a:rPr lang="en-US" dirty="0" smtClean="0"/>
              <a:t>the feeling </a:t>
            </a:r>
            <a:r>
              <a:rPr lang="en-US" dirty="0"/>
              <a:t>states of the body, to </a:t>
            </a:r>
            <a:r>
              <a:rPr lang="en-US" dirty="0" smtClean="0"/>
              <a:t>feel more </a:t>
            </a:r>
            <a:r>
              <a:rPr lang="en-US" dirty="0"/>
              <a:t>relaxed </a:t>
            </a:r>
            <a:r>
              <a:rPr lang="en-US" dirty="0" smtClean="0"/>
              <a:t>and more </a:t>
            </a:r>
            <a:r>
              <a:rPr lang="en-US" dirty="0"/>
              <a:t>at home in our bodies.</a:t>
            </a:r>
            <a:endParaRPr lang="en-US" dirty="0"/>
          </a:p>
        </p:txBody>
      </p:sp>
    </p:spTree>
    <p:extLst>
      <p:ext uri="{BB962C8B-B14F-4D97-AF65-F5344CB8AC3E}">
        <p14:creationId xmlns:p14="http://schemas.microsoft.com/office/powerpoint/2010/main" val="581285190"/>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336</TotalTime>
  <Words>683</Words>
  <Application>Microsoft Office PowerPoint</Application>
  <PresentationFormat>Widescreen</PresentationFormat>
  <Paragraphs>80</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Schoolbook</vt:lpstr>
      <vt:lpstr>Corbel</vt:lpstr>
      <vt:lpstr>Wingdings</vt:lpstr>
      <vt:lpstr>Feathered</vt:lpstr>
      <vt:lpstr>Mindfulness Presented by Joshua Green, M.S.  Doctoral Intern at UMaine Counseling Center</vt:lpstr>
      <vt:lpstr>Introductions</vt:lpstr>
      <vt:lpstr>Mindfulness Defined</vt:lpstr>
      <vt:lpstr>What is Mindfulness/Meditation?</vt:lpstr>
      <vt:lpstr>Why? How does it change the brain (and us?)</vt:lpstr>
      <vt:lpstr>Benefits / Neuroscience findings</vt:lpstr>
      <vt:lpstr>How/Why does it help? By reconnecting the body</vt:lpstr>
      <vt:lpstr>Consequences disconnection from the Body</vt:lpstr>
      <vt:lpstr>How to reconnect to the body?</vt:lpstr>
      <vt:lpstr>How? Adopt helpful attitudes (in our mindfulness practice)</vt:lpstr>
      <vt:lpstr>Different methods – let’s practice!</vt:lpstr>
      <vt:lpstr>Thank you  </vt:lpstr>
    </vt:vector>
  </TitlesOfParts>
  <Company>University of Maine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Green</dc:creator>
  <cp:lastModifiedBy>Joshua Green</cp:lastModifiedBy>
  <cp:revision>12</cp:revision>
  <dcterms:created xsi:type="dcterms:W3CDTF">2018-10-18T13:44:35Z</dcterms:created>
  <dcterms:modified xsi:type="dcterms:W3CDTF">2018-10-25T18:05:43Z</dcterms:modified>
</cp:coreProperties>
</file>