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1.xml" ContentType="application/vnd.openxmlformats-officedocument.presentationml.tags+xml"/>
  <Override PartName="/ppt/notesSlides/notesSlide15.xml" ContentType="application/vnd.openxmlformats-officedocument.presentationml.notesSlide+xml"/>
  <Override PartName="/ppt/tags/tag12.xml" ContentType="application/vnd.openxmlformats-officedocument.presentationml.tags+xml"/>
  <Override PartName="/ppt/notesSlides/notesSlide16.xml" ContentType="application/vnd.openxmlformats-officedocument.presentationml.notesSlide+xml"/>
  <Override PartName="/ppt/tags/tag13.xml" ContentType="application/vnd.openxmlformats-officedocument.presentationml.tags+xml"/>
  <Override PartName="/ppt/notesSlides/notesSlide17.xml" ContentType="application/vnd.openxmlformats-officedocument.presentationml.notesSlide+xml"/>
  <Override PartName="/ppt/tags/tag14.xml" ContentType="application/vnd.openxmlformats-officedocument.presentationml.tags+xml"/>
  <Override PartName="/ppt/notesSlides/notesSlide18.xml" ContentType="application/vnd.openxmlformats-officedocument.presentationml.notesSlide+xml"/>
  <Override PartName="/ppt/tags/tag15.xml" ContentType="application/vnd.openxmlformats-officedocument.presentationml.tags+xml"/>
  <Override PartName="/ppt/notesSlides/notesSlide19.xml" ContentType="application/vnd.openxmlformats-officedocument.presentationml.notesSlide+xml"/>
  <Override PartName="/ppt/tags/tag16.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17.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18.xml" ContentType="application/vnd.openxmlformats-officedocument.presentationml.tags+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19.xml" ContentType="application/vnd.openxmlformats-officedocument.presentationml.tags+xml"/>
  <Override PartName="/ppt/notesSlides/notesSlide29.xml" ContentType="application/vnd.openxmlformats-officedocument.presentationml.notesSlide+xml"/>
  <Override PartName="/ppt/tags/tag20.xml" ContentType="application/vnd.openxmlformats-officedocument.presentationml.tag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ags/tag21.xml" ContentType="application/vnd.openxmlformats-officedocument.presentationml.tag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9"/>
  </p:notesMasterIdLst>
  <p:handoutMasterIdLst>
    <p:handoutMasterId r:id="rId40"/>
  </p:handoutMasterIdLst>
  <p:sldIdLst>
    <p:sldId id="351" r:id="rId2"/>
    <p:sldId id="624" r:id="rId3"/>
    <p:sldId id="451" r:id="rId4"/>
    <p:sldId id="433" r:id="rId5"/>
    <p:sldId id="494" r:id="rId6"/>
    <p:sldId id="623" r:id="rId7"/>
    <p:sldId id="419" r:id="rId8"/>
    <p:sldId id="603" r:id="rId9"/>
    <p:sldId id="556" r:id="rId10"/>
    <p:sldId id="529" r:id="rId11"/>
    <p:sldId id="571" r:id="rId12"/>
    <p:sldId id="601" r:id="rId13"/>
    <p:sldId id="606" r:id="rId14"/>
    <p:sldId id="607" r:id="rId15"/>
    <p:sldId id="627" r:id="rId16"/>
    <p:sldId id="530" r:id="rId17"/>
    <p:sldId id="533" r:id="rId18"/>
    <p:sldId id="588" r:id="rId19"/>
    <p:sldId id="558" r:id="rId20"/>
    <p:sldId id="531" r:id="rId21"/>
    <p:sldId id="604" r:id="rId22"/>
    <p:sldId id="475" r:id="rId23"/>
    <p:sldId id="609" r:id="rId24"/>
    <p:sldId id="595" r:id="rId25"/>
    <p:sldId id="610" r:id="rId26"/>
    <p:sldId id="547" r:id="rId27"/>
    <p:sldId id="611" r:id="rId28"/>
    <p:sldId id="612" r:id="rId29"/>
    <p:sldId id="486" r:id="rId30"/>
    <p:sldId id="487" r:id="rId31"/>
    <p:sldId id="613" r:id="rId32"/>
    <p:sldId id="625" r:id="rId33"/>
    <p:sldId id="626" r:id="rId34"/>
    <p:sldId id="620" r:id="rId35"/>
    <p:sldId id="498" r:id="rId36"/>
    <p:sldId id="605" r:id="rId37"/>
    <p:sldId id="628" r:id="rId38"/>
  </p:sldIdLst>
  <p:sldSz cx="9144000" cy="6858000" type="screen4x3"/>
  <p:notesSz cx="6985000" cy="9283700"/>
  <p:custDataLst>
    <p:tags r:id="rId41"/>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nehart, Jan" initials="R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0000"/>
    <a:srgbClr val="1B305B"/>
    <a:srgbClr val="3399FF"/>
    <a:srgbClr val="FF9966"/>
    <a:srgbClr val="990033"/>
    <a:srgbClr val="6699FF"/>
    <a:srgbClr val="FFFF00"/>
    <a:srgbClr val="0066CC"/>
    <a:srgbClr val="16274A"/>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79396" autoAdjust="0"/>
  </p:normalViewPr>
  <p:slideViewPr>
    <p:cSldViewPr>
      <p:cViewPr varScale="1">
        <p:scale>
          <a:sx n="91" d="100"/>
          <a:sy n="91" d="100"/>
        </p:scale>
        <p:origin x="2148"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4206"/>
    </p:cViewPr>
  </p:sorterViewPr>
  <p:notesViewPr>
    <p:cSldViewPr>
      <p:cViewPr varScale="1">
        <p:scale>
          <a:sx n="78" d="100"/>
          <a:sy n="78" d="100"/>
        </p:scale>
        <p:origin x="-2040" y="-10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5" y="0"/>
            <a:ext cx="3027153" cy="463546"/>
          </a:xfrm>
          <a:prstGeom prst="rect">
            <a:avLst/>
          </a:prstGeom>
          <a:noFill/>
          <a:ln w="9525">
            <a:noFill/>
            <a:miter lim="800000"/>
            <a:headEnd/>
            <a:tailEnd/>
          </a:ln>
          <a:effectLst/>
        </p:spPr>
        <p:txBody>
          <a:bodyPr vert="horz" wrap="square" lIns="92910" tIns="46454" rIns="92910" bIns="46454" numCol="1" anchor="t" anchorCtr="0" compatLnSpc="1">
            <a:prstTxWarp prst="textNoShape">
              <a:avLst/>
            </a:prstTxWarp>
          </a:bodyPr>
          <a:lstStyle>
            <a:lvl1pPr defTabSz="928344">
              <a:defRPr sz="1200"/>
            </a:lvl1pPr>
          </a:lstStyle>
          <a:p>
            <a:pPr>
              <a:defRPr/>
            </a:pPr>
            <a:endParaRPr lang="en-US"/>
          </a:p>
        </p:txBody>
      </p:sp>
      <p:sp>
        <p:nvSpPr>
          <p:cNvPr id="97283" name="Rectangle 3"/>
          <p:cNvSpPr>
            <a:spLocks noGrp="1" noChangeArrowheads="1"/>
          </p:cNvSpPr>
          <p:nvPr>
            <p:ph type="dt" sz="quarter" idx="1"/>
          </p:nvPr>
        </p:nvSpPr>
        <p:spPr bwMode="auto">
          <a:xfrm>
            <a:off x="3956252" y="0"/>
            <a:ext cx="3027153" cy="463546"/>
          </a:xfrm>
          <a:prstGeom prst="rect">
            <a:avLst/>
          </a:prstGeom>
          <a:noFill/>
          <a:ln w="9525">
            <a:noFill/>
            <a:miter lim="800000"/>
            <a:headEnd/>
            <a:tailEnd/>
          </a:ln>
          <a:effectLst/>
        </p:spPr>
        <p:txBody>
          <a:bodyPr vert="horz" wrap="square" lIns="92910" tIns="46454" rIns="92910" bIns="46454" numCol="1" anchor="t" anchorCtr="0" compatLnSpc="1">
            <a:prstTxWarp prst="textNoShape">
              <a:avLst/>
            </a:prstTxWarp>
          </a:bodyPr>
          <a:lstStyle>
            <a:lvl1pPr algn="r" defTabSz="928344">
              <a:defRPr sz="1200"/>
            </a:lvl1pPr>
          </a:lstStyle>
          <a:p>
            <a:pPr>
              <a:defRPr/>
            </a:pPr>
            <a:endParaRPr lang="en-US"/>
          </a:p>
        </p:txBody>
      </p:sp>
      <p:sp>
        <p:nvSpPr>
          <p:cNvPr id="97284" name="Rectangle 4"/>
          <p:cNvSpPr>
            <a:spLocks noGrp="1" noChangeArrowheads="1"/>
          </p:cNvSpPr>
          <p:nvPr>
            <p:ph type="ftr" sz="quarter" idx="2"/>
          </p:nvPr>
        </p:nvSpPr>
        <p:spPr bwMode="auto">
          <a:xfrm>
            <a:off x="5" y="8818559"/>
            <a:ext cx="3027153" cy="463546"/>
          </a:xfrm>
          <a:prstGeom prst="rect">
            <a:avLst/>
          </a:prstGeom>
          <a:noFill/>
          <a:ln w="9525">
            <a:noFill/>
            <a:miter lim="800000"/>
            <a:headEnd/>
            <a:tailEnd/>
          </a:ln>
          <a:effectLst/>
        </p:spPr>
        <p:txBody>
          <a:bodyPr vert="horz" wrap="square" lIns="92910" tIns="46454" rIns="92910" bIns="46454" numCol="1" anchor="b" anchorCtr="0" compatLnSpc="1">
            <a:prstTxWarp prst="textNoShape">
              <a:avLst/>
            </a:prstTxWarp>
          </a:bodyPr>
          <a:lstStyle>
            <a:lvl1pPr defTabSz="928344">
              <a:defRPr sz="1200"/>
            </a:lvl1pPr>
          </a:lstStyle>
          <a:p>
            <a:pPr>
              <a:defRPr/>
            </a:pPr>
            <a:endParaRPr lang="en-US"/>
          </a:p>
        </p:txBody>
      </p:sp>
      <p:sp>
        <p:nvSpPr>
          <p:cNvPr id="97285" name="Rectangle 5"/>
          <p:cNvSpPr>
            <a:spLocks noGrp="1" noChangeArrowheads="1"/>
          </p:cNvSpPr>
          <p:nvPr>
            <p:ph type="sldNum" sz="quarter" idx="3"/>
          </p:nvPr>
        </p:nvSpPr>
        <p:spPr bwMode="auto">
          <a:xfrm>
            <a:off x="3956252" y="8818559"/>
            <a:ext cx="3027153" cy="463546"/>
          </a:xfrm>
          <a:prstGeom prst="rect">
            <a:avLst/>
          </a:prstGeom>
          <a:noFill/>
          <a:ln w="9525">
            <a:noFill/>
            <a:miter lim="800000"/>
            <a:headEnd/>
            <a:tailEnd/>
          </a:ln>
          <a:effectLst/>
        </p:spPr>
        <p:txBody>
          <a:bodyPr vert="horz" wrap="square" lIns="92910" tIns="46454" rIns="92910" bIns="46454" numCol="1" anchor="b" anchorCtr="0" compatLnSpc="1">
            <a:prstTxWarp prst="textNoShape">
              <a:avLst/>
            </a:prstTxWarp>
          </a:bodyPr>
          <a:lstStyle>
            <a:lvl1pPr algn="r" defTabSz="928344">
              <a:defRPr sz="1200"/>
            </a:lvl1pPr>
          </a:lstStyle>
          <a:p>
            <a:pPr>
              <a:defRPr/>
            </a:pPr>
            <a:fld id="{04D9791C-BF7A-4DE2-B720-2ED344A93850}" type="slidenum">
              <a:rPr lang="en-US"/>
              <a:pPr>
                <a:defRPr/>
              </a:pPr>
              <a:t>‹#›</a:t>
            </a:fld>
            <a:endParaRPr lang="en-US"/>
          </a:p>
        </p:txBody>
      </p:sp>
    </p:spTree>
    <p:extLst>
      <p:ext uri="{BB962C8B-B14F-4D97-AF65-F5344CB8AC3E}">
        <p14:creationId xmlns:p14="http://schemas.microsoft.com/office/powerpoint/2010/main" val="12241443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Grp="1" noChangeArrowheads="1"/>
          </p:cNvSpPr>
          <p:nvPr>
            <p:ph type="hdr" sz="quarter"/>
          </p:nvPr>
        </p:nvSpPr>
        <p:spPr bwMode="auto">
          <a:xfrm>
            <a:off x="5" y="0"/>
            <a:ext cx="3027153" cy="463546"/>
          </a:xfrm>
          <a:prstGeom prst="rect">
            <a:avLst/>
          </a:prstGeom>
          <a:noFill/>
          <a:ln w="9525">
            <a:noFill/>
            <a:miter lim="800000"/>
            <a:headEnd/>
            <a:tailEnd/>
          </a:ln>
          <a:effectLst/>
        </p:spPr>
        <p:txBody>
          <a:bodyPr vert="horz" wrap="square" lIns="92039" tIns="46017" rIns="92039" bIns="46017" numCol="1" anchor="t" anchorCtr="0" compatLnSpc="1">
            <a:prstTxWarp prst="textNoShape">
              <a:avLst/>
            </a:prstTxWarp>
          </a:bodyPr>
          <a:lstStyle>
            <a:lvl1pPr>
              <a:defRPr sz="1200"/>
            </a:lvl1pPr>
          </a:lstStyle>
          <a:p>
            <a:pPr>
              <a:defRPr/>
            </a:pPr>
            <a:endParaRPr lang="en-US"/>
          </a:p>
        </p:txBody>
      </p:sp>
      <p:sp>
        <p:nvSpPr>
          <p:cNvPr id="63491"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208901" name="Rectangle 5"/>
          <p:cNvSpPr>
            <a:spLocks noGrp="1" noChangeArrowheads="1"/>
          </p:cNvSpPr>
          <p:nvPr>
            <p:ph type="body" sz="quarter" idx="3"/>
          </p:nvPr>
        </p:nvSpPr>
        <p:spPr bwMode="auto">
          <a:xfrm>
            <a:off x="698822" y="4410084"/>
            <a:ext cx="5587360" cy="4176705"/>
          </a:xfrm>
          <a:prstGeom prst="rect">
            <a:avLst/>
          </a:prstGeom>
          <a:noFill/>
          <a:ln w="9525">
            <a:noFill/>
            <a:miter lim="800000"/>
            <a:headEnd/>
            <a:tailEnd/>
          </a:ln>
          <a:effectLst/>
        </p:spPr>
        <p:txBody>
          <a:bodyPr vert="horz" wrap="square" lIns="92039" tIns="46017" rIns="92039" bIns="460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8902" name="Rectangle 6"/>
          <p:cNvSpPr>
            <a:spLocks noGrp="1" noChangeArrowheads="1"/>
          </p:cNvSpPr>
          <p:nvPr>
            <p:ph type="ftr" sz="quarter" idx="4"/>
          </p:nvPr>
        </p:nvSpPr>
        <p:spPr bwMode="auto">
          <a:xfrm>
            <a:off x="5" y="8818559"/>
            <a:ext cx="3027153" cy="463546"/>
          </a:xfrm>
          <a:prstGeom prst="rect">
            <a:avLst/>
          </a:prstGeom>
          <a:noFill/>
          <a:ln w="9525">
            <a:noFill/>
            <a:miter lim="800000"/>
            <a:headEnd/>
            <a:tailEnd/>
          </a:ln>
          <a:effectLst/>
        </p:spPr>
        <p:txBody>
          <a:bodyPr vert="horz" wrap="square" lIns="92039" tIns="46017" rIns="92039" bIns="46017" numCol="1" anchor="b" anchorCtr="0" compatLnSpc="1">
            <a:prstTxWarp prst="textNoShape">
              <a:avLst/>
            </a:prstTxWarp>
          </a:bodyPr>
          <a:lstStyle>
            <a:lvl1pPr>
              <a:defRPr sz="1200"/>
            </a:lvl1pPr>
          </a:lstStyle>
          <a:p>
            <a:pPr>
              <a:defRPr/>
            </a:pPr>
            <a:endParaRPr lang="en-US"/>
          </a:p>
        </p:txBody>
      </p:sp>
      <p:sp>
        <p:nvSpPr>
          <p:cNvPr id="208903" name="Rectangle 7"/>
          <p:cNvSpPr>
            <a:spLocks noGrp="1" noChangeArrowheads="1"/>
          </p:cNvSpPr>
          <p:nvPr>
            <p:ph type="sldNum" sz="quarter" idx="5"/>
          </p:nvPr>
        </p:nvSpPr>
        <p:spPr bwMode="auto">
          <a:xfrm>
            <a:off x="3956252" y="8818559"/>
            <a:ext cx="3027153" cy="463546"/>
          </a:xfrm>
          <a:prstGeom prst="rect">
            <a:avLst/>
          </a:prstGeom>
          <a:noFill/>
          <a:ln w="9525">
            <a:noFill/>
            <a:miter lim="800000"/>
            <a:headEnd/>
            <a:tailEnd/>
          </a:ln>
          <a:effectLst/>
        </p:spPr>
        <p:txBody>
          <a:bodyPr vert="horz" wrap="square" lIns="92039" tIns="46017" rIns="92039" bIns="46017" numCol="1" anchor="b" anchorCtr="0" compatLnSpc="1">
            <a:prstTxWarp prst="textNoShape">
              <a:avLst/>
            </a:prstTxWarp>
          </a:bodyPr>
          <a:lstStyle>
            <a:lvl1pPr algn="r">
              <a:defRPr sz="1200"/>
            </a:lvl1pPr>
          </a:lstStyle>
          <a:p>
            <a:pPr>
              <a:defRPr/>
            </a:pPr>
            <a:fld id="{AFB58C1C-2BEA-43D4-A69C-91906F08FA4C}" type="slidenum">
              <a:rPr lang="en-US"/>
              <a:pPr>
                <a:defRPr/>
              </a:pPr>
              <a:t>‹#›</a:t>
            </a:fld>
            <a:endParaRPr lang="en-US" dirty="0"/>
          </a:p>
        </p:txBody>
      </p:sp>
    </p:spTree>
    <p:extLst>
      <p:ext uri="{BB962C8B-B14F-4D97-AF65-F5344CB8AC3E}">
        <p14:creationId xmlns:p14="http://schemas.microsoft.com/office/powerpoint/2010/main" val="8189007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9329E1E-9589-4D91-AE50-5D2BA1435C85}" type="slidenum">
              <a:rPr lang="en-US" smtClean="0"/>
              <a:pPr/>
              <a:t>1</a:t>
            </a:fld>
            <a:endParaRPr lang="en-US" dirty="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smtClean="0"/>
              <a:t>Introduce</a:t>
            </a:r>
            <a:r>
              <a:rPr lang="en-US" baseline="0" dirty="0" smtClean="0"/>
              <a:t> us</a:t>
            </a:r>
          </a:p>
          <a:p>
            <a:pPr eaLnBrk="1" hangingPunct="1"/>
            <a:r>
              <a:rPr lang="en-US" baseline="0" dirty="0" smtClean="0"/>
              <a:t>Go around the room and let everyone introduce themselves</a:t>
            </a:r>
          </a:p>
          <a:p>
            <a:pPr eaLnBrk="1" hangingPunct="1"/>
            <a:endParaRPr lang="en-US" baseline="0" dirty="0" smtClean="0"/>
          </a:p>
          <a:p>
            <a:pPr eaLnBrk="1" hangingPunct="1"/>
            <a:r>
              <a:rPr lang="en-US" baseline="0" dirty="0" smtClean="0"/>
              <a:t>Ask everyone to put their name on the table tent</a:t>
            </a:r>
            <a:endParaRPr lang="en-US" dirty="0" smtClean="0"/>
          </a:p>
        </p:txBody>
      </p:sp>
    </p:spTree>
    <p:extLst>
      <p:ext uri="{BB962C8B-B14F-4D97-AF65-F5344CB8AC3E}">
        <p14:creationId xmlns:p14="http://schemas.microsoft.com/office/powerpoint/2010/main" val="13459993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F935B8BD-DC0C-4E74-AAFB-41D526D1110C}" type="slidenum">
              <a:rPr lang="en-US" smtClean="0"/>
              <a:pPr/>
              <a:t>10</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077610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11</a:t>
            </a:fld>
            <a:endParaRPr lang="en-US" dirty="0"/>
          </a:p>
        </p:txBody>
      </p:sp>
    </p:spTree>
    <p:extLst>
      <p:ext uri="{BB962C8B-B14F-4D97-AF65-F5344CB8AC3E}">
        <p14:creationId xmlns:p14="http://schemas.microsoft.com/office/powerpoint/2010/main" val="2624877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12</a:t>
            </a:fld>
            <a:endParaRPr lang="en-US" dirty="0"/>
          </a:p>
        </p:txBody>
      </p:sp>
    </p:spTree>
    <p:extLst>
      <p:ext uri="{BB962C8B-B14F-4D97-AF65-F5344CB8AC3E}">
        <p14:creationId xmlns:p14="http://schemas.microsoft.com/office/powerpoint/2010/main" val="2901986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stages of the faculty</a:t>
            </a:r>
            <a:r>
              <a:rPr lang="en-US" baseline="0" dirty="0" smtClean="0"/>
              <a:t> search process are at risk of schemas coming into play.  For this exercise, discuss and come to a consensus within your group of which stage you think carries the highest risk of schemas negatively impacting the search process.  </a:t>
            </a:r>
          </a:p>
          <a:p>
            <a:endParaRPr lang="en-US" baseline="0" dirty="0" smtClean="0"/>
          </a:p>
          <a:p>
            <a:pPr defTabSz="912205">
              <a:defRPr/>
            </a:pPr>
            <a:r>
              <a:rPr lang="en-US" dirty="0" smtClean="0"/>
              <a:t>Watch participants and begin debrief</a:t>
            </a:r>
            <a:r>
              <a:rPr lang="en-US" baseline="0" dirty="0" smtClean="0"/>
              <a:t> when they become restless or at 10 minutes</a:t>
            </a:r>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13</a:t>
            </a:fld>
            <a:endParaRPr lang="en-US" dirty="0"/>
          </a:p>
        </p:txBody>
      </p:sp>
    </p:spTree>
    <p:extLst>
      <p:ext uri="{BB962C8B-B14F-4D97-AF65-F5344CB8AC3E}">
        <p14:creationId xmlns:p14="http://schemas.microsoft.com/office/powerpoint/2010/main" val="522377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Jackie</a:t>
            </a:r>
            <a:r>
              <a:rPr lang="en-US" baseline="0" dirty="0" smtClean="0"/>
              <a:t> sets up the exercise and Jan debriefs the discussion</a:t>
            </a:r>
          </a:p>
          <a:p>
            <a:endParaRPr lang="en-US" dirty="0" smtClean="0"/>
          </a:p>
          <a:p>
            <a:r>
              <a:rPr lang="en-US" dirty="0" smtClean="0"/>
              <a:t>Show this slide during the discussion and debrief…</a:t>
            </a:r>
          </a:p>
          <a:p>
            <a:r>
              <a:rPr lang="en-US" baseline="0" dirty="0" smtClean="0"/>
              <a:t>Raise the letter which represents the stage your group decided carries the highest risk of schemas.</a:t>
            </a:r>
          </a:p>
          <a:p>
            <a:endParaRPr lang="en-US" baseline="0" dirty="0" smtClean="0"/>
          </a:p>
          <a:p>
            <a:r>
              <a:rPr lang="en-US" baseline="0" dirty="0" smtClean="0"/>
              <a:t>Ask each table to tell us why they selected that stage.</a:t>
            </a:r>
          </a:p>
          <a:p>
            <a:endParaRPr lang="en-US" baseline="0" dirty="0" smtClean="0"/>
          </a:p>
          <a:p>
            <a:r>
              <a:rPr lang="en-US" baseline="0" dirty="0" smtClean="0"/>
              <a:t>Scribe the reasons for each stage as they are listed (scribe by stage).</a:t>
            </a:r>
          </a:p>
          <a:p>
            <a:endParaRPr lang="en-US" baseline="0" dirty="0" smtClean="0"/>
          </a:p>
          <a:p>
            <a:r>
              <a:rPr lang="en-US" baseline="0" dirty="0" smtClean="0"/>
              <a:t>Are there any minority reports from those who didn’t agree with the majority of people at your table?  What stage did you think? </a:t>
            </a:r>
            <a:endParaRPr lang="en-US" dirty="0" smtClean="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14</a:t>
            </a:fld>
            <a:endParaRPr lang="en-US" dirty="0"/>
          </a:p>
        </p:txBody>
      </p:sp>
    </p:spTree>
    <p:extLst>
      <p:ext uri="{BB962C8B-B14F-4D97-AF65-F5344CB8AC3E}">
        <p14:creationId xmlns:p14="http://schemas.microsoft.com/office/powerpoint/2010/main" val="1028979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EA6245B-C00D-4A3A-969F-0B146D68DDC1}" type="slidenum">
              <a:rPr lang="en-US" smtClean="0"/>
              <a:pPr/>
              <a:t>15</a:t>
            </a:fld>
            <a:endParaRPr lang="en-US" dirty="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74368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4C021A0-17A3-405C-826F-ADD16CA11AD4}" type="slidenum">
              <a:rPr lang="en-US" smtClean="0"/>
              <a:pPr/>
              <a:t>16</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549737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F14F38BE-C24E-4F10-961F-D8C83F580BF5}" type="slidenum">
              <a:rPr lang="en-US" smtClean="0"/>
              <a:pPr/>
              <a:t>17</a:t>
            </a:fld>
            <a:endParaRPr lang="en-US" dirty="0"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0078224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8F72A29C-DFBC-4335-9909-7B62D113A1AA}" type="slidenum">
              <a:rPr lang="en-US" smtClean="0"/>
              <a:pPr/>
              <a:t>18</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1072319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txBox="1">
            <a:spLocks noGrp="1" noChangeArrowheads="1"/>
          </p:cNvSpPr>
          <p:nvPr/>
        </p:nvSpPr>
        <p:spPr bwMode="auto">
          <a:xfrm>
            <a:off x="3955953" y="8819198"/>
            <a:ext cx="3027466" cy="462917"/>
          </a:xfrm>
          <a:prstGeom prst="rect">
            <a:avLst/>
          </a:prstGeom>
          <a:noFill/>
          <a:ln w="9525">
            <a:noFill/>
            <a:miter lim="800000"/>
            <a:headEnd/>
            <a:tailEnd/>
          </a:ln>
        </p:spPr>
        <p:txBody>
          <a:bodyPr lIns="92039" tIns="46017" rIns="92039" bIns="46017" anchor="b"/>
          <a:lstStyle/>
          <a:p>
            <a:pPr algn="r"/>
            <a:fld id="{12A37E02-5A2F-49B6-90A8-F2966EF49F37}" type="slidenum">
              <a:rPr lang="en-US" sz="1200"/>
              <a:pPr algn="r"/>
              <a:t>19</a:t>
            </a:fld>
            <a:endParaRPr lang="en-US" sz="1200" dirty="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859935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76CE26CA-4A70-483D-AC05-BC9958BDBB6F}" type="slidenum">
              <a:rPr lang="en-US" smtClean="0"/>
              <a:pPr/>
              <a:t>2</a:t>
            </a:fld>
            <a:endParaRPr lang="en-US" dirty="0"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6597631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202A19F8-90C6-4597-8520-A1611D2D09F0}" type="slidenum">
              <a:rPr lang="en-US" smtClean="0"/>
              <a:pPr/>
              <a:t>20</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ln/>
        </p:spPr>
        <p:txBody>
          <a:bodyPr/>
          <a:lstStyle/>
          <a:p>
            <a:pPr eaLnBrk="1" hangingPunct="1">
              <a:defRPr/>
            </a:pPr>
            <a:endParaRPr lang="en-US" dirty="0" smtClean="0"/>
          </a:p>
        </p:txBody>
      </p:sp>
    </p:spTree>
    <p:extLst>
      <p:ext uri="{BB962C8B-B14F-4D97-AF65-F5344CB8AC3E}">
        <p14:creationId xmlns:p14="http://schemas.microsoft.com/office/powerpoint/2010/main" val="221595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Guiding questions for debrief:</a:t>
            </a:r>
          </a:p>
          <a:p>
            <a:pPr marL="228600" indent="-228600">
              <a:buAutoNum type="arabicPeriod"/>
            </a:pPr>
            <a:r>
              <a:rPr lang="en-US" baseline="0" dirty="0" smtClean="0"/>
              <a:t>What are two or three practical things you will do during the next faculty search?</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21</a:t>
            </a:fld>
            <a:endParaRPr lang="en-US" dirty="0"/>
          </a:p>
        </p:txBody>
      </p:sp>
    </p:spTree>
    <p:extLst>
      <p:ext uri="{BB962C8B-B14F-4D97-AF65-F5344CB8AC3E}">
        <p14:creationId xmlns:p14="http://schemas.microsoft.com/office/powerpoint/2010/main" val="17896146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EA6245B-C00D-4A3A-969F-0B146D68DDC1}" type="slidenum">
              <a:rPr lang="en-US" smtClean="0"/>
              <a:pPr/>
              <a:t>22</a:t>
            </a:fld>
            <a:endParaRPr lang="en-US" dirty="0"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r>
              <a:rPr lang="en-US" dirty="0" smtClean="0"/>
              <a:t>Jackie:  These are all great suggestions for neutralizing schemas.</a:t>
            </a:r>
            <a:r>
              <a:rPr lang="en-US" baseline="0" dirty="0" smtClean="0"/>
              <a:t>  Adding to your ideas, I am going to summarize what some other people have said.</a:t>
            </a:r>
            <a:endParaRPr lang="en-US" dirty="0" smtClean="0"/>
          </a:p>
        </p:txBody>
      </p:sp>
    </p:spTree>
    <p:extLst>
      <p:ext uri="{BB962C8B-B14F-4D97-AF65-F5344CB8AC3E}">
        <p14:creationId xmlns:p14="http://schemas.microsoft.com/office/powerpoint/2010/main" val="15650387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we need to create</a:t>
            </a:r>
            <a:r>
              <a:rPr lang="en-US" baseline="0" dirty="0" smtClean="0"/>
              <a:t> an applicant pool that is diverse</a:t>
            </a:r>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23</a:t>
            </a:fld>
            <a:endParaRPr lang="en-US" dirty="0"/>
          </a:p>
        </p:txBody>
      </p:sp>
    </p:spTree>
    <p:extLst>
      <p:ext uri="{BB962C8B-B14F-4D97-AF65-F5344CB8AC3E}">
        <p14:creationId xmlns:p14="http://schemas.microsoft.com/office/powerpoint/2010/main" val="40419510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just an example of an evaluation matrix for applicant review</a:t>
            </a:r>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24</a:t>
            </a:fld>
            <a:endParaRPr lang="en-US" dirty="0"/>
          </a:p>
        </p:txBody>
      </p:sp>
    </p:spTree>
    <p:extLst>
      <p:ext uri="{BB962C8B-B14F-4D97-AF65-F5344CB8AC3E}">
        <p14:creationId xmlns:p14="http://schemas.microsoft.com/office/powerpoint/2010/main" val="5311971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25</a:t>
            </a:fld>
            <a:endParaRPr lang="en-US" dirty="0"/>
          </a:p>
        </p:txBody>
      </p:sp>
    </p:spTree>
    <p:extLst>
      <p:ext uri="{BB962C8B-B14F-4D97-AF65-F5344CB8AC3E}">
        <p14:creationId xmlns:p14="http://schemas.microsoft.com/office/powerpoint/2010/main" val="16939299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A1457A9F-3A22-42C1-AFC5-E13D44F4C198}" type="slidenum">
              <a:rPr lang="en-US" smtClean="0"/>
              <a:pPr/>
              <a:t>26</a:t>
            </a:fld>
            <a:endParaRPr lang="en-US"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1639797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you have all the applications…</a:t>
            </a:r>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27</a:t>
            </a:fld>
            <a:endParaRPr lang="en-US" dirty="0"/>
          </a:p>
        </p:txBody>
      </p:sp>
    </p:spTree>
    <p:extLst>
      <p:ext uri="{BB962C8B-B14F-4D97-AF65-F5344CB8AC3E}">
        <p14:creationId xmlns:p14="http://schemas.microsoft.com/office/powerpoint/2010/main" val="39010154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28</a:t>
            </a:fld>
            <a:endParaRPr lang="en-US" dirty="0"/>
          </a:p>
        </p:txBody>
      </p:sp>
    </p:spTree>
    <p:extLst>
      <p:ext uri="{BB962C8B-B14F-4D97-AF65-F5344CB8AC3E}">
        <p14:creationId xmlns:p14="http://schemas.microsoft.com/office/powerpoint/2010/main" val="39521855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09A7B6CC-25F1-47A9-9F11-D786305A8E30}" type="slidenum">
              <a:rPr lang="en-US" smtClean="0"/>
              <a:pPr/>
              <a:t>29</a:t>
            </a:fld>
            <a:endParaRPr lang="en-US" smtClean="0"/>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886443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0B7DC7BF-990C-419F-BB6D-638A4BE3EE82}" type="slidenum">
              <a:rPr lang="en-US" smtClean="0"/>
              <a:pPr/>
              <a:t>3</a:t>
            </a:fld>
            <a:endParaRPr lang="en-US" dirty="0"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9265071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30</a:t>
            </a:fld>
            <a:endParaRPr lang="en-US" dirty="0"/>
          </a:p>
        </p:txBody>
      </p:sp>
    </p:spTree>
    <p:extLst>
      <p:ext uri="{BB962C8B-B14F-4D97-AF65-F5344CB8AC3E}">
        <p14:creationId xmlns:p14="http://schemas.microsoft.com/office/powerpoint/2010/main" val="4336967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31</a:t>
            </a:fld>
            <a:endParaRPr lang="en-US" dirty="0"/>
          </a:p>
        </p:txBody>
      </p:sp>
    </p:spTree>
    <p:extLst>
      <p:ext uri="{BB962C8B-B14F-4D97-AF65-F5344CB8AC3E}">
        <p14:creationId xmlns:p14="http://schemas.microsoft.com/office/powerpoint/2010/main" val="6675368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Jan lead this section:</a:t>
            </a:r>
          </a:p>
          <a:p>
            <a:r>
              <a:rPr lang="en-US" dirty="0" smtClean="0"/>
              <a:t>Ask someone to read the case aloud</a:t>
            </a:r>
          </a:p>
          <a:p>
            <a:r>
              <a:rPr lang="en-US" dirty="0" smtClean="0"/>
              <a:t>Give them</a:t>
            </a:r>
            <a:r>
              <a:rPr lang="en-US" baseline="0" dirty="0" smtClean="0"/>
              <a:t> 10 minutes to discuss the questions on the next slide</a:t>
            </a:r>
          </a:p>
          <a:p>
            <a:r>
              <a:rPr lang="en-US" baseline="0" dirty="0" smtClean="0"/>
              <a:t>Debrief their responses.</a:t>
            </a:r>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32</a:t>
            </a:fld>
            <a:endParaRPr lang="en-US" dirty="0"/>
          </a:p>
        </p:txBody>
      </p:sp>
    </p:spTree>
    <p:extLst>
      <p:ext uri="{BB962C8B-B14F-4D97-AF65-F5344CB8AC3E}">
        <p14:creationId xmlns:p14="http://schemas.microsoft.com/office/powerpoint/2010/main" val="502038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33</a:t>
            </a:fld>
            <a:endParaRPr lang="en-US" dirty="0"/>
          </a:p>
        </p:txBody>
      </p:sp>
    </p:spTree>
    <p:extLst>
      <p:ext uri="{BB962C8B-B14F-4D97-AF65-F5344CB8AC3E}">
        <p14:creationId xmlns:p14="http://schemas.microsoft.com/office/powerpoint/2010/main" val="36775870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34</a:t>
            </a:fld>
            <a:endParaRPr lang="en-US" dirty="0"/>
          </a:p>
        </p:txBody>
      </p:sp>
    </p:spTree>
    <p:extLst>
      <p:ext uri="{BB962C8B-B14F-4D97-AF65-F5344CB8AC3E}">
        <p14:creationId xmlns:p14="http://schemas.microsoft.com/office/powerpoint/2010/main" val="14353697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35</a:t>
            </a:fld>
            <a:endParaRPr lang="en-US" dirty="0"/>
          </a:p>
        </p:txBody>
      </p:sp>
    </p:spTree>
    <p:extLst>
      <p:ext uri="{BB962C8B-B14F-4D97-AF65-F5344CB8AC3E}">
        <p14:creationId xmlns:p14="http://schemas.microsoft.com/office/powerpoint/2010/main" val="8075459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36</a:t>
            </a:fld>
            <a:endParaRPr lang="en-US" dirty="0"/>
          </a:p>
        </p:txBody>
      </p:sp>
    </p:spTree>
    <p:extLst>
      <p:ext uri="{BB962C8B-B14F-4D97-AF65-F5344CB8AC3E}">
        <p14:creationId xmlns:p14="http://schemas.microsoft.com/office/powerpoint/2010/main" val="18310322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37</a:t>
            </a:fld>
            <a:endParaRPr lang="en-US" dirty="0"/>
          </a:p>
        </p:txBody>
      </p:sp>
    </p:spTree>
    <p:extLst>
      <p:ext uri="{BB962C8B-B14F-4D97-AF65-F5344CB8AC3E}">
        <p14:creationId xmlns:p14="http://schemas.microsoft.com/office/powerpoint/2010/main" val="4108418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D8FDDEA7-319A-4037-90A5-1CB7728F68CF}" type="slidenum">
              <a:rPr lang="en-US" smtClean="0"/>
              <a:pPr/>
              <a:t>4</a:t>
            </a:fld>
            <a:endParaRPr lang="en-US" dirty="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27403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8B71DD4A-7216-44FF-B37F-35B411DA332A}" type="slidenum">
              <a:rPr lang="en-US" smtClean="0"/>
              <a:pPr/>
              <a:t>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05330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FB58C1C-2BEA-43D4-A69C-91906F08FA4C}" type="slidenum">
              <a:rPr lang="en-US" smtClean="0"/>
              <a:pPr>
                <a:defRPr/>
              </a:pPr>
              <a:t>6</a:t>
            </a:fld>
            <a:endParaRPr lang="en-US" dirty="0"/>
          </a:p>
        </p:txBody>
      </p:sp>
    </p:spTree>
    <p:extLst>
      <p:ext uri="{BB962C8B-B14F-4D97-AF65-F5344CB8AC3E}">
        <p14:creationId xmlns:p14="http://schemas.microsoft.com/office/powerpoint/2010/main" val="1470353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4C6C259F-F300-4BA3-AE56-6E14C32C67EA}" type="slidenum">
              <a:rPr lang="en-US" smtClean="0"/>
              <a:pPr/>
              <a:t>7</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sz="4400" b="1" i="1" u="sng" dirty="0">
              <a:solidFill>
                <a:srgbClr val="FF0000"/>
              </a:solidFill>
            </a:endParaRPr>
          </a:p>
        </p:txBody>
      </p:sp>
    </p:spTree>
    <p:extLst>
      <p:ext uri="{BB962C8B-B14F-4D97-AF65-F5344CB8AC3E}">
        <p14:creationId xmlns:p14="http://schemas.microsoft.com/office/powerpoint/2010/main" val="3583954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DCEB4F5B-3DF7-4A87-9DCC-E89BD6734C89}" type="slidenum">
              <a:rPr lang="en-US" smtClean="0"/>
              <a:pPr/>
              <a:t>8</a:t>
            </a:fld>
            <a:endParaRPr lang="en-US"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66063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57D3DB27-1A46-4087-A964-85367B7B0747}" type="slidenum">
              <a:rPr lang="en-US" smtClean="0"/>
              <a:pPr/>
              <a:t>9</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r>
              <a:rPr lang="en-US" dirty="0" smtClean="0"/>
              <a:t>Emphasize we all have schemas</a:t>
            </a:r>
            <a:r>
              <a:rPr lang="en-US" baseline="0" dirty="0" smtClean="0"/>
              <a:t> and implicit biases</a:t>
            </a:r>
            <a:endParaRPr lang="en-US" dirty="0" smtClean="0"/>
          </a:p>
        </p:txBody>
      </p:sp>
    </p:spTree>
    <p:extLst>
      <p:ext uri="{BB962C8B-B14F-4D97-AF65-F5344CB8AC3E}">
        <p14:creationId xmlns:p14="http://schemas.microsoft.com/office/powerpoint/2010/main" val="1796168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685800" y="2130425"/>
            <a:ext cx="7772400" cy="1470025"/>
          </a:xfrm>
        </p:spPr>
        <p:txBody>
          <a:bodyPr/>
          <a:lstStyle>
            <a:lvl1pPr>
              <a:defRPr cap="none" baseline="0">
                <a:latin typeface="+mj-lt"/>
              </a:defRPr>
            </a:lvl1pPr>
          </a:lstStyle>
          <a:p>
            <a:r>
              <a:rPr lang="en-US"/>
              <a:t>Click to edit Master title style</a:t>
            </a:r>
          </a:p>
        </p:txBody>
      </p:sp>
      <p:sp>
        <p:nvSpPr>
          <p:cNvPr id="78851" name="Rectangle 3"/>
          <p:cNvSpPr>
            <a:spLocks noGrp="1" noChangeArrowheads="1"/>
          </p:cNvSpPr>
          <p:nvPr>
            <p:ph type="subTitle" idx="1"/>
          </p:nvPr>
        </p:nvSpPr>
        <p:spPr>
          <a:xfrm>
            <a:off x="1371600" y="3886200"/>
            <a:ext cx="6400800" cy="1752600"/>
          </a:xfrm>
        </p:spPr>
        <p:txBody>
          <a:bodyPr anchor="t"/>
          <a:lstStyle>
            <a:lvl1pPr marL="0" indent="0" algn="ctr">
              <a:buFontTx/>
              <a:buNone/>
              <a:defRPr>
                <a:latin typeface="+mj-lt"/>
              </a:defRPr>
            </a:lvl1pPr>
          </a:lstStyle>
          <a:p>
            <a:r>
              <a:rPr lang="en-US"/>
              <a:t>Click to edit Master subtitle style</a:t>
            </a:r>
          </a:p>
        </p:txBody>
      </p:sp>
      <p:sp>
        <p:nvSpPr>
          <p:cNvPr id="4" name="Rectangle 4"/>
          <p:cNvSpPr>
            <a:spLocks noGrp="1" noChangeArrowheads="1"/>
          </p:cNvSpPr>
          <p:nvPr>
            <p:ph type="dt" sz="half" idx="10"/>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600"/>
            </a:lvl1pPr>
          </a:lstStyle>
          <a:p>
            <a:pPr>
              <a:defRPr/>
            </a:pPr>
            <a:fld id="{A0B43317-6F8F-4BF4-8C59-93C161CF349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cap="none" baseline="0">
                <a:latin typeface="+mj-lt"/>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cap="none" baseline="0">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019800"/>
          </a:xfrm>
        </p:spPr>
        <p:txBody>
          <a:bodyPr vert="eaVert"/>
          <a:lstStyle>
            <a:lvl1pPr>
              <a:defRPr>
                <a:latin typeface="+mj-lt"/>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lstStyle>
            <a:lvl1pPr>
              <a:defRPr cap="none" baseline="0">
                <a:latin typeface="+mn-lt"/>
              </a:defRPr>
            </a:lvl1p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7924800" cy="21336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 y="3886200"/>
            <a:ext cx="7924800" cy="21336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lstStyle>
            <a:lvl1pPr>
              <a:defRPr cap="none" baseline="0">
                <a:latin typeface="+mj-lt"/>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09600" y="1600200"/>
            <a:ext cx="3886200" cy="44196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3886200" cy="441960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cap="none" baseline="0">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atin typeface="+mj-lt"/>
              </a:defRPr>
            </a:lvl1p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3886200" cy="4419600"/>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atin typeface="+mj-lt"/>
              </a:defRPr>
            </a:lvl1p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cap="none" baseline="0">
                <a:latin typeface="+mj-lt"/>
              </a:defRPr>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cap="none" baseline="0">
                <a:latin typeface="+mj-lt"/>
              </a:defRPr>
            </a:lvl1pPr>
            <a:lvl2pPr>
              <a:defRPr sz="2800" cap="none" baseline="0">
                <a:latin typeface="+mj-lt"/>
              </a:defRPr>
            </a:lvl2pPr>
            <a:lvl3pPr>
              <a:defRPr sz="2400" cap="none" baseline="0">
                <a:latin typeface="+mj-lt"/>
              </a:defRPr>
            </a:lvl3pPr>
            <a:lvl4pPr>
              <a:defRPr sz="2000" cap="none" baseline="0">
                <a:latin typeface="+mj-lt"/>
              </a:defRPr>
            </a:lvl4pPr>
            <a:lvl5pPr>
              <a:defRPr sz="2000" cap="none" baseline="0">
                <a:latin typeface="+mj-l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cap="none" baseline="0">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0" y="0"/>
            <a:ext cx="9144000" cy="12954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1027" name="Rectangle 3"/>
          <p:cNvSpPr>
            <a:spLocks noGrp="1" noChangeArrowheads="1"/>
          </p:cNvSpPr>
          <p:nvPr>
            <p:ph type="title"/>
          </p:nvPr>
        </p:nvSpPr>
        <p:spPr bwMode="auto">
          <a:xfrm>
            <a:off x="304800" y="228600"/>
            <a:ext cx="8458200" cy="1066800"/>
          </a:xfrm>
          <a:prstGeom prst="rect">
            <a:avLst/>
          </a:prstGeom>
          <a:solidFill>
            <a:srgbClr val="003366"/>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4"/>
          <p:cNvSpPr>
            <a:spLocks noGrp="1" noChangeArrowheads="1"/>
          </p:cNvSpPr>
          <p:nvPr>
            <p:ph type="body" idx="1"/>
          </p:nvPr>
        </p:nvSpPr>
        <p:spPr bwMode="auto">
          <a:xfrm>
            <a:off x="304800" y="1600200"/>
            <a:ext cx="84582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 name="Rectangle 6"/>
          <p:cNvSpPr/>
          <p:nvPr/>
        </p:nvSpPr>
        <p:spPr>
          <a:xfrm>
            <a:off x="8763000" y="6553200"/>
            <a:ext cx="533400" cy="304800"/>
          </a:xfrm>
          <a:prstGeom prst="rect">
            <a:avLst/>
          </a:prstGeom>
        </p:spPr>
        <p:txBody>
          <a:bodyPr>
            <a:spAutoFit/>
          </a:bodyPr>
          <a:lstStyle/>
          <a:p>
            <a:pPr>
              <a:defRPr/>
            </a:pPr>
            <a:fld id="{BB38C58A-4318-4F26-9D59-2D02B7CA510A}" type="slidenum">
              <a:rPr lang="en-US" sz="1400">
                <a:latin typeface="+mn-lt"/>
              </a:rPr>
              <a:pPr>
                <a:defRPr/>
              </a:pPr>
              <a:t>‹#›</a:t>
            </a:fld>
            <a:endParaRPr lang="en-US" sz="1400" dirty="0">
              <a:latin typeface="+mn-lt"/>
            </a:endParaRPr>
          </a:p>
        </p:txBody>
      </p:sp>
      <p:sp>
        <p:nvSpPr>
          <p:cNvPr id="8" name="Rectangle 7"/>
          <p:cNvSpPr>
            <a:spLocks noChangeArrowheads="1"/>
          </p:cNvSpPr>
          <p:nvPr/>
        </p:nvSpPr>
        <p:spPr bwMode="auto">
          <a:xfrm>
            <a:off x="304800" y="1295400"/>
            <a:ext cx="8458200" cy="228600"/>
          </a:xfrm>
          <a:prstGeom prst="rect">
            <a:avLst/>
          </a:prstGeom>
          <a:solidFill>
            <a:srgbClr val="336699"/>
          </a:solidFill>
          <a:ln w="9525">
            <a:noFill/>
            <a:miter lim="800000"/>
            <a:headEnd/>
            <a:tailEnd/>
          </a:ln>
        </p:spPr>
        <p:txBody>
          <a:bodyPr wrap="none" anchor="ctr"/>
          <a:lstStyle/>
          <a:p>
            <a:pPr>
              <a:defRPr/>
            </a:pPr>
            <a:endParaRPr lang="en-US"/>
          </a:p>
        </p:txBody>
      </p:sp>
      <p:pic>
        <p:nvPicPr>
          <p:cNvPr id="1032" name="Picture 7"/>
          <p:cNvPicPr>
            <a:picLocks noChangeAspect="1" noChangeArrowheads="1"/>
          </p:cNvPicPr>
          <p:nvPr/>
        </p:nvPicPr>
        <p:blipFill>
          <a:blip r:embed="rId17" cstate="print"/>
          <a:srcRect/>
          <a:stretch>
            <a:fillRect/>
          </a:stretch>
        </p:blipFill>
        <p:spPr bwMode="auto">
          <a:xfrm>
            <a:off x="7162800" y="6048375"/>
            <a:ext cx="1676400" cy="809625"/>
          </a:xfrm>
          <a:prstGeom prst="rect">
            <a:avLst/>
          </a:prstGeom>
          <a:noFill/>
          <a:ln w="9525">
            <a:noFill/>
            <a:miter lim="800000"/>
            <a:headEnd/>
            <a:tailEnd/>
          </a:ln>
        </p:spPr>
      </p:pic>
      <p:pic>
        <p:nvPicPr>
          <p:cNvPr id="2" name="Picture 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202682" y="6247130"/>
            <a:ext cx="3013882" cy="458470"/>
          </a:xfrm>
          <a:prstGeom prst="rect">
            <a:avLst/>
          </a:prstGeom>
        </p:spPr>
      </p:pic>
    </p:spTree>
  </p:cSld>
  <p:clrMap bg1="lt1" tx1="dk1" bg2="lt2" tx2="dk2" accent1="accent1" accent2="accent2" accent3="accent3" accent4="accent4" accent5="accent5" accent6="accent6" hlink="hlink" folHlink="folHlink"/>
  <p:sldLayoutIdLst>
    <p:sldLayoutId id="2147484482" r:id="rId1"/>
    <p:sldLayoutId id="2147484470" r:id="rId2"/>
    <p:sldLayoutId id="2147484471" r:id="rId3"/>
    <p:sldLayoutId id="2147484472" r:id="rId4"/>
    <p:sldLayoutId id="2147484473" r:id="rId5"/>
    <p:sldLayoutId id="2147484474" r:id="rId6"/>
    <p:sldLayoutId id="2147484475" r:id="rId7"/>
    <p:sldLayoutId id="2147484483" r:id="rId8"/>
    <p:sldLayoutId id="2147484476" r:id="rId9"/>
    <p:sldLayoutId id="2147484477" r:id="rId10"/>
    <p:sldLayoutId id="2147484478" r:id="rId11"/>
    <p:sldLayoutId id="2147484479" r:id="rId12"/>
    <p:sldLayoutId id="2147484480" r:id="rId13"/>
    <p:sldLayoutId id="2147484481" r:id="rId14"/>
    <p:sldLayoutId id="2147484484" r:id="rId15"/>
  </p:sldLayoutIdLst>
  <p:hf hdr="0" ftr="0" dt="0"/>
  <p:txStyles>
    <p:titleStyle>
      <a:lvl1pPr algn="ctr" rtl="0" eaLnBrk="0" fontAlgn="base" hangingPunct="0">
        <a:spcBef>
          <a:spcPct val="0"/>
        </a:spcBef>
        <a:spcAft>
          <a:spcPct val="0"/>
        </a:spcAft>
        <a:defRPr sz="3600" cap="none" baseline="0">
          <a:solidFill>
            <a:schemeClr val="bg1"/>
          </a:solidFill>
          <a:latin typeface="+mj-lt"/>
          <a:ea typeface="+mj-ea"/>
          <a:cs typeface="+mj-cs"/>
        </a:defRPr>
      </a:lvl1pPr>
      <a:lvl2pPr algn="ctr" rtl="0" eaLnBrk="0" fontAlgn="base" hangingPunct="0">
        <a:spcBef>
          <a:spcPct val="0"/>
        </a:spcBef>
        <a:spcAft>
          <a:spcPct val="0"/>
        </a:spcAft>
        <a:defRPr sz="3600">
          <a:solidFill>
            <a:schemeClr val="bg1"/>
          </a:solidFill>
          <a:latin typeface="Century Schoolbook" pitchFamily="18" charset="0"/>
          <a:cs typeface="Arial" charset="0"/>
        </a:defRPr>
      </a:lvl2pPr>
      <a:lvl3pPr algn="ctr" rtl="0" eaLnBrk="0" fontAlgn="base" hangingPunct="0">
        <a:spcBef>
          <a:spcPct val="0"/>
        </a:spcBef>
        <a:spcAft>
          <a:spcPct val="0"/>
        </a:spcAft>
        <a:defRPr sz="3600">
          <a:solidFill>
            <a:schemeClr val="bg1"/>
          </a:solidFill>
          <a:latin typeface="Century Schoolbook" pitchFamily="18" charset="0"/>
          <a:cs typeface="Arial" charset="0"/>
        </a:defRPr>
      </a:lvl3pPr>
      <a:lvl4pPr algn="ctr" rtl="0" eaLnBrk="0" fontAlgn="base" hangingPunct="0">
        <a:spcBef>
          <a:spcPct val="0"/>
        </a:spcBef>
        <a:spcAft>
          <a:spcPct val="0"/>
        </a:spcAft>
        <a:defRPr sz="3600">
          <a:solidFill>
            <a:schemeClr val="bg1"/>
          </a:solidFill>
          <a:latin typeface="Century Schoolbook" pitchFamily="18" charset="0"/>
          <a:cs typeface="Arial" charset="0"/>
        </a:defRPr>
      </a:lvl4pPr>
      <a:lvl5pPr algn="ctr" rtl="0" eaLnBrk="0" fontAlgn="base" hangingPunct="0">
        <a:spcBef>
          <a:spcPct val="0"/>
        </a:spcBef>
        <a:spcAft>
          <a:spcPct val="0"/>
        </a:spcAft>
        <a:defRPr sz="3600">
          <a:solidFill>
            <a:schemeClr val="bg1"/>
          </a:solidFill>
          <a:latin typeface="Century Schoolbook" pitchFamily="18" charset="0"/>
          <a:cs typeface="Arial" charset="0"/>
        </a:defRPr>
      </a:lvl5pPr>
      <a:lvl6pPr marL="457200" algn="ctr" rtl="0" fontAlgn="base">
        <a:spcBef>
          <a:spcPct val="0"/>
        </a:spcBef>
        <a:spcAft>
          <a:spcPct val="0"/>
        </a:spcAft>
        <a:defRPr sz="3600">
          <a:solidFill>
            <a:schemeClr val="bg1"/>
          </a:solidFill>
          <a:latin typeface="Arial" charset="0"/>
          <a:cs typeface="Arial" charset="0"/>
        </a:defRPr>
      </a:lvl6pPr>
      <a:lvl7pPr marL="914400" algn="ctr" rtl="0" fontAlgn="base">
        <a:spcBef>
          <a:spcPct val="0"/>
        </a:spcBef>
        <a:spcAft>
          <a:spcPct val="0"/>
        </a:spcAft>
        <a:defRPr sz="3600">
          <a:solidFill>
            <a:schemeClr val="bg1"/>
          </a:solidFill>
          <a:latin typeface="Arial" charset="0"/>
          <a:cs typeface="Arial" charset="0"/>
        </a:defRPr>
      </a:lvl7pPr>
      <a:lvl8pPr marL="1371600" algn="ctr" rtl="0" fontAlgn="base">
        <a:spcBef>
          <a:spcPct val="0"/>
        </a:spcBef>
        <a:spcAft>
          <a:spcPct val="0"/>
        </a:spcAft>
        <a:defRPr sz="3600">
          <a:solidFill>
            <a:schemeClr val="bg1"/>
          </a:solidFill>
          <a:latin typeface="Arial" charset="0"/>
          <a:cs typeface="Arial" charset="0"/>
        </a:defRPr>
      </a:lvl8pPr>
      <a:lvl9pPr marL="1828800" algn="ctr" rtl="0" fontAlgn="base">
        <a:spcBef>
          <a:spcPct val="0"/>
        </a:spcBef>
        <a:spcAft>
          <a:spcPct val="0"/>
        </a:spcAft>
        <a:defRPr sz="3600">
          <a:solidFill>
            <a:schemeClr val="bg1"/>
          </a:solidFill>
          <a:latin typeface="Arial" charset="0"/>
          <a:cs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cs typeface="+mn-cs"/>
        </a:defRPr>
      </a:lvl2pPr>
      <a:lvl3pPr marL="1143000" indent="-228600" algn="l" rtl="0" eaLnBrk="0" fontAlgn="base" hangingPunct="0">
        <a:spcBef>
          <a:spcPct val="20000"/>
        </a:spcBef>
        <a:spcAft>
          <a:spcPct val="0"/>
        </a:spcAft>
        <a:buChar char="•"/>
        <a:defRPr sz="1400">
          <a:solidFill>
            <a:schemeClr val="tx1"/>
          </a:solidFill>
          <a:latin typeface="+mn-lt"/>
          <a:cs typeface="+mn-cs"/>
        </a:defRPr>
      </a:lvl3pPr>
      <a:lvl4pPr marL="1600200" indent="-228600" algn="l" rtl="0" eaLnBrk="0" fontAlgn="base" hangingPunct="0">
        <a:spcBef>
          <a:spcPct val="20000"/>
        </a:spcBef>
        <a:spcAft>
          <a:spcPct val="0"/>
        </a:spcAft>
        <a:buChar char="–"/>
        <a:defRPr sz="1400">
          <a:solidFill>
            <a:schemeClr val="tx1"/>
          </a:solidFill>
          <a:latin typeface="+mn-lt"/>
          <a:cs typeface="+mn-cs"/>
        </a:defRPr>
      </a:lvl4pPr>
      <a:lvl5pPr marL="2057400" indent="-228600" algn="l" rtl="0" eaLnBrk="0" fontAlgn="base" hangingPunct="0">
        <a:spcBef>
          <a:spcPct val="20000"/>
        </a:spcBef>
        <a:spcAft>
          <a:spcPct val="0"/>
        </a:spcAft>
        <a:buChar char="»"/>
        <a:defRPr sz="1000">
          <a:solidFill>
            <a:schemeClr val="tx1"/>
          </a:solidFill>
          <a:latin typeface="+mn-lt"/>
          <a:cs typeface="+mn-cs"/>
        </a:defRPr>
      </a:lvl5pPr>
      <a:lvl6pPr marL="2514600" indent="-228600" algn="l" rtl="0" fontAlgn="base">
        <a:spcBef>
          <a:spcPct val="20000"/>
        </a:spcBef>
        <a:spcAft>
          <a:spcPct val="0"/>
        </a:spcAft>
        <a:buChar char="»"/>
        <a:defRPr sz="1000">
          <a:solidFill>
            <a:srgbClr val="000080"/>
          </a:solidFill>
          <a:latin typeface="+mn-lt"/>
          <a:cs typeface="+mn-cs"/>
        </a:defRPr>
      </a:lvl6pPr>
      <a:lvl7pPr marL="2971800" indent="-228600" algn="l" rtl="0" fontAlgn="base">
        <a:spcBef>
          <a:spcPct val="20000"/>
        </a:spcBef>
        <a:spcAft>
          <a:spcPct val="0"/>
        </a:spcAft>
        <a:buChar char="»"/>
        <a:defRPr sz="1000">
          <a:solidFill>
            <a:srgbClr val="000080"/>
          </a:solidFill>
          <a:latin typeface="+mn-lt"/>
          <a:cs typeface="+mn-cs"/>
        </a:defRPr>
      </a:lvl7pPr>
      <a:lvl8pPr marL="3429000" indent="-228600" algn="l" rtl="0" fontAlgn="base">
        <a:spcBef>
          <a:spcPct val="20000"/>
        </a:spcBef>
        <a:spcAft>
          <a:spcPct val="0"/>
        </a:spcAft>
        <a:buChar char="»"/>
        <a:defRPr sz="1000">
          <a:solidFill>
            <a:srgbClr val="000080"/>
          </a:solidFill>
          <a:latin typeface="+mn-lt"/>
          <a:cs typeface="+mn-cs"/>
        </a:defRPr>
      </a:lvl8pPr>
      <a:lvl9pPr marL="3886200" indent="-228600" algn="l" rtl="0" fontAlgn="base">
        <a:spcBef>
          <a:spcPct val="20000"/>
        </a:spcBef>
        <a:spcAft>
          <a:spcPct val="0"/>
        </a:spcAft>
        <a:buChar char="»"/>
        <a:defRPr sz="1000">
          <a:solidFill>
            <a:srgbClr val="00008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implicit.harvard.edu/implicit/"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8.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notesSlide" Target="../notesSlides/notesSlide2.xml"/><Relationship Id="rId7"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4.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8.xml"/><Relationship Id="rId1" Type="http://schemas.openxmlformats.org/officeDocument/2006/relationships/tags" Target="../tags/tag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8.xml"/><Relationship Id="rId6" Type="http://schemas.openxmlformats.org/officeDocument/2006/relationships/hyperlink" Target="http://www.northeastern.edu/advance/recruitment/" TargetMode="External"/><Relationship Id="rId5" Type="http://schemas.openxmlformats.org/officeDocument/2006/relationships/hyperlink" Target="http://nsf.gov/awardsearch/" TargetMode="External"/><Relationship Id="rId4" Type="http://schemas.openxmlformats.org/officeDocument/2006/relationships/hyperlink" Target="http://report.nih.gov/"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cas.net/i4a/pages/index.cfm?pageid=3660"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ortheastern.edu/advance/recruitment/stride-faculty-search-committee-workshop/"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ttp://www.northeastern.edu/advance/resources/" TargetMode="External"/><Relationship Id="rId5" Type="http://schemas.openxmlformats.org/officeDocument/2006/relationships/hyperlink" Target="https://umaine.edu/advancerisingtide/resources-2/" TargetMode="External"/><Relationship Id="rId4" Type="http://schemas.openxmlformats.org/officeDocument/2006/relationships/hyperlink" Target="https://umaine.edu/provost/chairs-and-directors-resources/" TargetMode="Externa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8.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p:cNvPicPr>
            <a:picLocks noChangeAspect="1" noChangeArrowheads="1"/>
          </p:cNvPicPr>
          <p:nvPr/>
        </p:nvPicPr>
        <p:blipFill>
          <a:blip r:embed="rId4" cstate="print"/>
          <a:srcRect/>
          <a:stretch>
            <a:fillRect/>
          </a:stretch>
        </p:blipFill>
        <p:spPr bwMode="auto">
          <a:xfrm>
            <a:off x="4114800" y="304800"/>
            <a:ext cx="4572000" cy="2208213"/>
          </a:xfrm>
          <a:prstGeom prst="rect">
            <a:avLst/>
          </a:prstGeom>
          <a:noFill/>
          <a:ln w="9525">
            <a:noFill/>
            <a:miter lim="800000"/>
            <a:headEnd/>
            <a:tailEnd/>
          </a:ln>
        </p:spPr>
      </p:pic>
      <p:sp>
        <p:nvSpPr>
          <p:cNvPr id="3075" name="Rectangle 4"/>
          <p:cNvSpPr>
            <a:spLocks noGrp="1" noChangeArrowheads="1"/>
          </p:cNvSpPr>
          <p:nvPr>
            <p:ph type="ctrTitle" idx="4294967295"/>
          </p:nvPr>
        </p:nvSpPr>
        <p:spPr>
          <a:xfrm>
            <a:off x="304800" y="2286000"/>
            <a:ext cx="8534400" cy="2514600"/>
          </a:xfrm>
        </p:spPr>
        <p:txBody>
          <a:bodyPr/>
          <a:lstStyle/>
          <a:p>
            <a:pPr eaLnBrk="1" hangingPunct="1">
              <a:defRPr/>
            </a:pPr>
            <a:r>
              <a:rPr lang="en-US" dirty="0" smtClean="0"/>
              <a:t>Workshop on Faculty Recruitment for Diversity and Excellence</a:t>
            </a:r>
          </a:p>
        </p:txBody>
      </p:sp>
      <p:sp>
        <p:nvSpPr>
          <p:cNvPr id="4100" name="Text Box 5"/>
          <p:cNvSpPr txBox="1">
            <a:spLocks noChangeArrowheads="1"/>
          </p:cNvSpPr>
          <p:nvPr/>
        </p:nvSpPr>
        <p:spPr bwMode="auto">
          <a:xfrm>
            <a:off x="0" y="4648200"/>
            <a:ext cx="9144000" cy="1905000"/>
          </a:xfrm>
          <a:prstGeom prst="rect">
            <a:avLst/>
          </a:prstGeom>
          <a:noFill/>
          <a:ln w="9525">
            <a:noFill/>
            <a:miter lim="800000"/>
            <a:headEnd/>
            <a:tailEnd/>
          </a:ln>
        </p:spPr>
        <p:txBody>
          <a:bodyPr anchor="ctr"/>
          <a:lstStyle/>
          <a:p>
            <a:pPr algn="ctr">
              <a:lnSpc>
                <a:spcPct val="50000"/>
              </a:lnSpc>
              <a:spcBef>
                <a:spcPct val="50000"/>
              </a:spcBef>
            </a:pPr>
            <a:endParaRPr lang="en-US" b="1" dirty="0">
              <a:solidFill>
                <a:srgbClr val="000066"/>
              </a:solidFill>
              <a:latin typeface="+mj-lt"/>
            </a:endParaRPr>
          </a:p>
          <a:p>
            <a:pPr algn="ctr">
              <a:lnSpc>
                <a:spcPct val="50000"/>
              </a:lnSpc>
              <a:spcBef>
                <a:spcPct val="50000"/>
              </a:spcBef>
            </a:pPr>
            <a:endParaRPr lang="en-US" b="1" dirty="0" smtClean="0">
              <a:latin typeface="+mj-lt"/>
            </a:endParaRPr>
          </a:p>
          <a:p>
            <a:pPr algn="ctr">
              <a:lnSpc>
                <a:spcPct val="50000"/>
              </a:lnSpc>
              <a:spcBef>
                <a:spcPct val="50000"/>
              </a:spcBef>
            </a:pPr>
            <a:endParaRPr lang="en-US" b="1" dirty="0" smtClean="0">
              <a:latin typeface="+mj-lt"/>
            </a:endParaRPr>
          </a:p>
          <a:p>
            <a:pPr algn="ctr">
              <a:lnSpc>
                <a:spcPct val="50000"/>
              </a:lnSpc>
              <a:spcBef>
                <a:spcPct val="50000"/>
              </a:spcBef>
            </a:pPr>
            <a:r>
              <a:rPr lang="en-US" b="1" dirty="0" smtClean="0">
                <a:latin typeface="+mj-lt"/>
              </a:rPr>
              <a:t>ADVANCE Office of Faculty Development</a:t>
            </a:r>
            <a:endParaRPr lang="en-US" b="1" dirty="0">
              <a:latin typeface="+mj-lt"/>
            </a:endParaRPr>
          </a:p>
          <a:p>
            <a:pPr algn="ctr">
              <a:lnSpc>
                <a:spcPct val="50000"/>
              </a:lnSpc>
              <a:spcBef>
                <a:spcPct val="50000"/>
              </a:spcBef>
            </a:pPr>
            <a:r>
              <a:rPr lang="en-US" b="1" dirty="0">
                <a:solidFill>
                  <a:srgbClr val="FF0000"/>
                </a:solidFill>
                <a:latin typeface="+mj-lt"/>
              </a:rPr>
              <a:t>S</a:t>
            </a:r>
            <a:r>
              <a:rPr lang="en-US" b="1" dirty="0">
                <a:latin typeface="+mj-lt"/>
              </a:rPr>
              <a:t>trategies and </a:t>
            </a:r>
            <a:r>
              <a:rPr lang="en-US" b="1" dirty="0">
                <a:solidFill>
                  <a:srgbClr val="FF0000"/>
                </a:solidFill>
                <a:latin typeface="+mj-lt"/>
              </a:rPr>
              <a:t>T</a:t>
            </a:r>
            <a:r>
              <a:rPr lang="en-US" b="1" dirty="0">
                <a:latin typeface="+mj-lt"/>
              </a:rPr>
              <a:t>actics for </a:t>
            </a:r>
            <a:r>
              <a:rPr lang="en-US" b="1" dirty="0">
                <a:solidFill>
                  <a:srgbClr val="FF0000"/>
                </a:solidFill>
                <a:latin typeface="+mj-lt"/>
              </a:rPr>
              <a:t>R</a:t>
            </a:r>
            <a:r>
              <a:rPr lang="en-US" b="1" dirty="0">
                <a:latin typeface="+mj-lt"/>
              </a:rPr>
              <a:t>ecruiting to </a:t>
            </a:r>
            <a:r>
              <a:rPr lang="en-US" b="1" dirty="0">
                <a:solidFill>
                  <a:srgbClr val="FF0000"/>
                </a:solidFill>
                <a:latin typeface="+mj-lt"/>
              </a:rPr>
              <a:t>I</a:t>
            </a:r>
            <a:r>
              <a:rPr lang="en-US" b="1" dirty="0">
                <a:latin typeface="+mj-lt"/>
              </a:rPr>
              <a:t>mprove </a:t>
            </a:r>
            <a:r>
              <a:rPr lang="en-US" b="1" dirty="0">
                <a:solidFill>
                  <a:srgbClr val="FF0000"/>
                </a:solidFill>
                <a:latin typeface="+mj-lt"/>
              </a:rPr>
              <a:t>D</a:t>
            </a:r>
            <a:r>
              <a:rPr lang="en-US" b="1" dirty="0">
                <a:latin typeface="+mj-lt"/>
              </a:rPr>
              <a:t>iversity and </a:t>
            </a:r>
            <a:r>
              <a:rPr lang="en-US" b="1" dirty="0" smtClean="0">
                <a:solidFill>
                  <a:srgbClr val="FF0000"/>
                </a:solidFill>
                <a:latin typeface="+mj-lt"/>
              </a:rPr>
              <a:t>E</a:t>
            </a:r>
            <a:r>
              <a:rPr lang="en-US" b="1" dirty="0" smtClean="0">
                <a:latin typeface="+mj-lt"/>
              </a:rPr>
              <a:t>xcellence</a:t>
            </a:r>
            <a:endParaRPr lang="en-US" b="1" dirty="0">
              <a:latin typeface="+mj-lt"/>
            </a:endParaRPr>
          </a:p>
          <a:p>
            <a:pPr algn="ctr">
              <a:lnSpc>
                <a:spcPct val="50000"/>
              </a:lnSpc>
              <a:spcBef>
                <a:spcPct val="50000"/>
              </a:spcBef>
            </a:pPr>
            <a:endParaRPr lang="en-US" sz="1200" b="1" dirty="0" smtClean="0">
              <a:solidFill>
                <a:srgbClr val="000066"/>
              </a:solidFill>
              <a:latin typeface="+mj-lt"/>
            </a:endParaRP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600" y="174725"/>
            <a:ext cx="4204336" cy="639562"/>
          </a:xfrm>
          <a:prstGeom prst="rect">
            <a:avLst/>
          </a:prstGeom>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dirty="0" smtClean="0"/>
              <a:t>Unintended Consequences of Schemas</a:t>
            </a:r>
          </a:p>
        </p:txBody>
      </p:sp>
      <p:sp>
        <p:nvSpPr>
          <p:cNvPr id="14339" name="Rectangle 3"/>
          <p:cNvSpPr>
            <a:spLocks noGrp="1" noChangeArrowheads="1"/>
          </p:cNvSpPr>
          <p:nvPr>
            <p:ph type="body" idx="1"/>
          </p:nvPr>
        </p:nvSpPr>
        <p:spPr>
          <a:xfrm>
            <a:off x="609600" y="1371600"/>
            <a:ext cx="7924800" cy="4495800"/>
          </a:xfrm>
        </p:spPr>
        <p:txBody>
          <a:bodyPr anchor="t"/>
          <a:lstStyle/>
          <a:p>
            <a:pPr marL="57150" indent="-1588" eaLnBrk="1" hangingPunct="1">
              <a:lnSpc>
                <a:spcPct val="90000"/>
              </a:lnSpc>
              <a:buFontTx/>
              <a:buNone/>
              <a:defRPr/>
            </a:pPr>
            <a:endParaRPr lang="en-US" sz="1200" dirty="0" smtClean="0"/>
          </a:p>
          <a:p>
            <a:pPr eaLnBrk="1" hangingPunct="1">
              <a:lnSpc>
                <a:spcPct val="80000"/>
              </a:lnSpc>
            </a:pPr>
            <a:r>
              <a:rPr lang="en-US" sz="2400" b="1" dirty="0"/>
              <a:t>Applied more</a:t>
            </a:r>
            <a:r>
              <a:rPr lang="en-US" sz="2400" dirty="0"/>
              <a:t> under circumstances of:</a:t>
            </a:r>
          </a:p>
          <a:p>
            <a:pPr marL="685800" lvl="1" indent="-228600" eaLnBrk="1" hangingPunct="1">
              <a:lnSpc>
                <a:spcPct val="80000"/>
              </a:lnSpc>
            </a:pPr>
            <a:r>
              <a:rPr lang="en-US" sz="2000" dirty="0"/>
              <a:t>Ambiguity (including lack of information)</a:t>
            </a:r>
          </a:p>
          <a:p>
            <a:pPr marL="685800" lvl="1" indent="-228600" eaLnBrk="1" hangingPunct="1">
              <a:lnSpc>
                <a:spcPct val="80000"/>
              </a:lnSpc>
            </a:pPr>
            <a:r>
              <a:rPr lang="en-US" sz="2000" dirty="0"/>
              <a:t>Stress from competing tasks</a:t>
            </a:r>
          </a:p>
          <a:p>
            <a:pPr marL="685800" lvl="1" indent="-228600" eaLnBrk="1" hangingPunct="1">
              <a:lnSpc>
                <a:spcPct val="80000"/>
              </a:lnSpc>
            </a:pPr>
            <a:r>
              <a:rPr lang="en-US" sz="2000" dirty="0"/>
              <a:t>Time pressure</a:t>
            </a:r>
          </a:p>
          <a:p>
            <a:pPr marL="685800" lvl="1" indent="-228600" eaLnBrk="1" hangingPunct="1">
              <a:lnSpc>
                <a:spcPct val="80000"/>
              </a:lnSpc>
            </a:pPr>
            <a:r>
              <a:rPr lang="en-US" sz="2000" dirty="0"/>
              <a:t>Lack of critical </a:t>
            </a:r>
            <a:r>
              <a:rPr lang="en-US" sz="2000" dirty="0" smtClean="0"/>
              <a:t>mass</a:t>
            </a:r>
            <a:endParaRPr lang="en-US" sz="1400" dirty="0"/>
          </a:p>
          <a:p>
            <a:r>
              <a:rPr lang="en-US" sz="2400" i="1" dirty="0" smtClean="0">
                <a:solidFill>
                  <a:srgbClr val="C00000"/>
                </a:solidFill>
              </a:rPr>
              <a:t>Research </a:t>
            </a:r>
            <a:r>
              <a:rPr lang="en-US" sz="2400" i="1" dirty="0">
                <a:solidFill>
                  <a:srgbClr val="C00000"/>
                </a:solidFill>
              </a:rPr>
              <a:t>shows that we all </a:t>
            </a:r>
            <a:r>
              <a:rPr lang="en-US" sz="2400" i="1" dirty="0" smtClean="0">
                <a:solidFill>
                  <a:srgbClr val="C00000"/>
                </a:solidFill>
              </a:rPr>
              <a:t>perceive </a:t>
            </a:r>
            <a:r>
              <a:rPr lang="en-US" sz="2400" i="1" dirty="0">
                <a:solidFill>
                  <a:srgbClr val="C00000"/>
                </a:solidFill>
              </a:rPr>
              <a:t>and treat people based on our </a:t>
            </a:r>
            <a:r>
              <a:rPr lang="en-US" sz="2400" b="1" i="1" dirty="0">
                <a:solidFill>
                  <a:srgbClr val="C00000"/>
                </a:solidFill>
              </a:rPr>
              <a:t>schemas </a:t>
            </a:r>
            <a:r>
              <a:rPr lang="en-US" sz="2400" i="1" dirty="0">
                <a:solidFill>
                  <a:srgbClr val="C00000"/>
                </a:solidFill>
              </a:rPr>
              <a:t>about their social groups (race/ethnicity, economic and social status, gender, sexual orientation, disability</a:t>
            </a:r>
            <a:r>
              <a:rPr lang="en-US" sz="2400" i="1" dirty="0" smtClean="0">
                <a:solidFill>
                  <a:srgbClr val="C00000"/>
                </a:solidFill>
              </a:rPr>
              <a:t>, academic institution </a:t>
            </a:r>
            <a:r>
              <a:rPr lang="en-US" sz="2400" i="1" dirty="0">
                <a:solidFill>
                  <a:srgbClr val="C00000"/>
                </a:solidFill>
              </a:rPr>
              <a:t>etc</a:t>
            </a:r>
            <a:r>
              <a:rPr lang="en-US" sz="2400" i="1" dirty="0" smtClean="0">
                <a:solidFill>
                  <a:srgbClr val="C00000"/>
                </a:solidFill>
              </a:rPr>
              <a:t>.).</a:t>
            </a:r>
          </a:p>
          <a:p>
            <a:pPr marL="685800" lvl="1" indent="-228600" eaLnBrk="1" hangingPunct="1">
              <a:lnSpc>
                <a:spcPct val="80000"/>
              </a:lnSpc>
            </a:pPr>
            <a:endParaRPr lang="en-US" sz="1800" dirty="0" smtClean="0"/>
          </a:p>
          <a:p>
            <a:pPr marL="285750" indent="-228600" eaLnBrk="1" hangingPunct="1">
              <a:lnSpc>
                <a:spcPct val="80000"/>
              </a:lnSpc>
            </a:pPr>
            <a:r>
              <a:rPr lang="en-US" sz="2400" dirty="0"/>
              <a:t>I</a:t>
            </a:r>
            <a:r>
              <a:rPr lang="en-US" sz="2400" dirty="0" smtClean="0"/>
              <a:t>t is tempting to believe that discrimination of some groups is a thing of the past, but </a:t>
            </a:r>
            <a:r>
              <a:rPr lang="en-US" sz="2400" dirty="0" err="1" smtClean="0"/>
              <a:t>nonconsciously</a:t>
            </a:r>
            <a:r>
              <a:rPr lang="en-US" sz="2400" dirty="0" smtClean="0"/>
              <a:t> applying schemas may result in bias</a:t>
            </a:r>
            <a:endParaRPr lang="en-US" sz="2400" dirty="0"/>
          </a:p>
        </p:txBody>
      </p:sp>
      <p:sp>
        <p:nvSpPr>
          <p:cNvPr id="17412" name="TextBox 4"/>
          <p:cNvSpPr txBox="1">
            <a:spLocks noChangeArrowheads="1"/>
          </p:cNvSpPr>
          <p:nvPr/>
        </p:nvSpPr>
        <p:spPr bwMode="auto">
          <a:xfrm>
            <a:off x="3124199" y="6248400"/>
            <a:ext cx="4038601" cy="461665"/>
          </a:xfrm>
          <a:prstGeom prst="rect">
            <a:avLst/>
          </a:prstGeom>
          <a:noFill/>
          <a:ln w="9525">
            <a:noFill/>
            <a:miter lim="800000"/>
            <a:headEnd/>
            <a:tailEnd/>
          </a:ln>
        </p:spPr>
        <p:txBody>
          <a:bodyPr wrap="square">
            <a:spAutoFit/>
          </a:bodyPr>
          <a:lstStyle/>
          <a:p>
            <a:pPr lvl="2"/>
            <a:r>
              <a:rPr lang="en-US" sz="800" dirty="0"/>
              <a:t>Greenwald, A. G., &amp; Pettigrew, T. F. (2014). </a:t>
            </a:r>
            <a:r>
              <a:rPr lang="en-US" sz="800" i="1" dirty="0"/>
              <a:t>With malice toward none and charity for some: </a:t>
            </a:r>
            <a:r>
              <a:rPr lang="en-US" sz="800" i="1" dirty="0" err="1"/>
              <a:t>Ingroup</a:t>
            </a:r>
            <a:r>
              <a:rPr lang="en-US" sz="800" i="1" dirty="0"/>
              <a:t> favoritism enables discrimination</a:t>
            </a:r>
            <a:r>
              <a:rPr lang="en-US" sz="800" dirty="0"/>
              <a:t>. American Psychologist</a:t>
            </a:r>
            <a:r>
              <a:rPr lang="en-US" sz="800" i="1" dirty="0"/>
              <a:t>,</a:t>
            </a:r>
            <a:r>
              <a:rPr lang="en-US" sz="800" dirty="0"/>
              <a:t> </a:t>
            </a:r>
            <a:r>
              <a:rPr lang="en-US" sz="800" i="1" dirty="0"/>
              <a:t>69</a:t>
            </a:r>
            <a:r>
              <a:rPr lang="en-US" sz="800" dirty="0"/>
              <a:t>(7), 669-684. </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US" smtClean="0"/>
              <a:t>Testing for Unconscious Biases Against Women in Science</a:t>
            </a:r>
          </a:p>
        </p:txBody>
      </p:sp>
      <p:pic>
        <p:nvPicPr>
          <p:cNvPr id="2051" name="Picture 3" descr="C:\Users\c.ferris\Desktop\with Liberal Arts.tif"/>
          <p:cNvPicPr>
            <a:picLocks noChangeAspect="1" noChangeArrowheads="1"/>
          </p:cNvPicPr>
          <p:nvPr/>
        </p:nvPicPr>
        <p:blipFill>
          <a:blip r:embed="rId3" cstate="print"/>
          <a:srcRect l="8617" t="5690" r="7690" b="42433"/>
          <a:stretch>
            <a:fillRect/>
          </a:stretch>
        </p:blipFill>
        <p:spPr bwMode="auto">
          <a:xfrm>
            <a:off x="1828800" y="1371600"/>
            <a:ext cx="5867400" cy="4719638"/>
          </a:xfrm>
          <a:prstGeom prst="rect">
            <a:avLst/>
          </a:prstGeom>
          <a:noFill/>
          <a:ln w="9525">
            <a:noFill/>
            <a:miter lim="800000"/>
            <a:headEnd/>
            <a:tailEnd/>
          </a:ln>
        </p:spPr>
      </p:pic>
      <p:sp>
        <p:nvSpPr>
          <p:cNvPr id="5" name="Rectangle 4"/>
          <p:cNvSpPr/>
          <p:nvPr/>
        </p:nvSpPr>
        <p:spPr>
          <a:xfrm>
            <a:off x="1981200" y="2489200"/>
            <a:ext cx="5524500" cy="7874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smtClean="0">
                <a:solidFill>
                  <a:srgbClr val="000000"/>
                </a:solidFill>
                <a:ea typeface="ＭＳ Ｐゴシック" charset="-128"/>
              </a:rPr>
              <a:t>“Your </a:t>
            </a:r>
            <a:r>
              <a:rPr lang="en-US" sz="1600" b="1" dirty="0">
                <a:solidFill>
                  <a:srgbClr val="000000"/>
                </a:solidFill>
                <a:ea typeface="ＭＳ Ｐゴシック" charset="-128"/>
              </a:rPr>
              <a:t>data suggest a moderate association of Male with Science and Female with Liberal Arts compared to Female with Science and Male with Liberal Arts</a:t>
            </a:r>
            <a:r>
              <a:rPr lang="en-US" sz="1600" b="1" dirty="0" smtClean="0">
                <a:solidFill>
                  <a:srgbClr val="000000"/>
                </a:solidFill>
                <a:ea typeface="ＭＳ Ｐゴシック" charset="-128"/>
              </a:rPr>
              <a:t>.”</a:t>
            </a:r>
            <a:endParaRPr lang="en-US" sz="1600" b="1" dirty="0">
              <a:solidFill>
                <a:srgbClr val="000000"/>
              </a:solidFill>
              <a:ea typeface="ＭＳ Ｐゴシック" charset="-128"/>
            </a:endParaRPr>
          </a:p>
        </p:txBody>
      </p:sp>
      <p:sp>
        <p:nvSpPr>
          <p:cNvPr id="2053" name="Rectangle 6"/>
          <p:cNvSpPr>
            <a:spLocks noChangeArrowheads="1"/>
          </p:cNvSpPr>
          <p:nvPr/>
        </p:nvSpPr>
        <p:spPr bwMode="auto">
          <a:xfrm>
            <a:off x="1905000" y="6172200"/>
            <a:ext cx="4572000" cy="534988"/>
          </a:xfrm>
          <a:prstGeom prst="rect">
            <a:avLst/>
          </a:prstGeom>
          <a:noFill/>
          <a:ln w="9525">
            <a:noFill/>
            <a:miter lim="800000"/>
            <a:headEnd/>
            <a:tailEnd/>
          </a:ln>
        </p:spPr>
        <p:txBody>
          <a:bodyPr>
            <a:spAutoFit/>
          </a:bodyPr>
          <a:lstStyle/>
          <a:p>
            <a:pPr marL="1143000" lvl="3" algn="ctr">
              <a:lnSpc>
                <a:spcPct val="90000"/>
              </a:lnSpc>
              <a:spcBef>
                <a:spcPct val="50000"/>
              </a:spcBef>
            </a:pPr>
            <a:r>
              <a:rPr lang="en-US" sz="1600" dirty="0"/>
              <a:t>Implicit Association Test: </a:t>
            </a:r>
            <a:r>
              <a:rPr lang="en-US" sz="1600" dirty="0">
                <a:solidFill>
                  <a:srgbClr val="0070C0"/>
                </a:solidFill>
                <a:hlinkClick r:id="rId4"/>
              </a:rPr>
              <a:t>https://implicit.harvard.edu/implicit/</a:t>
            </a:r>
            <a:endParaRPr lang="en-US" sz="1600" dirty="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Stages of a Faculty Search</a:t>
            </a:r>
            <a:endParaRPr lang="en-US" dirty="0"/>
          </a:p>
        </p:txBody>
      </p:sp>
      <p:sp>
        <p:nvSpPr>
          <p:cNvPr id="3" name="Content Placeholder 2"/>
          <p:cNvSpPr>
            <a:spLocks noGrp="1"/>
          </p:cNvSpPr>
          <p:nvPr>
            <p:ph idx="1"/>
          </p:nvPr>
        </p:nvSpPr>
        <p:spPr/>
        <p:txBody>
          <a:bodyPr/>
          <a:lstStyle/>
          <a:p>
            <a:pPr marL="514350" indent="-514350">
              <a:buFont typeface="+mj-lt"/>
              <a:buAutoNum type="alphaUcPeriod"/>
            </a:pPr>
            <a:r>
              <a:rPr lang="en-US" dirty="0" smtClean="0"/>
              <a:t>Define criteria and qualities required for position</a:t>
            </a:r>
          </a:p>
          <a:p>
            <a:pPr marL="514350" indent="-514350">
              <a:buFont typeface="+mj-lt"/>
              <a:buAutoNum type="alphaUcPeriod"/>
            </a:pPr>
            <a:r>
              <a:rPr lang="en-US" dirty="0" smtClean="0"/>
              <a:t>Actively recruit a diverse pool and develop strategies about senior faculty </a:t>
            </a:r>
            <a:r>
              <a:rPr lang="en-US" dirty="0"/>
              <a:t>hiring</a:t>
            </a:r>
          </a:p>
          <a:p>
            <a:pPr marL="514350" indent="-514350">
              <a:buFont typeface="+mj-lt"/>
              <a:buAutoNum type="alphaUcPeriod"/>
            </a:pPr>
            <a:r>
              <a:rPr lang="en-US" dirty="0" smtClean="0"/>
              <a:t>Review and identify the long/short list</a:t>
            </a:r>
          </a:p>
          <a:p>
            <a:pPr marL="514350" indent="-514350">
              <a:buFont typeface="+mj-lt"/>
              <a:buAutoNum type="alphaUcPeriod"/>
            </a:pPr>
            <a:r>
              <a:rPr lang="en-US" dirty="0" smtClean="0"/>
              <a:t>Conduct an effective on campus interview</a:t>
            </a:r>
          </a:p>
          <a:p>
            <a:pPr marL="514350" indent="-514350">
              <a:buFont typeface="+mj-lt"/>
              <a:buAutoNum type="alphaUcPeriod"/>
            </a:pPr>
            <a:r>
              <a:rPr lang="en-US" dirty="0"/>
              <a:t>Recommend </a:t>
            </a:r>
            <a:r>
              <a:rPr lang="en-US" dirty="0" smtClean="0"/>
              <a:t>finalist(s</a:t>
            </a:r>
            <a:r>
              <a:rPr lang="en-US" dirty="0"/>
              <a:t>) to </a:t>
            </a:r>
            <a:r>
              <a:rPr lang="en-US" dirty="0" smtClean="0"/>
              <a:t>Chair</a:t>
            </a:r>
          </a:p>
        </p:txBody>
      </p:sp>
    </p:spTree>
    <p:extLst>
      <p:ext uri="{BB962C8B-B14F-4D97-AF65-F5344CB8AC3E}">
        <p14:creationId xmlns:p14="http://schemas.microsoft.com/office/powerpoint/2010/main" val="29820464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Identify Challenges</a:t>
            </a:r>
            <a:endParaRPr lang="en-US" dirty="0"/>
          </a:p>
        </p:txBody>
      </p:sp>
      <p:sp>
        <p:nvSpPr>
          <p:cNvPr id="3" name="Content Placeholder 2"/>
          <p:cNvSpPr>
            <a:spLocks noGrp="1"/>
          </p:cNvSpPr>
          <p:nvPr>
            <p:ph idx="1"/>
          </p:nvPr>
        </p:nvSpPr>
        <p:spPr/>
        <p:txBody>
          <a:bodyPr/>
          <a:lstStyle/>
          <a:p>
            <a:r>
              <a:rPr lang="en-US" dirty="0" smtClean="0"/>
              <a:t>Decide what stage your group believes is most </a:t>
            </a:r>
            <a:br>
              <a:rPr lang="en-US" dirty="0" smtClean="0"/>
            </a:br>
            <a:r>
              <a:rPr lang="en-US" dirty="0" smtClean="0"/>
              <a:t>“at risk” of schemas that would negatively impact the outcome of the search (5 minutes)</a:t>
            </a:r>
          </a:p>
          <a:p>
            <a:endParaRPr lang="en-US" dirty="0" smtClean="0"/>
          </a:p>
          <a:p>
            <a:r>
              <a:rPr lang="en-US" dirty="0" smtClean="0"/>
              <a:t>Debrief with the larger group (10 minutes)</a:t>
            </a:r>
            <a:endParaRPr lang="en-US" dirty="0"/>
          </a:p>
        </p:txBody>
      </p:sp>
    </p:spTree>
    <p:extLst>
      <p:ext uri="{BB962C8B-B14F-4D97-AF65-F5344CB8AC3E}">
        <p14:creationId xmlns:p14="http://schemas.microsoft.com/office/powerpoint/2010/main" val="3726057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04800" y="366656"/>
            <a:ext cx="8458200" cy="1066800"/>
          </a:xfrm>
          <a:prstGeom prst="rect">
            <a:avLst/>
          </a:prstGeom>
          <a:solidFill>
            <a:srgbClr val="003366"/>
          </a:solid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cap="none" baseline="0">
                <a:solidFill>
                  <a:schemeClr val="bg1"/>
                </a:solidFill>
                <a:latin typeface="+mj-lt"/>
                <a:ea typeface="+mj-ea"/>
                <a:cs typeface="+mj-cs"/>
              </a:defRPr>
            </a:lvl1pPr>
            <a:lvl2pPr algn="ctr" rtl="0" eaLnBrk="0" fontAlgn="base" hangingPunct="0">
              <a:spcBef>
                <a:spcPct val="0"/>
              </a:spcBef>
              <a:spcAft>
                <a:spcPct val="0"/>
              </a:spcAft>
              <a:defRPr sz="3600">
                <a:solidFill>
                  <a:schemeClr val="bg1"/>
                </a:solidFill>
                <a:latin typeface="Century Schoolbook" pitchFamily="18" charset="0"/>
                <a:cs typeface="Arial" charset="0"/>
              </a:defRPr>
            </a:lvl2pPr>
            <a:lvl3pPr algn="ctr" rtl="0" eaLnBrk="0" fontAlgn="base" hangingPunct="0">
              <a:spcBef>
                <a:spcPct val="0"/>
              </a:spcBef>
              <a:spcAft>
                <a:spcPct val="0"/>
              </a:spcAft>
              <a:defRPr sz="3600">
                <a:solidFill>
                  <a:schemeClr val="bg1"/>
                </a:solidFill>
                <a:latin typeface="Century Schoolbook" pitchFamily="18" charset="0"/>
                <a:cs typeface="Arial" charset="0"/>
              </a:defRPr>
            </a:lvl3pPr>
            <a:lvl4pPr algn="ctr" rtl="0" eaLnBrk="0" fontAlgn="base" hangingPunct="0">
              <a:spcBef>
                <a:spcPct val="0"/>
              </a:spcBef>
              <a:spcAft>
                <a:spcPct val="0"/>
              </a:spcAft>
              <a:defRPr sz="3600">
                <a:solidFill>
                  <a:schemeClr val="bg1"/>
                </a:solidFill>
                <a:latin typeface="Century Schoolbook" pitchFamily="18" charset="0"/>
                <a:cs typeface="Arial" charset="0"/>
              </a:defRPr>
            </a:lvl4pPr>
            <a:lvl5pPr algn="ctr" rtl="0" eaLnBrk="0" fontAlgn="base" hangingPunct="0">
              <a:spcBef>
                <a:spcPct val="0"/>
              </a:spcBef>
              <a:spcAft>
                <a:spcPct val="0"/>
              </a:spcAft>
              <a:defRPr sz="3600">
                <a:solidFill>
                  <a:schemeClr val="bg1"/>
                </a:solidFill>
                <a:latin typeface="Century Schoolbook" pitchFamily="18" charset="0"/>
                <a:cs typeface="Arial" charset="0"/>
              </a:defRPr>
            </a:lvl5pPr>
            <a:lvl6pPr marL="457200" algn="ctr" rtl="0" fontAlgn="base">
              <a:spcBef>
                <a:spcPct val="0"/>
              </a:spcBef>
              <a:spcAft>
                <a:spcPct val="0"/>
              </a:spcAft>
              <a:defRPr sz="3600">
                <a:solidFill>
                  <a:schemeClr val="bg1"/>
                </a:solidFill>
                <a:latin typeface="Arial" charset="0"/>
                <a:cs typeface="Arial" charset="0"/>
              </a:defRPr>
            </a:lvl6pPr>
            <a:lvl7pPr marL="914400" algn="ctr" rtl="0" fontAlgn="base">
              <a:spcBef>
                <a:spcPct val="0"/>
              </a:spcBef>
              <a:spcAft>
                <a:spcPct val="0"/>
              </a:spcAft>
              <a:defRPr sz="3600">
                <a:solidFill>
                  <a:schemeClr val="bg1"/>
                </a:solidFill>
                <a:latin typeface="Arial" charset="0"/>
                <a:cs typeface="Arial" charset="0"/>
              </a:defRPr>
            </a:lvl7pPr>
            <a:lvl8pPr marL="1371600" algn="ctr" rtl="0" fontAlgn="base">
              <a:spcBef>
                <a:spcPct val="0"/>
              </a:spcBef>
              <a:spcAft>
                <a:spcPct val="0"/>
              </a:spcAft>
              <a:defRPr sz="3600">
                <a:solidFill>
                  <a:schemeClr val="bg1"/>
                </a:solidFill>
                <a:latin typeface="Arial" charset="0"/>
                <a:cs typeface="Arial" charset="0"/>
              </a:defRPr>
            </a:lvl8pPr>
            <a:lvl9pPr marL="1828800" algn="ctr" rtl="0" fontAlgn="base">
              <a:spcBef>
                <a:spcPct val="0"/>
              </a:spcBef>
              <a:spcAft>
                <a:spcPct val="0"/>
              </a:spcAft>
              <a:defRPr sz="3600">
                <a:solidFill>
                  <a:schemeClr val="bg1"/>
                </a:solidFill>
                <a:latin typeface="Arial" charset="0"/>
                <a:cs typeface="Arial" charset="0"/>
              </a:defRPr>
            </a:lvl9pPr>
          </a:lstStyle>
          <a:p>
            <a:r>
              <a:rPr lang="en-US" kern="0" dirty="0" smtClean="0"/>
              <a:t>Five Stages of a Faculty Search</a:t>
            </a:r>
            <a:endParaRPr lang="en-US" kern="0" dirty="0"/>
          </a:p>
        </p:txBody>
      </p:sp>
      <p:sp>
        <p:nvSpPr>
          <p:cNvPr id="5" name="Content Placeholder 2"/>
          <p:cNvSpPr txBox="1">
            <a:spLocks/>
          </p:cNvSpPr>
          <p:nvPr/>
        </p:nvSpPr>
        <p:spPr bwMode="auto">
          <a:xfrm>
            <a:off x="457200" y="1752600"/>
            <a:ext cx="84582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200">
                <a:solidFill>
                  <a:schemeClr val="tx1"/>
                </a:solidFill>
                <a:latin typeface="+mn-lt"/>
                <a:cs typeface="+mn-cs"/>
              </a:defRPr>
            </a:lvl2pPr>
            <a:lvl3pPr marL="1143000" indent="-228600" algn="l" rtl="0" eaLnBrk="0" fontAlgn="base" hangingPunct="0">
              <a:spcBef>
                <a:spcPct val="20000"/>
              </a:spcBef>
              <a:spcAft>
                <a:spcPct val="0"/>
              </a:spcAft>
              <a:buChar char="•"/>
              <a:defRPr sz="1400">
                <a:solidFill>
                  <a:schemeClr val="tx1"/>
                </a:solidFill>
                <a:latin typeface="+mn-lt"/>
                <a:cs typeface="+mn-cs"/>
              </a:defRPr>
            </a:lvl3pPr>
            <a:lvl4pPr marL="1600200" indent="-228600" algn="l" rtl="0" eaLnBrk="0" fontAlgn="base" hangingPunct="0">
              <a:spcBef>
                <a:spcPct val="20000"/>
              </a:spcBef>
              <a:spcAft>
                <a:spcPct val="0"/>
              </a:spcAft>
              <a:buChar char="–"/>
              <a:defRPr sz="1400">
                <a:solidFill>
                  <a:schemeClr val="tx1"/>
                </a:solidFill>
                <a:latin typeface="+mn-lt"/>
                <a:cs typeface="+mn-cs"/>
              </a:defRPr>
            </a:lvl4pPr>
            <a:lvl5pPr marL="2057400" indent="-228600" algn="l" rtl="0" eaLnBrk="0" fontAlgn="base" hangingPunct="0">
              <a:spcBef>
                <a:spcPct val="20000"/>
              </a:spcBef>
              <a:spcAft>
                <a:spcPct val="0"/>
              </a:spcAft>
              <a:buChar char="»"/>
              <a:defRPr sz="1000">
                <a:solidFill>
                  <a:schemeClr val="tx1"/>
                </a:solidFill>
                <a:latin typeface="+mn-lt"/>
                <a:cs typeface="+mn-cs"/>
              </a:defRPr>
            </a:lvl5pPr>
            <a:lvl6pPr marL="2514600" indent="-228600" algn="l" rtl="0" fontAlgn="base">
              <a:spcBef>
                <a:spcPct val="20000"/>
              </a:spcBef>
              <a:spcAft>
                <a:spcPct val="0"/>
              </a:spcAft>
              <a:buChar char="»"/>
              <a:defRPr sz="1000">
                <a:solidFill>
                  <a:srgbClr val="000080"/>
                </a:solidFill>
                <a:latin typeface="+mn-lt"/>
                <a:cs typeface="+mn-cs"/>
              </a:defRPr>
            </a:lvl6pPr>
            <a:lvl7pPr marL="2971800" indent="-228600" algn="l" rtl="0" fontAlgn="base">
              <a:spcBef>
                <a:spcPct val="20000"/>
              </a:spcBef>
              <a:spcAft>
                <a:spcPct val="0"/>
              </a:spcAft>
              <a:buChar char="»"/>
              <a:defRPr sz="1000">
                <a:solidFill>
                  <a:srgbClr val="000080"/>
                </a:solidFill>
                <a:latin typeface="+mn-lt"/>
                <a:cs typeface="+mn-cs"/>
              </a:defRPr>
            </a:lvl7pPr>
            <a:lvl8pPr marL="3429000" indent="-228600" algn="l" rtl="0" fontAlgn="base">
              <a:spcBef>
                <a:spcPct val="20000"/>
              </a:spcBef>
              <a:spcAft>
                <a:spcPct val="0"/>
              </a:spcAft>
              <a:buChar char="»"/>
              <a:defRPr sz="1000">
                <a:solidFill>
                  <a:srgbClr val="000080"/>
                </a:solidFill>
                <a:latin typeface="+mn-lt"/>
                <a:cs typeface="+mn-cs"/>
              </a:defRPr>
            </a:lvl8pPr>
            <a:lvl9pPr marL="3886200" indent="-228600" algn="l" rtl="0" fontAlgn="base">
              <a:spcBef>
                <a:spcPct val="20000"/>
              </a:spcBef>
              <a:spcAft>
                <a:spcPct val="0"/>
              </a:spcAft>
              <a:buChar char="»"/>
              <a:defRPr sz="1000">
                <a:solidFill>
                  <a:srgbClr val="000080"/>
                </a:solidFill>
                <a:latin typeface="+mn-lt"/>
                <a:cs typeface="+mn-cs"/>
              </a:defRPr>
            </a:lvl9pPr>
          </a:lstStyle>
          <a:p>
            <a:pPr marL="514350" indent="-514350">
              <a:buFont typeface="+mj-lt"/>
              <a:buAutoNum type="alphaUcPeriod"/>
            </a:pPr>
            <a:r>
              <a:rPr lang="en-US" kern="0" dirty="0" smtClean="0"/>
              <a:t>Define criteria and qualities required for position</a:t>
            </a:r>
          </a:p>
          <a:p>
            <a:pPr marL="514350" indent="-514350">
              <a:buFont typeface="+mj-lt"/>
              <a:buAutoNum type="alphaUcPeriod"/>
            </a:pPr>
            <a:r>
              <a:rPr lang="en-US" kern="0" dirty="0" smtClean="0"/>
              <a:t>Actively recruit a diverse pool, and develop strategies for senior faculty hiring</a:t>
            </a:r>
          </a:p>
          <a:p>
            <a:pPr marL="514350" indent="-514350">
              <a:buFont typeface="+mj-lt"/>
              <a:buAutoNum type="alphaUcPeriod"/>
            </a:pPr>
            <a:r>
              <a:rPr lang="en-US" kern="0" dirty="0" smtClean="0"/>
              <a:t>Review and identify the long/short list</a:t>
            </a:r>
          </a:p>
          <a:p>
            <a:pPr marL="514350" indent="-514350">
              <a:buFont typeface="+mj-lt"/>
              <a:buAutoNum type="alphaUcPeriod"/>
            </a:pPr>
            <a:r>
              <a:rPr lang="en-US" kern="0" dirty="0" smtClean="0"/>
              <a:t>Conduct an effective on campus interview</a:t>
            </a:r>
          </a:p>
          <a:p>
            <a:pPr marL="514350" indent="-514350">
              <a:buFont typeface="+mj-lt"/>
              <a:buAutoNum type="alphaUcPeriod"/>
            </a:pPr>
            <a:r>
              <a:rPr lang="en-US" dirty="0"/>
              <a:t>Recommend </a:t>
            </a:r>
            <a:r>
              <a:rPr lang="en-US" dirty="0" smtClean="0"/>
              <a:t>finalist(s</a:t>
            </a:r>
            <a:r>
              <a:rPr lang="en-US" dirty="0"/>
              <a:t>) to </a:t>
            </a:r>
            <a:r>
              <a:rPr lang="en-US" dirty="0" smtClean="0"/>
              <a:t>Chair</a:t>
            </a:r>
            <a:endParaRPr lang="en-US" kern="0" dirty="0" smtClean="0"/>
          </a:p>
        </p:txBody>
      </p:sp>
    </p:spTree>
    <p:extLst>
      <p:ext uri="{BB962C8B-B14F-4D97-AF65-F5344CB8AC3E}">
        <p14:creationId xmlns:p14="http://schemas.microsoft.com/office/powerpoint/2010/main" val="2826326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ChangeArrowheads="1"/>
          </p:cNvSpPr>
          <p:nvPr/>
        </p:nvSpPr>
        <p:spPr bwMode="auto">
          <a:xfrm>
            <a:off x="0" y="1752600"/>
            <a:ext cx="9144000" cy="2514600"/>
          </a:xfrm>
          <a:prstGeom prst="rect">
            <a:avLst/>
          </a:prstGeom>
          <a:solidFill>
            <a:srgbClr val="000080"/>
          </a:solidFill>
          <a:ln w="9525">
            <a:noFill/>
            <a:miter lim="800000"/>
            <a:headEnd/>
            <a:tailEnd/>
          </a:ln>
        </p:spPr>
        <p:txBody>
          <a:bodyPr wrap="none" anchor="ctr"/>
          <a:lstStyle/>
          <a:p>
            <a:endParaRPr lang="en-US" dirty="0"/>
          </a:p>
        </p:txBody>
      </p:sp>
      <p:sp>
        <p:nvSpPr>
          <p:cNvPr id="44035" name="Rectangle 4"/>
          <p:cNvSpPr>
            <a:spLocks noGrp="1" noChangeArrowheads="1"/>
          </p:cNvSpPr>
          <p:nvPr>
            <p:ph type="ctrTitle" idx="4294967295"/>
          </p:nvPr>
        </p:nvSpPr>
        <p:spPr>
          <a:xfrm>
            <a:off x="0" y="1752600"/>
            <a:ext cx="9144000" cy="2514600"/>
          </a:xfrm>
        </p:spPr>
        <p:txBody>
          <a:bodyPr/>
          <a:lstStyle/>
          <a:p>
            <a:pPr eaLnBrk="1" hangingPunct="1">
              <a:defRPr/>
            </a:pPr>
            <a:r>
              <a:rPr lang="en-US" dirty="0" smtClean="0"/>
              <a:t>Research on Schemas</a:t>
            </a:r>
          </a:p>
        </p:txBody>
      </p:sp>
    </p:spTree>
    <p:custDataLst>
      <p:tags r:id="rId1"/>
    </p:custDataLst>
    <p:extLst>
      <p:ext uri="{BB962C8B-B14F-4D97-AF65-F5344CB8AC3E}">
        <p14:creationId xmlns:p14="http://schemas.microsoft.com/office/powerpoint/2010/main" val="35073068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64006" y="6130498"/>
            <a:ext cx="1651804" cy="646331"/>
          </a:xfrm>
          <a:prstGeom prst="rect">
            <a:avLst/>
          </a:prstGeom>
          <a:solidFill>
            <a:schemeClr val="bg1"/>
          </a:solidFill>
        </p:spPr>
        <p:txBody>
          <a:bodyPr wrap="square" rtlCol="0">
            <a:spAutoFit/>
          </a:bodyPr>
          <a:lstStyle/>
          <a:p>
            <a:endParaRPr lang="en-US" dirty="0" smtClean="0"/>
          </a:p>
          <a:p>
            <a:endParaRPr lang="en-US" dirty="0"/>
          </a:p>
        </p:txBody>
      </p:sp>
      <p:sp>
        <p:nvSpPr>
          <p:cNvPr id="21506" name="Rectangle 4"/>
          <p:cNvSpPr>
            <a:spLocks noGrp="1" noChangeArrowheads="1"/>
          </p:cNvSpPr>
          <p:nvPr>
            <p:ph type="title"/>
          </p:nvPr>
        </p:nvSpPr>
        <p:spPr/>
        <p:txBody>
          <a:bodyPr/>
          <a:lstStyle/>
          <a:p>
            <a:pPr eaLnBrk="1" hangingPunct="1">
              <a:defRPr/>
            </a:pPr>
            <a:r>
              <a:rPr lang="en-US" dirty="0" smtClean="0"/>
              <a:t>Bias in Evaluation of CVs</a:t>
            </a:r>
          </a:p>
        </p:txBody>
      </p:sp>
      <p:sp>
        <p:nvSpPr>
          <p:cNvPr id="22532" name="Rectangle 6"/>
          <p:cNvSpPr>
            <a:spLocks noGrp="1" noChangeArrowheads="1"/>
          </p:cNvSpPr>
          <p:nvPr>
            <p:ph type="body" sz="half" idx="4294967295"/>
          </p:nvPr>
        </p:nvSpPr>
        <p:spPr>
          <a:xfrm>
            <a:off x="242103" y="1528119"/>
            <a:ext cx="6869093" cy="4267200"/>
          </a:xfrm>
          <a:solidFill>
            <a:schemeClr val="accent3"/>
          </a:solidFill>
        </p:spPr>
        <p:txBody>
          <a:bodyPr anchor="t"/>
          <a:lstStyle/>
          <a:p>
            <a:pPr eaLnBrk="1" hangingPunct="1">
              <a:lnSpc>
                <a:spcPct val="80000"/>
              </a:lnSpc>
              <a:buFontTx/>
              <a:buNone/>
            </a:pPr>
            <a:r>
              <a:rPr lang="en-US" sz="2200" b="1" dirty="0" smtClean="0"/>
              <a:t>When evaluating applications for a lab manager…</a:t>
            </a:r>
          </a:p>
          <a:p>
            <a:pPr eaLnBrk="1" hangingPunct="1">
              <a:lnSpc>
                <a:spcPct val="80000"/>
              </a:lnSpc>
              <a:buFontTx/>
              <a:buNone/>
            </a:pPr>
            <a:r>
              <a:rPr lang="en-US" sz="1800" dirty="0" smtClean="0"/>
              <a:t>…male and female science faculty rated men more competent and hire-able than identical female applicants and offered higher salaries to the men</a:t>
            </a:r>
          </a:p>
          <a:p>
            <a:pPr eaLnBrk="1" hangingPunct="1">
              <a:lnSpc>
                <a:spcPct val="80000"/>
              </a:lnSpc>
              <a:buFontTx/>
              <a:buNone/>
            </a:pPr>
            <a:endParaRPr lang="en-US" sz="2200" b="1" dirty="0" smtClean="0"/>
          </a:p>
          <a:p>
            <a:pPr eaLnBrk="1" hangingPunct="1">
              <a:lnSpc>
                <a:spcPct val="80000"/>
              </a:lnSpc>
              <a:buFontTx/>
              <a:buNone/>
            </a:pPr>
            <a:r>
              <a:rPr lang="en-US" sz="2200" b="1" dirty="0" smtClean="0"/>
              <a:t>A meta analysis of 111 studies showed…</a:t>
            </a:r>
          </a:p>
          <a:p>
            <a:pPr eaLnBrk="1" hangingPunct="1">
              <a:lnSpc>
                <a:spcPct val="80000"/>
              </a:lnSpc>
              <a:buFontTx/>
              <a:buNone/>
            </a:pPr>
            <a:r>
              <a:rPr lang="en-US" sz="1800" dirty="0" smtClean="0"/>
              <a:t>Men were rated more favorably than women for male-dominated jobs</a:t>
            </a:r>
          </a:p>
          <a:p>
            <a:pPr eaLnBrk="1" hangingPunct="1">
              <a:lnSpc>
                <a:spcPct val="80000"/>
              </a:lnSpc>
              <a:buFontTx/>
              <a:buNone/>
            </a:pPr>
            <a:r>
              <a:rPr lang="en-US" sz="1800" dirty="0" smtClean="0"/>
              <a:t>No strong preference for either gender for female-dominated and integrated jobs</a:t>
            </a:r>
          </a:p>
          <a:p>
            <a:pPr eaLnBrk="1" hangingPunct="1">
              <a:lnSpc>
                <a:spcPct val="80000"/>
              </a:lnSpc>
              <a:buFontTx/>
              <a:buNone/>
            </a:pPr>
            <a:r>
              <a:rPr lang="en-US" sz="1800" dirty="0" smtClean="0"/>
              <a:t>Gender bias was reduced when information clearly indicated high competence during evaluation</a:t>
            </a:r>
          </a:p>
          <a:p>
            <a:pPr eaLnBrk="1" hangingPunct="1">
              <a:lnSpc>
                <a:spcPct val="80000"/>
              </a:lnSpc>
              <a:buFontTx/>
              <a:buNone/>
            </a:pPr>
            <a:endParaRPr lang="en-US" sz="2200" b="1" dirty="0" smtClean="0"/>
          </a:p>
          <a:p>
            <a:pPr eaLnBrk="1" hangingPunct="1">
              <a:lnSpc>
                <a:spcPct val="80000"/>
              </a:lnSpc>
              <a:buFontTx/>
              <a:buNone/>
            </a:pPr>
            <a:r>
              <a:rPr lang="en-US" sz="2200" b="1" dirty="0" smtClean="0"/>
              <a:t>A MIT study…</a:t>
            </a:r>
          </a:p>
          <a:p>
            <a:pPr eaLnBrk="1" hangingPunct="1">
              <a:lnSpc>
                <a:spcPct val="80000"/>
              </a:lnSpc>
              <a:buFontTx/>
              <a:buNone/>
            </a:pPr>
            <a:r>
              <a:rPr lang="en-US" sz="1800" dirty="0" smtClean="0"/>
              <a:t>Applicants </a:t>
            </a:r>
            <a:r>
              <a:rPr lang="en-US" sz="1800" dirty="0"/>
              <a:t>with African-American-sounding names received 50% fewer call-backs than applicants with white-sounding names</a:t>
            </a:r>
          </a:p>
          <a:p>
            <a:pPr eaLnBrk="1" hangingPunct="1">
              <a:lnSpc>
                <a:spcPct val="80000"/>
              </a:lnSpc>
              <a:buFontTx/>
              <a:buNone/>
            </a:pPr>
            <a:endParaRPr lang="en-US" sz="1800" dirty="0" smtClean="0"/>
          </a:p>
        </p:txBody>
      </p:sp>
      <p:sp>
        <p:nvSpPr>
          <p:cNvPr id="22536" name="Rectangle 26"/>
          <p:cNvSpPr>
            <a:spLocks noChangeArrowheads="1"/>
          </p:cNvSpPr>
          <p:nvPr/>
        </p:nvSpPr>
        <p:spPr bwMode="auto">
          <a:xfrm>
            <a:off x="2308410" y="6039732"/>
            <a:ext cx="6781800" cy="830997"/>
          </a:xfrm>
          <a:prstGeom prst="rect">
            <a:avLst/>
          </a:prstGeom>
          <a:noFill/>
          <a:ln w="9525">
            <a:noFill/>
            <a:miter lim="800000"/>
            <a:headEnd/>
            <a:tailEnd/>
          </a:ln>
        </p:spPr>
        <p:txBody>
          <a:bodyPr wrap="square">
            <a:spAutoFit/>
          </a:bodyPr>
          <a:lstStyle/>
          <a:p>
            <a:pPr lvl="2"/>
            <a:r>
              <a:rPr lang="en-US" sz="800" dirty="0"/>
              <a:t>Moss-</a:t>
            </a:r>
            <a:r>
              <a:rPr lang="en-US" sz="800" dirty="0" err="1"/>
              <a:t>Racusin</a:t>
            </a:r>
            <a:r>
              <a:rPr lang="en-US" sz="800" dirty="0"/>
              <a:t>, C.S., Dovidio, J.F. et. al. (2012). </a:t>
            </a:r>
            <a:r>
              <a:rPr lang="en-US" sz="800" i="1" dirty="0"/>
              <a:t>Science Faculty’s Subtle Gender Bias Favor Male Students</a:t>
            </a:r>
            <a:r>
              <a:rPr lang="en-US" sz="800" dirty="0"/>
              <a:t>. PNAS,</a:t>
            </a:r>
            <a:r>
              <a:rPr lang="en-US" sz="800" i="1" dirty="0"/>
              <a:t> </a:t>
            </a:r>
            <a:r>
              <a:rPr lang="en-US" sz="800" dirty="0"/>
              <a:t>109, 41.  </a:t>
            </a:r>
          </a:p>
          <a:p>
            <a:pPr lvl="2"/>
            <a:r>
              <a:rPr lang="en-US" sz="800" dirty="0"/>
              <a:t>Koch, A. J., </a:t>
            </a:r>
            <a:r>
              <a:rPr lang="en-US" sz="800" dirty="0" err="1"/>
              <a:t>D’Mello</a:t>
            </a:r>
            <a:r>
              <a:rPr lang="en-US" sz="800" dirty="0"/>
              <a:t>, S. D., &amp; Sackett, P. R. (2015). </a:t>
            </a:r>
            <a:r>
              <a:rPr lang="en-US" sz="800" i="1" dirty="0"/>
              <a:t>A meta-analysis of gender stereotypes and bias in experimental simulations of employment decision making</a:t>
            </a:r>
            <a:r>
              <a:rPr lang="en-US" sz="800" dirty="0"/>
              <a:t>. Journal of Applied Psychology, 100(1), 128-161. </a:t>
            </a:r>
          </a:p>
          <a:p>
            <a:pPr lvl="2"/>
            <a:r>
              <a:rPr lang="en-US" sz="800" i="1" dirty="0" err="1" smtClean="0"/>
              <a:t>S</a:t>
            </a:r>
            <a:r>
              <a:rPr lang="en-US" sz="800" dirty="0" err="1" smtClean="0"/>
              <a:t>yal</a:t>
            </a:r>
            <a:r>
              <a:rPr lang="en-US" sz="800" dirty="0"/>
              <a:t>, R. (10/2009).  </a:t>
            </a:r>
            <a:r>
              <a:rPr lang="en-US" sz="800" i="1" dirty="0"/>
              <a:t>Undercover job hunters reveal huge race bias in Britain’s workplaces</a:t>
            </a:r>
            <a:r>
              <a:rPr lang="en-US" sz="800" dirty="0"/>
              <a:t>. The Guardian  </a:t>
            </a:r>
          </a:p>
          <a:p>
            <a:pPr lvl="2"/>
            <a:r>
              <a:rPr lang="en-US" sz="800" dirty="0"/>
              <a:t>Bertrand, M., &amp; Mullainathan, S. (2004). </a:t>
            </a:r>
            <a:r>
              <a:rPr lang="en-US" sz="800" i="1" dirty="0"/>
              <a:t>Are Emily and Greg more employable than Lakisha and Jamal? </a:t>
            </a:r>
            <a:endParaRPr lang="en-US" sz="800" i="1" dirty="0" smtClean="0"/>
          </a:p>
          <a:p>
            <a:pPr lvl="2"/>
            <a:r>
              <a:rPr lang="en-US" sz="800" i="1" dirty="0" smtClean="0"/>
              <a:t>A </a:t>
            </a:r>
            <a:r>
              <a:rPr lang="en-US" sz="800" i="1" dirty="0"/>
              <a:t>field experiment on labor market discrimination</a:t>
            </a:r>
            <a:r>
              <a:rPr lang="en-US" sz="800" dirty="0"/>
              <a:t>. The American Economic Review, </a:t>
            </a:r>
            <a:r>
              <a:rPr lang="en-US" sz="800" i="1" dirty="0"/>
              <a:t>94</a:t>
            </a:r>
            <a:r>
              <a:rPr lang="en-US" sz="800" dirty="0"/>
              <a:t>(4), 991-1013.</a:t>
            </a:r>
          </a:p>
        </p:txBody>
      </p:sp>
      <p:pic>
        <p:nvPicPr>
          <p:cNvPr id="22531" name="Picture 20" descr="BD18204_"/>
          <p:cNvPicPr>
            <a:picLocks noGrp="1" noChangeAspect="1" noChangeArrowheads="1"/>
          </p:cNvPicPr>
          <p:nvPr>
            <p:ph idx="1"/>
          </p:nvPr>
        </p:nvPicPr>
        <p:blipFill>
          <a:blip r:embed="rId4" cstate="print"/>
          <a:srcRect/>
          <a:stretch>
            <a:fillRect/>
          </a:stretch>
        </p:blipFill>
        <p:spPr>
          <a:xfrm>
            <a:off x="7275532" y="1759968"/>
            <a:ext cx="1638300" cy="1061862"/>
          </a:xfrm>
        </p:spPr>
      </p:pic>
      <p:pic>
        <p:nvPicPr>
          <p:cNvPr id="22533" name="Picture 21" descr="BD18204_"/>
          <p:cNvPicPr>
            <a:picLocks noChangeAspect="1" noChangeArrowheads="1"/>
          </p:cNvPicPr>
          <p:nvPr/>
        </p:nvPicPr>
        <p:blipFill>
          <a:blip r:embed="rId4" cstate="print"/>
          <a:srcRect/>
          <a:stretch>
            <a:fillRect/>
          </a:stretch>
        </p:blipFill>
        <p:spPr bwMode="auto">
          <a:xfrm>
            <a:off x="7187396" y="2098330"/>
            <a:ext cx="1790700" cy="1160640"/>
          </a:xfrm>
          <a:prstGeom prst="rect">
            <a:avLst/>
          </a:prstGeom>
          <a:noFill/>
          <a:ln w="9525">
            <a:noFill/>
            <a:miter lim="800000"/>
            <a:headEnd/>
            <a:tailEnd/>
          </a:ln>
        </p:spPr>
      </p:pic>
      <p:sp>
        <p:nvSpPr>
          <p:cNvPr id="21510" name="Text Box 22"/>
          <p:cNvSpPr txBox="1">
            <a:spLocks noChangeArrowheads="1"/>
          </p:cNvSpPr>
          <p:nvPr/>
        </p:nvSpPr>
        <p:spPr bwMode="auto">
          <a:xfrm>
            <a:off x="7187396" y="2105926"/>
            <a:ext cx="914400" cy="400050"/>
          </a:xfrm>
          <a:prstGeom prst="rect">
            <a:avLst/>
          </a:prstGeom>
          <a:noFill/>
          <a:ln w="9525">
            <a:noFill/>
            <a:miter lim="800000"/>
            <a:headEnd/>
            <a:tailEnd/>
          </a:ln>
        </p:spPr>
        <p:txBody>
          <a:bodyPr>
            <a:spAutoFit/>
          </a:bodyPr>
          <a:lstStyle/>
          <a:p>
            <a:pPr algn="ctr">
              <a:spcBef>
                <a:spcPct val="50000"/>
              </a:spcBef>
              <a:defRPr/>
            </a:pPr>
            <a:r>
              <a:rPr lang="en-US" sz="2000" b="1" dirty="0">
                <a:solidFill>
                  <a:schemeClr val="accent2">
                    <a:lumMod val="75000"/>
                  </a:schemeClr>
                </a:solidFill>
                <a:latin typeface="Times New Roman" pitchFamily="18" charset="0"/>
                <a:cs typeface="Times New Roman" pitchFamily="18" charset="0"/>
              </a:rPr>
              <a:t>Brian</a:t>
            </a:r>
          </a:p>
        </p:txBody>
      </p:sp>
      <p:sp>
        <p:nvSpPr>
          <p:cNvPr id="21511" name="Text Box 23"/>
          <p:cNvSpPr txBox="1">
            <a:spLocks noChangeArrowheads="1"/>
          </p:cNvSpPr>
          <p:nvPr/>
        </p:nvSpPr>
        <p:spPr bwMode="auto">
          <a:xfrm>
            <a:off x="7270469" y="1783828"/>
            <a:ext cx="914400" cy="400050"/>
          </a:xfrm>
          <a:prstGeom prst="rect">
            <a:avLst/>
          </a:prstGeom>
          <a:noFill/>
          <a:ln w="9525">
            <a:noFill/>
            <a:miter lim="800000"/>
            <a:headEnd/>
            <a:tailEnd/>
          </a:ln>
        </p:spPr>
        <p:txBody>
          <a:bodyPr>
            <a:spAutoFit/>
          </a:bodyPr>
          <a:lstStyle/>
          <a:p>
            <a:pPr algn="ctr">
              <a:spcBef>
                <a:spcPct val="50000"/>
              </a:spcBef>
              <a:defRPr/>
            </a:pPr>
            <a:r>
              <a:rPr lang="en-US" sz="2000" b="1" dirty="0">
                <a:solidFill>
                  <a:schemeClr val="accent2">
                    <a:lumMod val="75000"/>
                  </a:schemeClr>
                </a:solidFill>
                <a:latin typeface="Times New Roman" pitchFamily="18" charset="0"/>
                <a:cs typeface="Times New Roman" pitchFamily="18" charset="0"/>
              </a:rPr>
              <a:t>Karen</a:t>
            </a:r>
          </a:p>
        </p:txBody>
      </p:sp>
      <p:pic>
        <p:nvPicPr>
          <p:cNvPr id="9" name="Picture 20" descr="BD18204_"/>
          <p:cNvPicPr>
            <a:picLocks noChangeAspect="1" noChangeArrowheads="1"/>
          </p:cNvPicPr>
          <p:nvPr/>
        </p:nvPicPr>
        <p:blipFill>
          <a:blip r:embed="rId4" cstate="print"/>
          <a:srcRect/>
          <a:stretch>
            <a:fillRect/>
          </a:stretch>
        </p:blipFill>
        <p:spPr bwMode="auto">
          <a:xfrm>
            <a:off x="7111196" y="2442222"/>
            <a:ext cx="1943100" cy="1259416"/>
          </a:xfrm>
          <a:prstGeom prst="rect">
            <a:avLst/>
          </a:prstGeom>
          <a:noFill/>
          <a:ln w="9525">
            <a:noFill/>
            <a:miter lim="800000"/>
            <a:headEnd/>
            <a:tailEnd/>
          </a:ln>
        </p:spPr>
      </p:pic>
      <p:pic>
        <p:nvPicPr>
          <p:cNvPr id="10" name="Picture 21" descr="BD18204_"/>
          <p:cNvPicPr>
            <a:picLocks noChangeAspect="1" noChangeArrowheads="1"/>
          </p:cNvPicPr>
          <p:nvPr/>
        </p:nvPicPr>
        <p:blipFill>
          <a:blip r:embed="rId4" cstate="print"/>
          <a:srcRect/>
          <a:stretch>
            <a:fillRect/>
          </a:stretch>
        </p:blipFill>
        <p:spPr bwMode="auto">
          <a:xfrm>
            <a:off x="7153516" y="2772442"/>
            <a:ext cx="1943100" cy="1259416"/>
          </a:xfrm>
          <a:prstGeom prst="rect">
            <a:avLst/>
          </a:prstGeom>
          <a:noFill/>
          <a:ln w="9525">
            <a:noFill/>
            <a:miter lim="800000"/>
            <a:headEnd/>
            <a:tailEnd/>
          </a:ln>
        </p:spPr>
      </p:pic>
      <p:sp>
        <p:nvSpPr>
          <p:cNvPr id="11" name="Text Box 23"/>
          <p:cNvSpPr txBox="1">
            <a:spLocks noChangeArrowheads="1"/>
          </p:cNvSpPr>
          <p:nvPr/>
        </p:nvSpPr>
        <p:spPr bwMode="auto">
          <a:xfrm>
            <a:off x="7158339" y="2863316"/>
            <a:ext cx="1047750" cy="369332"/>
          </a:xfrm>
          <a:prstGeom prst="rect">
            <a:avLst/>
          </a:prstGeom>
          <a:noFill/>
          <a:ln w="9525">
            <a:noFill/>
            <a:miter lim="800000"/>
            <a:headEnd/>
            <a:tailEnd/>
          </a:ln>
        </p:spPr>
        <p:txBody>
          <a:bodyPr wrap="square">
            <a:spAutoFit/>
          </a:bodyPr>
          <a:lstStyle/>
          <a:p>
            <a:pPr algn="ctr">
              <a:spcBef>
                <a:spcPct val="50000"/>
              </a:spcBef>
              <a:defRPr/>
            </a:pPr>
            <a:r>
              <a:rPr lang="en-US" b="1" dirty="0" err="1" smtClean="0">
                <a:solidFill>
                  <a:schemeClr val="accent2">
                    <a:lumMod val="75000"/>
                  </a:schemeClr>
                </a:solidFill>
                <a:latin typeface="Times New Roman" pitchFamily="18" charset="0"/>
                <a:cs typeface="Times New Roman" pitchFamily="18" charset="0"/>
              </a:rPr>
              <a:t>Lakisha</a:t>
            </a:r>
            <a:endParaRPr lang="en-US" b="1" dirty="0">
              <a:solidFill>
                <a:schemeClr val="accent2">
                  <a:lumMod val="75000"/>
                </a:schemeClr>
              </a:solidFill>
              <a:latin typeface="Times New Roman" pitchFamily="18" charset="0"/>
              <a:cs typeface="Times New Roman" pitchFamily="18" charset="0"/>
            </a:endParaRPr>
          </a:p>
        </p:txBody>
      </p:sp>
      <p:sp>
        <p:nvSpPr>
          <p:cNvPr id="12" name="Text Box 22"/>
          <p:cNvSpPr txBox="1">
            <a:spLocks noChangeArrowheads="1"/>
          </p:cNvSpPr>
          <p:nvPr/>
        </p:nvSpPr>
        <p:spPr bwMode="auto">
          <a:xfrm>
            <a:off x="7190772" y="2493984"/>
            <a:ext cx="914400" cy="369332"/>
          </a:xfrm>
          <a:prstGeom prst="rect">
            <a:avLst/>
          </a:prstGeom>
          <a:noFill/>
          <a:ln w="9525">
            <a:noFill/>
            <a:miter lim="800000"/>
            <a:headEnd/>
            <a:tailEnd/>
          </a:ln>
        </p:spPr>
        <p:txBody>
          <a:bodyPr>
            <a:spAutoFit/>
          </a:bodyPr>
          <a:lstStyle/>
          <a:p>
            <a:pPr algn="ctr">
              <a:spcBef>
                <a:spcPct val="50000"/>
              </a:spcBef>
              <a:defRPr/>
            </a:pPr>
            <a:r>
              <a:rPr lang="en-US" b="1" dirty="0" smtClean="0">
                <a:solidFill>
                  <a:schemeClr val="accent2">
                    <a:lumMod val="75000"/>
                  </a:schemeClr>
                </a:solidFill>
                <a:latin typeface="Times New Roman" pitchFamily="18" charset="0"/>
                <a:cs typeface="Times New Roman" pitchFamily="18" charset="0"/>
              </a:rPr>
              <a:t>Emily</a:t>
            </a:r>
            <a:endParaRPr lang="en-US" b="1" dirty="0">
              <a:solidFill>
                <a:schemeClr val="accent2">
                  <a:lumMod val="75000"/>
                </a:schemeClr>
              </a:solidFill>
              <a:latin typeface="Times New Roman" pitchFamily="18" charset="0"/>
              <a:cs typeface="Times New Roman" pitchFamily="18" charset="0"/>
            </a:endParaRPr>
          </a:p>
        </p:txBody>
      </p:sp>
      <p:pic>
        <p:nvPicPr>
          <p:cNvPr id="13" name="Picture 20" descr="BD18204_"/>
          <p:cNvPicPr>
            <a:picLocks noChangeAspect="1" noChangeArrowheads="1"/>
          </p:cNvPicPr>
          <p:nvPr/>
        </p:nvPicPr>
        <p:blipFill>
          <a:blip r:embed="rId4" cstate="print"/>
          <a:srcRect/>
          <a:stretch>
            <a:fillRect/>
          </a:stretch>
        </p:blipFill>
        <p:spPr bwMode="auto">
          <a:xfrm>
            <a:off x="7229716" y="3258970"/>
            <a:ext cx="1943100" cy="1259416"/>
          </a:xfrm>
          <a:prstGeom prst="rect">
            <a:avLst/>
          </a:prstGeom>
          <a:noFill/>
          <a:ln w="9525">
            <a:noFill/>
            <a:miter lim="800000"/>
            <a:headEnd/>
            <a:tailEnd/>
          </a:ln>
        </p:spPr>
      </p:pic>
      <p:pic>
        <p:nvPicPr>
          <p:cNvPr id="14" name="Picture 21" descr="BD18204_"/>
          <p:cNvPicPr>
            <a:picLocks noChangeAspect="1" noChangeArrowheads="1"/>
          </p:cNvPicPr>
          <p:nvPr/>
        </p:nvPicPr>
        <p:blipFill>
          <a:blip r:embed="rId4" cstate="print"/>
          <a:srcRect/>
          <a:stretch>
            <a:fillRect/>
          </a:stretch>
        </p:blipFill>
        <p:spPr bwMode="auto">
          <a:xfrm>
            <a:off x="7213319" y="3626821"/>
            <a:ext cx="1943100" cy="1259416"/>
          </a:xfrm>
          <a:prstGeom prst="rect">
            <a:avLst/>
          </a:prstGeom>
          <a:noFill/>
          <a:ln w="9525">
            <a:noFill/>
            <a:miter lim="800000"/>
            <a:headEnd/>
            <a:tailEnd/>
          </a:ln>
        </p:spPr>
      </p:pic>
      <p:sp>
        <p:nvSpPr>
          <p:cNvPr id="15" name="Text Box 23"/>
          <p:cNvSpPr txBox="1">
            <a:spLocks noChangeArrowheads="1"/>
          </p:cNvSpPr>
          <p:nvPr/>
        </p:nvSpPr>
        <p:spPr bwMode="auto">
          <a:xfrm>
            <a:off x="7222361" y="3332306"/>
            <a:ext cx="1047750" cy="369332"/>
          </a:xfrm>
          <a:prstGeom prst="rect">
            <a:avLst/>
          </a:prstGeom>
          <a:noFill/>
          <a:ln w="9525">
            <a:noFill/>
            <a:miter lim="800000"/>
            <a:headEnd/>
            <a:tailEnd/>
          </a:ln>
        </p:spPr>
        <p:txBody>
          <a:bodyPr wrap="square">
            <a:spAutoFit/>
          </a:bodyPr>
          <a:lstStyle/>
          <a:p>
            <a:pPr algn="ctr">
              <a:spcBef>
                <a:spcPct val="50000"/>
              </a:spcBef>
              <a:defRPr/>
            </a:pPr>
            <a:r>
              <a:rPr lang="en-US" b="1" dirty="0" smtClean="0">
                <a:solidFill>
                  <a:schemeClr val="accent2">
                    <a:lumMod val="75000"/>
                  </a:schemeClr>
                </a:solidFill>
                <a:latin typeface="Times New Roman" pitchFamily="18" charset="0"/>
                <a:cs typeface="Times New Roman" pitchFamily="18" charset="0"/>
              </a:rPr>
              <a:t>Jamal</a:t>
            </a:r>
            <a:endParaRPr lang="en-US" b="1" dirty="0">
              <a:solidFill>
                <a:schemeClr val="accent2">
                  <a:lumMod val="75000"/>
                </a:schemeClr>
              </a:solidFill>
              <a:latin typeface="Times New Roman" pitchFamily="18" charset="0"/>
              <a:cs typeface="Times New Roman" pitchFamily="18" charset="0"/>
            </a:endParaRPr>
          </a:p>
        </p:txBody>
      </p:sp>
      <p:sp>
        <p:nvSpPr>
          <p:cNvPr id="16" name="Text Box 22"/>
          <p:cNvSpPr txBox="1">
            <a:spLocks noChangeArrowheads="1"/>
          </p:cNvSpPr>
          <p:nvPr/>
        </p:nvSpPr>
        <p:spPr bwMode="auto">
          <a:xfrm>
            <a:off x="7255036" y="3690079"/>
            <a:ext cx="914400" cy="369332"/>
          </a:xfrm>
          <a:prstGeom prst="rect">
            <a:avLst/>
          </a:prstGeom>
          <a:noFill/>
          <a:ln w="9525">
            <a:noFill/>
            <a:miter lim="800000"/>
            <a:headEnd/>
            <a:tailEnd/>
          </a:ln>
        </p:spPr>
        <p:txBody>
          <a:bodyPr>
            <a:spAutoFit/>
          </a:bodyPr>
          <a:lstStyle/>
          <a:p>
            <a:pPr algn="ctr">
              <a:spcBef>
                <a:spcPct val="50000"/>
              </a:spcBef>
              <a:defRPr/>
            </a:pPr>
            <a:r>
              <a:rPr lang="en-US" b="1" dirty="0" smtClean="0">
                <a:solidFill>
                  <a:schemeClr val="accent2">
                    <a:lumMod val="75000"/>
                  </a:schemeClr>
                </a:solidFill>
                <a:latin typeface="Times New Roman" pitchFamily="18" charset="0"/>
                <a:cs typeface="Times New Roman" pitchFamily="18" charset="0"/>
              </a:rPr>
              <a:t>Greg</a:t>
            </a:r>
            <a:endParaRPr lang="en-US" b="1" dirty="0">
              <a:solidFill>
                <a:schemeClr val="accent2">
                  <a:lumMod val="75000"/>
                </a:schemeClr>
              </a:solidFill>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3000" dirty="0" smtClean="0"/>
              <a:t>Recommendation Letters for Faculty Applicants</a:t>
            </a:r>
          </a:p>
        </p:txBody>
      </p:sp>
      <p:sp>
        <p:nvSpPr>
          <p:cNvPr id="27652" name="Rectangle 7"/>
          <p:cNvSpPr>
            <a:spLocks noGrp="1" noChangeArrowheads="1"/>
          </p:cNvSpPr>
          <p:nvPr>
            <p:ph type="body" sz="half" idx="2"/>
          </p:nvPr>
        </p:nvSpPr>
        <p:spPr>
          <a:xfrm>
            <a:off x="3505200" y="1447799"/>
            <a:ext cx="5203579" cy="4100899"/>
          </a:xfrm>
          <a:noFill/>
        </p:spPr>
        <p:txBody>
          <a:bodyPr/>
          <a:lstStyle/>
          <a:p>
            <a:pPr eaLnBrk="1" hangingPunct="1">
              <a:buFontTx/>
              <a:buNone/>
            </a:pPr>
            <a:r>
              <a:rPr lang="en-US" sz="2000" b="1" dirty="0" smtClean="0"/>
              <a:t>Letters for women :</a:t>
            </a:r>
          </a:p>
          <a:p>
            <a:pPr marL="461963" lvl="1" indent="-290513" eaLnBrk="1" hangingPunct="1">
              <a:buFont typeface="Times" pitchFamily="18" charset="0"/>
              <a:buChar char="•"/>
            </a:pPr>
            <a:r>
              <a:rPr lang="en-US" sz="1800" dirty="0" smtClean="0"/>
              <a:t>More communal descriptors – affectionate, warm, kind, nurturing</a:t>
            </a:r>
          </a:p>
          <a:p>
            <a:pPr marL="461963" lvl="1" indent="-290513" eaLnBrk="1" hangingPunct="1">
              <a:buFont typeface="Times" pitchFamily="18" charset="0"/>
              <a:buChar char="•"/>
            </a:pPr>
            <a:r>
              <a:rPr lang="en-US" sz="1800" dirty="0" smtClean="0"/>
              <a:t>More references to personal life:</a:t>
            </a:r>
          </a:p>
          <a:p>
            <a:pPr marL="171450" lvl="1" indent="0" eaLnBrk="1" hangingPunct="1">
              <a:buNone/>
            </a:pPr>
            <a:r>
              <a:rPr lang="en-US" sz="1800" i="1" dirty="0" smtClean="0"/>
              <a:t>	“</a:t>
            </a:r>
            <a:r>
              <a:rPr lang="en-US" sz="1800" i="1" dirty="0"/>
              <a:t>She has overcome so much as a </a:t>
            </a:r>
            <a:br>
              <a:rPr lang="en-US" sz="1800" i="1" dirty="0"/>
            </a:br>
            <a:r>
              <a:rPr lang="en-US" sz="1800" i="1" dirty="0" smtClean="0"/>
              <a:t>	single </a:t>
            </a:r>
            <a:r>
              <a:rPr lang="en-US" sz="1800" i="1" dirty="0"/>
              <a:t>mother with 2 kids.”</a:t>
            </a:r>
          </a:p>
          <a:p>
            <a:pPr marL="461963" lvl="1" indent="-290513" eaLnBrk="1" hangingPunct="1">
              <a:buFont typeface="Times" pitchFamily="18" charset="0"/>
              <a:buChar char="•"/>
            </a:pPr>
            <a:r>
              <a:rPr lang="en-US" sz="1800" dirty="0" smtClean="0"/>
              <a:t>More comments that raise doubts: </a:t>
            </a:r>
          </a:p>
          <a:p>
            <a:pPr marL="688975" lvl="1" indent="-517525" eaLnBrk="1" hangingPunct="1">
              <a:buNone/>
            </a:pPr>
            <a:r>
              <a:rPr lang="en-US" sz="1800" i="1" dirty="0" smtClean="0"/>
              <a:t>    	“It’s amazing how much she’s accomplished</a:t>
            </a:r>
            <a:r>
              <a:rPr lang="en-US" sz="1800" dirty="0" smtClean="0"/>
              <a:t>.”</a:t>
            </a:r>
          </a:p>
          <a:p>
            <a:pPr marL="688975" lvl="1" indent="-517525" eaLnBrk="1" hangingPunct="1">
              <a:buNone/>
            </a:pPr>
            <a:r>
              <a:rPr lang="en-US" sz="1800" dirty="0" smtClean="0"/>
              <a:t>    	“</a:t>
            </a:r>
            <a:r>
              <a:rPr lang="en-US" sz="1800" i="1" dirty="0" smtClean="0"/>
              <a:t>It appears her health is stable</a:t>
            </a:r>
            <a:r>
              <a:rPr lang="en-US" sz="1800" dirty="0" smtClean="0"/>
              <a:t>.”</a:t>
            </a:r>
          </a:p>
          <a:p>
            <a:pPr marL="688975" lvl="1" indent="-517525" eaLnBrk="1" hangingPunct="1">
              <a:buNone/>
            </a:pPr>
            <a:r>
              <a:rPr lang="en-US" sz="1800" dirty="0" smtClean="0"/>
              <a:t>    	“</a:t>
            </a:r>
            <a:r>
              <a:rPr lang="en-US" sz="1800" i="1" dirty="0" smtClean="0"/>
              <a:t>She is close to my wife</a:t>
            </a:r>
            <a:r>
              <a:rPr lang="en-US" sz="1800" dirty="0" smtClean="0"/>
              <a:t>.”</a:t>
            </a:r>
          </a:p>
          <a:p>
            <a:pPr marL="457200" lvl="1" eaLnBrk="1" hangingPunct="1">
              <a:buFont typeface="Arial" panose="020B0604020202020204" pitchFamily="34" charset="0"/>
              <a:buChar char="•"/>
            </a:pPr>
            <a:r>
              <a:rPr lang="en-US" sz="1800" dirty="0" smtClean="0"/>
              <a:t>May reveal protected status, </a:t>
            </a:r>
            <a:br>
              <a:rPr lang="en-US" sz="1800" dirty="0" smtClean="0"/>
            </a:br>
            <a:r>
              <a:rPr lang="en-US" sz="1800" dirty="0" smtClean="0"/>
              <a:t>i.e., martial status, children, etc.</a:t>
            </a:r>
          </a:p>
          <a:p>
            <a:pPr marL="688975" lvl="1" indent="-517525" eaLnBrk="1" hangingPunct="1">
              <a:buFont typeface="Arial" panose="020B0604020202020204" pitchFamily="34" charset="0"/>
              <a:buChar char="•"/>
            </a:pPr>
            <a:endParaRPr lang="en-US" sz="1800" dirty="0" smtClean="0"/>
          </a:p>
        </p:txBody>
      </p:sp>
      <p:sp>
        <p:nvSpPr>
          <p:cNvPr id="27654" name="Text Box 9"/>
          <p:cNvSpPr txBox="1">
            <a:spLocks noChangeArrowheads="1"/>
          </p:cNvSpPr>
          <p:nvPr/>
        </p:nvSpPr>
        <p:spPr bwMode="auto">
          <a:xfrm>
            <a:off x="2286000" y="6241197"/>
            <a:ext cx="4953000" cy="461665"/>
          </a:xfrm>
          <a:prstGeom prst="rect">
            <a:avLst/>
          </a:prstGeom>
          <a:noFill/>
          <a:ln w="9525">
            <a:noFill/>
            <a:miter lim="800000"/>
            <a:headEnd/>
            <a:tailEnd/>
          </a:ln>
        </p:spPr>
        <p:txBody>
          <a:bodyPr wrap="square">
            <a:spAutoFit/>
          </a:bodyPr>
          <a:lstStyle/>
          <a:p>
            <a:pPr lvl="2"/>
            <a:r>
              <a:rPr lang="en-US" sz="800" dirty="0"/>
              <a:t>Madera, J. M., </a:t>
            </a:r>
            <a:r>
              <a:rPr lang="en-US" sz="800" dirty="0" err="1"/>
              <a:t>Hebl</a:t>
            </a:r>
            <a:r>
              <a:rPr lang="en-US" sz="800" dirty="0"/>
              <a:t>, M. R., &amp; Martin, R. C. (2009). </a:t>
            </a:r>
            <a:r>
              <a:rPr lang="en-US" sz="800" i="1" dirty="0"/>
              <a:t>Gender and letters of recommendation for academia: agentic and communal differences</a:t>
            </a:r>
            <a:r>
              <a:rPr lang="en-US" sz="800" dirty="0"/>
              <a:t>. Journal of Applied Psychology, 94(6), 1591. </a:t>
            </a:r>
          </a:p>
        </p:txBody>
      </p:sp>
      <p:sp>
        <p:nvSpPr>
          <p:cNvPr id="9" name="Rectangle 6"/>
          <p:cNvSpPr txBox="1">
            <a:spLocks noChangeArrowheads="1"/>
          </p:cNvSpPr>
          <p:nvPr/>
        </p:nvSpPr>
        <p:spPr bwMode="auto">
          <a:xfrm>
            <a:off x="304800" y="1371600"/>
            <a:ext cx="3733800" cy="3200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0" lang="en-US" sz="2000" b="1" i="0" u="none" strike="noStrike" kern="0" cap="none" spc="0" normalizeH="0" baseline="0" noProof="0" dirty="0" smtClean="0">
                <a:ln>
                  <a:noFill/>
                </a:ln>
                <a:solidFill>
                  <a:schemeClr val="tx1"/>
                </a:solidFill>
                <a:effectLst/>
                <a:uLnTx/>
                <a:uFillTx/>
                <a:latin typeface="+mn-lt"/>
                <a:ea typeface="+mn-ea"/>
                <a:cs typeface="+mn-cs"/>
              </a:rPr>
              <a:t>Letters for men:</a:t>
            </a:r>
          </a:p>
          <a:p>
            <a:pPr marL="461963" marR="0" lvl="1" indent="-290513" algn="l" defTabSz="914400" rtl="0" eaLnBrk="1" fontAlgn="base" latinLnBrk="0" hangingPunct="1">
              <a:lnSpc>
                <a:spcPct val="100000"/>
              </a:lnSpc>
              <a:spcBef>
                <a:spcPct val="20000"/>
              </a:spcBef>
              <a:spcAft>
                <a:spcPct val="0"/>
              </a:spcAft>
              <a:buClrTx/>
              <a:buSzTx/>
              <a:buFont typeface="Times" pitchFamily="18" charset="0"/>
              <a:buChar char="•"/>
              <a:tabLst/>
              <a:defRPr/>
            </a:pPr>
            <a:r>
              <a:rPr kumimoji="0" lang="en-US" b="0" i="0" u="none" strike="noStrike" kern="0" cap="none" spc="0" normalizeH="0" baseline="0" noProof="0" dirty="0" smtClean="0">
                <a:ln>
                  <a:noFill/>
                </a:ln>
                <a:solidFill>
                  <a:schemeClr val="tx1"/>
                </a:solidFill>
                <a:effectLst/>
                <a:uLnTx/>
                <a:uFillTx/>
                <a:latin typeface="+mn-lt"/>
                <a:cs typeface="+mn-cs"/>
              </a:rPr>
              <a:t>More </a:t>
            </a:r>
            <a:r>
              <a:rPr kumimoji="0" lang="en-US" b="0" i="0" u="none" strike="noStrike" kern="0" cap="none" spc="0" normalizeH="0" baseline="0" noProof="0" dirty="0" err="1" smtClean="0">
                <a:ln>
                  <a:noFill/>
                </a:ln>
                <a:solidFill>
                  <a:schemeClr val="tx1"/>
                </a:solidFill>
                <a:effectLst/>
                <a:uLnTx/>
                <a:uFillTx/>
                <a:latin typeface="+mn-lt"/>
                <a:cs typeface="+mn-cs"/>
              </a:rPr>
              <a:t>agentic</a:t>
            </a:r>
            <a:r>
              <a:rPr kumimoji="0" lang="en-US" b="0" i="0" u="none" strike="noStrike" kern="0" cap="none" spc="0" normalizeH="0" baseline="0" noProof="0" dirty="0" smtClean="0">
                <a:ln>
                  <a:noFill/>
                </a:ln>
                <a:solidFill>
                  <a:schemeClr val="tx1"/>
                </a:solidFill>
                <a:effectLst/>
                <a:uLnTx/>
                <a:uFillTx/>
                <a:latin typeface="+mn-lt"/>
                <a:cs typeface="+mn-cs"/>
              </a:rPr>
              <a:t> descriptors – ambitious, dominant, self-confident</a:t>
            </a:r>
          </a:p>
          <a:p>
            <a:pPr marL="461963" marR="0" lvl="1" indent="-290513" algn="l" defTabSz="914400" rtl="0" eaLnBrk="1" fontAlgn="base" latinLnBrk="0" hangingPunct="1">
              <a:lnSpc>
                <a:spcPct val="100000"/>
              </a:lnSpc>
              <a:spcBef>
                <a:spcPct val="20000"/>
              </a:spcBef>
              <a:spcAft>
                <a:spcPct val="0"/>
              </a:spcAft>
              <a:buClrTx/>
              <a:buSzTx/>
              <a:buFont typeface="Times" pitchFamily="18" charset="0"/>
              <a:buChar char="•"/>
              <a:tabLst/>
              <a:defRPr/>
            </a:pPr>
            <a:r>
              <a:rPr kumimoji="0" lang="en-US" b="0" i="0" u="none" strike="noStrike" kern="0" cap="none" spc="0" normalizeH="0" baseline="0" noProof="0" dirty="0" smtClean="0">
                <a:ln>
                  <a:noFill/>
                </a:ln>
                <a:solidFill>
                  <a:schemeClr val="tx1"/>
                </a:solidFill>
                <a:effectLst/>
                <a:uLnTx/>
                <a:uFillTx/>
                <a:latin typeface="+mn-lt"/>
                <a:cs typeface="+mn-cs"/>
              </a:rPr>
              <a:t>More references to… </a:t>
            </a:r>
          </a:p>
          <a:p>
            <a:pPr marL="919163" lvl="3" indent="-290513">
              <a:spcBef>
                <a:spcPct val="20000"/>
              </a:spcBef>
              <a:buFont typeface="Times" pitchFamily="18" charset="0"/>
              <a:buChar char="•"/>
              <a:defRPr/>
            </a:pPr>
            <a:r>
              <a:rPr kumimoji="0" lang="en-US" b="0" i="0" u="none" strike="noStrike" kern="0" cap="none" spc="0" normalizeH="0" baseline="0" noProof="0" dirty="0" smtClean="0">
                <a:ln>
                  <a:noFill/>
                </a:ln>
                <a:solidFill>
                  <a:schemeClr val="tx1"/>
                </a:solidFill>
                <a:effectLst/>
                <a:uLnTx/>
                <a:uFillTx/>
                <a:latin typeface="+mn-lt"/>
                <a:cs typeface="+mn-cs"/>
              </a:rPr>
              <a:t>CV</a:t>
            </a:r>
          </a:p>
          <a:p>
            <a:pPr marL="919163" lvl="3" indent="-290513">
              <a:spcBef>
                <a:spcPct val="20000"/>
              </a:spcBef>
              <a:buFont typeface="Times" pitchFamily="18" charset="0"/>
              <a:buChar char="•"/>
              <a:defRPr/>
            </a:pPr>
            <a:r>
              <a:rPr kumimoji="0" lang="en-US" b="0" i="0" u="none" strike="noStrike" kern="0" cap="none" spc="0" normalizeH="0" baseline="0" noProof="0" dirty="0" smtClean="0">
                <a:ln>
                  <a:noFill/>
                </a:ln>
                <a:solidFill>
                  <a:schemeClr val="tx1"/>
                </a:solidFill>
                <a:effectLst/>
                <a:uLnTx/>
                <a:uFillTx/>
                <a:latin typeface="+mn-lt"/>
                <a:cs typeface="+mn-cs"/>
              </a:rPr>
              <a:t>Publications</a:t>
            </a:r>
          </a:p>
          <a:p>
            <a:pPr marL="919163" lvl="3" indent="-290513">
              <a:spcBef>
                <a:spcPct val="20000"/>
              </a:spcBef>
              <a:buFont typeface="Times" pitchFamily="18" charset="0"/>
              <a:buChar char="•"/>
              <a:defRPr/>
            </a:pPr>
            <a:r>
              <a:rPr kumimoji="0" lang="en-US" b="0" i="0" u="none" strike="noStrike" kern="0" cap="none" spc="0" normalizeH="0" baseline="0" noProof="0" dirty="0" smtClean="0">
                <a:ln>
                  <a:noFill/>
                </a:ln>
                <a:solidFill>
                  <a:schemeClr val="tx1"/>
                </a:solidFill>
                <a:effectLst/>
                <a:uLnTx/>
                <a:uFillTx/>
                <a:latin typeface="+mn-lt"/>
                <a:cs typeface="+mn-cs"/>
              </a:rPr>
              <a:t>Colleagues</a:t>
            </a:r>
          </a:p>
          <a:p>
            <a:pPr marL="342900" marR="0" lvl="0" indent="-342900" algn="l" defTabSz="914400" rtl="0" eaLnBrk="1" fontAlgn="base" latinLnBrk="0" hangingPunct="1">
              <a:lnSpc>
                <a:spcPct val="100000"/>
              </a:lnSpc>
              <a:spcBef>
                <a:spcPct val="20000"/>
              </a:spcBef>
              <a:spcAft>
                <a:spcPct val="0"/>
              </a:spcAft>
              <a:buClrTx/>
              <a:buSzTx/>
              <a:buFont typeface="Times" pitchFamily="18" charset="0"/>
              <a:buChar char="•"/>
              <a:tabLst/>
              <a:defRPr/>
            </a:pPr>
            <a:endParaRPr kumimoji="0" lang="en-US"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 name="TextBox 1"/>
          <p:cNvSpPr txBox="1"/>
          <p:nvPr/>
        </p:nvSpPr>
        <p:spPr>
          <a:xfrm>
            <a:off x="29584" y="5540514"/>
            <a:ext cx="9144000" cy="707886"/>
          </a:xfrm>
          <a:prstGeom prst="rect">
            <a:avLst/>
          </a:prstGeom>
          <a:noFill/>
        </p:spPr>
        <p:txBody>
          <a:bodyPr wrap="square" rtlCol="0">
            <a:spAutoFit/>
          </a:bodyPr>
          <a:lstStyle/>
          <a:p>
            <a:pPr algn="ctr"/>
            <a:r>
              <a:rPr lang="en-US" sz="2000" b="1" dirty="0" smtClean="0"/>
              <a:t>Communal characteristics have a negative relationship </a:t>
            </a:r>
            <a:br>
              <a:rPr lang="en-US" sz="2000" b="1" dirty="0" smtClean="0"/>
            </a:br>
            <a:r>
              <a:rPr lang="en-US" sz="2000" b="1" dirty="0" smtClean="0"/>
              <a:t>with hiring decisions in academia</a:t>
            </a:r>
            <a:endParaRPr lang="en-US" sz="2000" b="1" dirty="0"/>
          </a:p>
        </p:txBody>
      </p:sp>
      <p:sp>
        <p:nvSpPr>
          <p:cNvPr id="3" name="TextBox 2"/>
          <p:cNvSpPr txBox="1"/>
          <p:nvPr/>
        </p:nvSpPr>
        <p:spPr>
          <a:xfrm>
            <a:off x="477026" y="4902368"/>
            <a:ext cx="880369" cy="646331"/>
          </a:xfrm>
          <a:prstGeom prst="rect">
            <a:avLst/>
          </a:prstGeom>
          <a:noFill/>
        </p:spPr>
        <p:txBody>
          <a:bodyPr wrap="none" rtlCol="0">
            <a:spAutoFit/>
          </a:bodyPr>
          <a:lstStyle/>
          <a:p>
            <a:pPr marL="688975" lvl="2" indent="0" eaLnBrk="1" hangingPunct="1">
              <a:buNone/>
            </a:pPr>
            <a:endParaRPr lang="en-US" dirty="0"/>
          </a:p>
          <a:p>
            <a:endParaRPr lang="en-US" dirty="0"/>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dirty="0" smtClean="0"/>
              <a:t>Impact of Schemas about Mothers</a:t>
            </a:r>
          </a:p>
        </p:txBody>
      </p:sp>
      <p:sp>
        <p:nvSpPr>
          <p:cNvPr id="31747" name="Rectangle 3"/>
          <p:cNvSpPr>
            <a:spLocks noGrp="1" noChangeArrowheads="1"/>
          </p:cNvSpPr>
          <p:nvPr>
            <p:ph type="body" idx="1"/>
          </p:nvPr>
        </p:nvSpPr>
        <p:spPr>
          <a:xfrm>
            <a:off x="304800" y="1600200"/>
            <a:ext cx="8458200" cy="4495800"/>
          </a:xfrm>
        </p:spPr>
        <p:txBody>
          <a:bodyPr anchor="t"/>
          <a:lstStyle/>
          <a:p>
            <a:r>
              <a:rPr lang="en-US" sz="2400" dirty="0"/>
              <a:t>Equally qualified men and women evaluated…</a:t>
            </a:r>
          </a:p>
          <a:p>
            <a:pPr lvl="1"/>
            <a:r>
              <a:rPr lang="en-US" sz="2000" dirty="0"/>
              <a:t>Mothers rated less competent</a:t>
            </a:r>
          </a:p>
          <a:p>
            <a:pPr lvl="1"/>
            <a:r>
              <a:rPr lang="en-US" sz="2000" dirty="0"/>
              <a:t>Mothers received half as many call </a:t>
            </a:r>
            <a:r>
              <a:rPr lang="en-US" sz="2000" dirty="0" smtClean="0"/>
              <a:t>backs as men</a:t>
            </a:r>
            <a:endParaRPr lang="en-US" sz="2000" dirty="0"/>
          </a:p>
          <a:p>
            <a:pPr lvl="1"/>
            <a:r>
              <a:rPr lang="en-US" sz="2000" dirty="0"/>
              <a:t>Fathers advantaged over childless men</a:t>
            </a:r>
          </a:p>
          <a:p>
            <a:pPr marL="457200" lvl="1" indent="-288925" eaLnBrk="1" hangingPunct="1">
              <a:spcBef>
                <a:spcPct val="10000"/>
              </a:spcBef>
              <a:buFont typeface="Arial" panose="020B0604020202020204" pitchFamily="34" charset="0"/>
              <a:buChar char="•"/>
              <a:defRPr/>
            </a:pPr>
            <a:r>
              <a:rPr lang="en-US" sz="2400" dirty="0" smtClean="0"/>
              <a:t>In a 2007 study, the recommended salary for female job applicants was 7.4% lower for mothers vs. childless women</a:t>
            </a:r>
          </a:p>
          <a:p>
            <a:pPr marL="457200" lvl="1" indent="-288925" eaLnBrk="1" hangingPunct="1">
              <a:spcBef>
                <a:spcPct val="10000"/>
              </a:spcBef>
              <a:buFont typeface="Arial" charset="0"/>
              <a:buChar char="•"/>
              <a:defRPr/>
            </a:pPr>
            <a:r>
              <a:rPr lang="en-US" b="1" dirty="0" smtClean="0">
                <a:solidFill>
                  <a:srgbClr val="A70000"/>
                </a:solidFill>
              </a:rPr>
              <a:t>However, women academics who marry and have families publish as many articles per year as single women </a:t>
            </a:r>
          </a:p>
          <a:p>
            <a:pPr marL="0" indent="0" eaLnBrk="1" hangingPunct="1">
              <a:spcBef>
                <a:spcPct val="10000"/>
              </a:spcBef>
              <a:buFontTx/>
              <a:buNone/>
              <a:defRPr/>
            </a:pPr>
            <a:endParaRPr lang="en-US" sz="1200" dirty="0" smtClean="0"/>
          </a:p>
        </p:txBody>
      </p:sp>
      <p:sp>
        <p:nvSpPr>
          <p:cNvPr id="33796" name="Rectangle 4"/>
          <p:cNvSpPr>
            <a:spLocks noChangeArrowheads="1"/>
          </p:cNvSpPr>
          <p:nvPr/>
        </p:nvSpPr>
        <p:spPr bwMode="auto">
          <a:xfrm>
            <a:off x="304800" y="5511715"/>
            <a:ext cx="8305800" cy="584775"/>
          </a:xfrm>
          <a:prstGeom prst="rect">
            <a:avLst/>
          </a:prstGeom>
          <a:noFill/>
          <a:ln w="9525">
            <a:noFill/>
            <a:miter lim="800000"/>
            <a:headEnd/>
            <a:tailEnd/>
          </a:ln>
        </p:spPr>
        <p:txBody>
          <a:bodyPr wrap="square">
            <a:spAutoFit/>
          </a:bodyPr>
          <a:lstStyle/>
          <a:p>
            <a:pPr lvl="2"/>
            <a:r>
              <a:rPr lang="en-US" sz="800" dirty="0" err="1"/>
              <a:t>Correll</a:t>
            </a:r>
            <a:r>
              <a:rPr lang="en-US" sz="800" dirty="0"/>
              <a:t>, S. J., &amp; </a:t>
            </a:r>
            <a:r>
              <a:rPr lang="en-US" sz="800" dirty="0" err="1"/>
              <a:t>Benard</a:t>
            </a:r>
            <a:r>
              <a:rPr lang="en-US" sz="800" dirty="0"/>
              <a:t>, S. (2007). </a:t>
            </a:r>
            <a:r>
              <a:rPr lang="en-US" sz="800" i="1" dirty="0"/>
              <a:t>Getting a job: Is there a motherhood penalty?</a:t>
            </a:r>
            <a:r>
              <a:rPr lang="en-US" sz="800" dirty="0"/>
              <a:t> 1. American journal of sociology, 112(5), 1297-1339.</a:t>
            </a:r>
          </a:p>
          <a:p>
            <a:pPr lvl="2"/>
            <a:r>
              <a:rPr lang="en-US" sz="800" dirty="0"/>
              <a:t>Cole, J. R., &amp; Zuckerman, H. (1987). Marriage, motherhood and research performance in science. </a:t>
            </a:r>
            <a:r>
              <a:rPr lang="en-US" sz="800" i="1" dirty="0"/>
              <a:t>Scientific American</a:t>
            </a:r>
            <a:r>
              <a:rPr lang="en-US" sz="800" dirty="0"/>
              <a:t>, </a:t>
            </a:r>
            <a:r>
              <a:rPr lang="en-US" sz="800" i="1" dirty="0"/>
              <a:t>256</a:t>
            </a:r>
            <a:r>
              <a:rPr lang="en-US" sz="800" dirty="0"/>
              <a:t>(2), 119-125.</a:t>
            </a:r>
          </a:p>
          <a:p>
            <a:pPr lvl="2"/>
            <a:r>
              <a:rPr lang="en-US" sz="800" dirty="0" err="1"/>
              <a:t>Xie</a:t>
            </a:r>
            <a:r>
              <a:rPr lang="en-US" sz="800" dirty="0"/>
              <a:t>, Y., </a:t>
            </a:r>
            <a:r>
              <a:rPr lang="en-US" sz="800" dirty="0" err="1"/>
              <a:t>Shauman</a:t>
            </a:r>
            <a:r>
              <a:rPr lang="en-US" sz="800" dirty="0"/>
              <a:t>, K. A., &amp; </a:t>
            </a:r>
            <a:r>
              <a:rPr lang="en-US" sz="800" dirty="0" err="1"/>
              <a:t>Shauman</a:t>
            </a:r>
            <a:r>
              <a:rPr lang="en-US" sz="800" dirty="0"/>
              <a:t>, K. A. (2003). </a:t>
            </a:r>
            <a:r>
              <a:rPr lang="en-US" sz="800" i="1" dirty="0"/>
              <a:t>Women in science: Career processes and outcomes</a:t>
            </a:r>
            <a:r>
              <a:rPr lang="en-US" sz="800" dirty="0"/>
              <a:t> (Vol. 26, No. 73.4). Cambridge, MA: Harvard University Press.</a:t>
            </a:r>
          </a:p>
        </p:txBody>
      </p:sp>
    </p:spTree>
    <p:custDataLst>
      <p:tags r:id="rId1"/>
    </p:custDataLst>
    <p:extLst>
      <p:ext uri="{BB962C8B-B14F-4D97-AF65-F5344CB8AC3E}">
        <p14:creationId xmlns:p14="http://schemas.microsoft.com/office/powerpoint/2010/main" val="21012760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idx="4294967295"/>
          </p:nvPr>
        </p:nvSpPr>
        <p:spPr/>
        <p:txBody>
          <a:bodyPr/>
          <a:lstStyle/>
          <a:p>
            <a:pPr eaLnBrk="1" hangingPunct="1"/>
            <a:r>
              <a:rPr lang="en-US" sz="3200" dirty="0" smtClean="0"/>
              <a:t>Ethnicity is a Significant Factor in </a:t>
            </a:r>
            <a:br>
              <a:rPr lang="en-US" sz="3200" dirty="0" smtClean="0"/>
            </a:br>
            <a:r>
              <a:rPr lang="en-US" sz="3200" dirty="0" smtClean="0"/>
              <a:t>Grant Evaluations, 2011</a:t>
            </a:r>
            <a:endParaRPr lang="en-US" sz="3200" cap="none" dirty="0" smtClean="0"/>
          </a:p>
        </p:txBody>
      </p:sp>
      <p:sp>
        <p:nvSpPr>
          <p:cNvPr id="136195" name="Rectangle 6"/>
          <p:cNvSpPr>
            <a:spLocks noGrp="1" noChangeArrowheads="1"/>
          </p:cNvSpPr>
          <p:nvPr>
            <p:ph type="body" sz="half" idx="1"/>
          </p:nvPr>
        </p:nvSpPr>
        <p:spPr>
          <a:xfrm>
            <a:off x="304800" y="1752600"/>
            <a:ext cx="8534400" cy="4191000"/>
          </a:xfrm>
        </p:spPr>
        <p:txBody>
          <a:bodyPr anchor="t"/>
          <a:lstStyle/>
          <a:p>
            <a:pPr eaLnBrk="1" hangingPunct="1"/>
            <a:r>
              <a:rPr lang="en-US" sz="2400" dirty="0" smtClean="0"/>
              <a:t>Analysis of 80,000 NIH grant applications (2000-06) found that 16% submitted by black applicants were approved, compared to 29% for white applicants</a:t>
            </a:r>
            <a:endParaRPr lang="en-US" sz="2200" dirty="0" smtClean="0"/>
          </a:p>
          <a:p>
            <a:pPr>
              <a:buFont typeface="Arial" pitchFamily="34" charset="0"/>
              <a:buChar char="•"/>
            </a:pPr>
            <a:r>
              <a:rPr lang="en-US" sz="2400" dirty="0" smtClean="0"/>
              <a:t>When all other factors were held constant, black applicants were significantly less likely to get funding due to their race</a:t>
            </a:r>
          </a:p>
          <a:p>
            <a:pPr>
              <a:buFont typeface="Arial" pitchFamily="34" charset="0"/>
              <a:buChar char="•"/>
            </a:pPr>
            <a:r>
              <a:rPr lang="en-US" sz="2400" b="1" dirty="0" smtClean="0">
                <a:solidFill>
                  <a:srgbClr val="A70000"/>
                </a:solidFill>
              </a:rPr>
              <a:t>Factors for the significant differences include:</a:t>
            </a:r>
          </a:p>
          <a:p>
            <a:pPr lvl="2">
              <a:buFont typeface="Arial" pitchFamily="34" charset="0"/>
              <a:buChar char="•"/>
            </a:pPr>
            <a:r>
              <a:rPr lang="en-US" b="1" dirty="0" smtClean="0">
                <a:solidFill>
                  <a:srgbClr val="A70000"/>
                </a:solidFill>
              </a:rPr>
              <a:t>Bias in peer-review process</a:t>
            </a:r>
          </a:p>
          <a:p>
            <a:pPr lvl="2">
              <a:buFont typeface="Arial" pitchFamily="34" charset="0"/>
              <a:buChar char="•"/>
            </a:pPr>
            <a:r>
              <a:rPr lang="en-US" b="1" dirty="0" smtClean="0">
                <a:solidFill>
                  <a:srgbClr val="A70000"/>
                </a:solidFill>
              </a:rPr>
              <a:t>Black scientists lack professional networks and mentoring</a:t>
            </a:r>
            <a:r>
              <a:rPr lang="en-US" sz="1400" b="1" dirty="0" smtClean="0">
                <a:solidFill>
                  <a:srgbClr val="A70000"/>
                </a:solidFill>
              </a:rPr>
              <a:t/>
            </a:r>
            <a:br>
              <a:rPr lang="en-US" sz="1400" b="1" dirty="0" smtClean="0">
                <a:solidFill>
                  <a:srgbClr val="A70000"/>
                </a:solidFill>
              </a:rPr>
            </a:br>
            <a:endParaRPr lang="en-US" sz="1400" b="1" dirty="0" smtClean="0">
              <a:solidFill>
                <a:srgbClr val="A70000"/>
              </a:solidFill>
            </a:endParaRPr>
          </a:p>
          <a:p>
            <a:r>
              <a:rPr lang="en-US" sz="2400" dirty="0" smtClean="0"/>
              <a:t>Results point to subtle and unintentional yet systematic forms of discrimination</a:t>
            </a:r>
          </a:p>
        </p:txBody>
      </p:sp>
      <p:sp>
        <p:nvSpPr>
          <p:cNvPr id="136196" name="Rectangle 26"/>
          <p:cNvSpPr>
            <a:spLocks noChangeArrowheads="1"/>
          </p:cNvSpPr>
          <p:nvPr/>
        </p:nvSpPr>
        <p:spPr bwMode="auto">
          <a:xfrm>
            <a:off x="1066800" y="6032956"/>
            <a:ext cx="7010400" cy="215444"/>
          </a:xfrm>
          <a:prstGeom prst="rect">
            <a:avLst/>
          </a:prstGeom>
          <a:noFill/>
          <a:ln w="9525">
            <a:noFill/>
            <a:miter lim="800000"/>
            <a:headEnd/>
            <a:tailEnd/>
          </a:ln>
        </p:spPr>
        <p:txBody>
          <a:bodyPr wrap="square">
            <a:spAutoFit/>
          </a:bodyPr>
          <a:lstStyle/>
          <a:p>
            <a:pPr lvl="2"/>
            <a:r>
              <a:rPr lang="en-US" sz="800" dirty="0"/>
              <a:t>Stein, R. (2011). </a:t>
            </a:r>
            <a:r>
              <a:rPr lang="en-US" sz="800" i="1" dirty="0"/>
              <a:t>Blacks less likely than whites to get NIH grants, study finds</a:t>
            </a:r>
            <a:r>
              <a:rPr lang="en-US" sz="800" dirty="0"/>
              <a:t>. The Washington Post</a:t>
            </a:r>
            <a:r>
              <a:rPr lang="en-US" sz="800" i="1" dirty="0"/>
              <a:t>. </a:t>
            </a:r>
            <a:endParaRPr lang="en-US" sz="800"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b="1" dirty="0" smtClean="0"/>
              <a:t>S</a:t>
            </a:r>
            <a:r>
              <a:rPr lang="en-US" dirty="0" smtClean="0"/>
              <a:t>trategies and </a:t>
            </a:r>
            <a:r>
              <a:rPr lang="en-US" b="1" dirty="0" smtClean="0"/>
              <a:t>T</a:t>
            </a:r>
            <a:r>
              <a:rPr lang="en-US" dirty="0" smtClean="0"/>
              <a:t>actics for </a:t>
            </a:r>
            <a:r>
              <a:rPr lang="en-US" b="1" dirty="0" smtClean="0"/>
              <a:t>R</a:t>
            </a:r>
            <a:r>
              <a:rPr lang="en-US" dirty="0" smtClean="0"/>
              <a:t>ecruiting to </a:t>
            </a:r>
            <a:r>
              <a:rPr lang="en-US" b="1" dirty="0" smtClean="0"/>
              <a:t>I</a:t>
            </a:r>
            <a:r>
              <a:rPr lang="en-US" dirty="0" smtClean="0"/>
              <a:t>mprove </a:t>
            </a:r>
            <a:r>
              <a:rPr lang="en-US" b="1" dirty="0" smtClean="0"/>
              <a:t>D</a:t>
            </a:r>
            <a:r>
              <a:rPr lang="en-US" dirty="0" smtClean="0"/>
              <a:t>iversity and </a:t>
            </a:r>
            <a:r>
              <a:rPr lang="en-US" b="1" dirty="0" smtClean="0"/>
              <a:t>E</a:t>
            </a:r>
            <a:r>
              <a:rPr lang="en-US" dirty="0" smtClean="0"/>
              <a:t>xcellence</a:t>
            </a:r>
          </a:p>
        </p:txBody>
      </p:sp>
      <p:sp>
        <p:nvSpPr>
          <p:cNvPr id="23554" name="Rectangle 3"/>
          <p:cNvSpPr>
            <a:spLocks noGrp="1" noChangeArrowheads="1"/>
          </p:cNvSpPr>
          <p:nvPr>
            <p:ph idx="1"/>
          </p:nvPr>
        </p:nvSpPr>
        <p:spPr>
          <a:xfrm>
            <a:off x="228600" y="1524000"/>
            <a:ext cx="8566519" cy="4419600"/>
          </a:xfrm>
        </p:spPr>
        <p:txBody>
          <a:bodyPr anchor="t"/>
          <a:lstStyle/>
          <a:p>
            <a:pPr>
              <a:buNone/>
            </a:pPr>
            <a:r>
              <a:rPr lang="en-US" sz="1200" b="1" dirty="0"/>
              <a:t>Jackie Isaacs</a:t>
            </a:r>
            <a:r>
              <a:rPr lang="en-US" sz="1200" dirty="0"/>
              <a:t>, Professor </a:t>
            </a:r>
            <a:r>
              <a:rPr lang="en-US" sz="1200" dirty="0" smtClean="0"/>
              <a:t>of Mechanical </a:t>
            </a:r>
            <a:r>
              <a:rPr lang="en-US" sz="1200" dirty="0"/>
              <a:t>and Industrial Engineering, </a:t>
            </a:r>
            <a:r>
              <a:rPr lang="en-US" sz="1200" dirty="0" smtClean="0"/>
              <a:t>Chair</a:t>
            </a:r>
          </a:p>
          <a:p>
            <a:pPr>
              <a:buNone/>
            </a:pPr>
            <a:r>
              <a:rPr lang="en-US" sz="1200" b="1" dirty="0"/>
              <a:t>Jack </a:t>
            </a:r>
            <a:r>
              <a:rPr lang="en-US" sz="1200" b="1" dirty="0" err="1" smtClean="0"/>
              <a:t>Dennerlein</a:t>
            </a:r>
            <a:r>
              <a:rPr lang="en-US" sz="1200" b="1" dirty="0" smtClean="0"/>
              <a:t>, </a:t>
            </a:r>
            <a:r>
              <a:rPr lang="en-US" sz="1200" dirty="0" smtClean="0"/>
              <a:t>Professor of </a:t>
            </a:r>
            <a:r>
              <a:rPr lang="en-US" sz="1200" dirty="0"/>
              <a:t>Physical </a:t>
            </a:r>
            <a:r>
              <a:rPr lang="en-US" sz="1200" dirty="0" smtClean="0"/>
              <a:t>Therapy</a:t>
            </a:r>
            <a:endParaRPr lang="en-US" sz="1200" dirty="0"/>
          </a:p>
          <a:p>
            <a:pPr>
              <a:buNone/>
            </a:pPr>
            <a:r>
              <a:rPr lang="en-US" sz="1200" b="1" dirty="0"/>
              <a:t>Judith Hall, </a:t>
            </a:r>
            <a:r>
              <a:rPr lang="en-US" sz="1200" dirty="0"/>
              <a:t>University Distinguished Professor of </a:t>
            </a:r>
            <a:r>
              <a:rPr lang="en-US" sz="1200" dirty="0" smtClean="0"/>
              <a:t>Psychology</a:t>
            </a:r>
          </a:p>
          <a:p>
            <a:pPr>
              <a:buNone/>
            </a:pPr>
            <a:r>
              <a:rPr lang="en-US" sz="1200" b="1" dirty="0" smtClean="0"/>
              <a:t>Carla Mattos, </a:t>
            </a:r>
            <a:r>
              <a:rPr lang="en-US" sz="1200" dirty="0" smtClean="0"/>
              <a:t>Professor of Chemistry and Chemical Biology</a:t>
            </a:r>
            <a:endParaRPr lang="en-US" sz="1200" b="1" dirty="0" smtClean="0"/>
          </a:p>
          <a:p>
            <a:pPr>
              <a:buNone/>
            </a:pPr>
            <a:r>
              <a:rPr lang="en-US" sz="1200" b="1" dirty="0"/>
              <a:t>Marjorie Platt, </a:t>
            </a:r>
            <a:r>
              <a:rPr lang="en-US" sz="1200" dirty="0"/>
              <a:t>Professor of </a:t>
            </a:r>
            <a:r>
              <a:rPr lang="en-US" sz="1200" dirty="0" smtClean="0"/>
              <a:t>Accounting</a:t>
            </a:r>
          </a:p>
          <a:p>
            <a:pPr>
              <a:buNone/>
            </a:pPr>
            <a:r>
              <a:rPr lang="en-US" sz="1200" b="1" dirty="0" smtClean="0"/>
              <a:t>Mark Williams,</a:t>
            </a:r>
            <a:r>
              <a:rPr lang="en-US" sz="1200" dirty="0" smtClean="0"/>
              <a:t> Professor of Physics</a:t>
            </a:r>
          </a:p>
          <a:p>
            <a:pPr>
              <a:buNone/>
            </a:pPr>
            <a:endParaRPr lang="en-US" sz="1200" dirty="0"/>
          </a:p>
          <a:p>
            <a:pPr>
              <a:buNone/>
            </a:pPr>
            <a:endParaRPr lang="en-US" sz="1200" dirty="0" smtClean="0"/>
          </a:p>
          <a:p>
            <a:pPr>
              <a:buNone/>
            </a:pPr>
            <a:endParaRPr lang="en-US" sz="1200" dirty="0"/>
          </a:p>
          <a:p>
            <a:pPr>
              <a:buNone/>
            </a:pPr>
            <a:endParaRPr lang="en-US" sz="1200" dirty="0" smtClean="0"/>
          </a:p>
          <a:p>
            <a:pPr>
              <a:buNone/>
            </a:pPr>
            <a:endParaRPr lang="en-US" sz="1200" dirty="0"/>
          </a:p>
          <a:p>
            <a:pPr>
              <a:buNone/>
            </a:pPr>
            <a:endParaRPr lang="en-US" sz="1200" dirty="0" smtClean="0"/>
          </a:p>
          <a:p>
            <a:pPr>
              <a:buNone/>
            </a:pPr>
            <a:endParaRPr lang="en-US" sz="1100" b="1" dirty="0" smtClean="0"/>
          </a:p>
          <a:p>
            <a:pPr>
              <a:buNone/>
            </a:pPr>
            <a:endParaRPr lang="en-US" sz="1100" b="1" dirty="0" smtClean="0"/>
          </a:p>
          <a:p>
            <a:pPr>
              <a:buNone/>
            </a:pPr>
            <a:r>
              <a:rPr lang="en-US" sz="1100" b="1" dirty="0"/>
              <a:t>	</a:t>
            </a:r>
            <a:r>
              <a:rPr lang="en-US" sz="1100" b="1" dirty="0" smtClean="0"/>
              <a:t>			Jan Rinehart, </a:t>
            </a:r>
            <a:r>
              <a:rPr lang="en-US" sz="1100" dirty="0" smtClean="0"/>
              <a:t>Executive Director ADAVNCE Office of Faculty Development</a:t>
            </a:r>
          </a:p>
          <a:p>
            <a:pPr>
              <a:buNone/>
            </a:pPr>
            <a:r>
              <a:rPr lang="en-US" sz="1100" b="1" dirty="0"/>
              <a:t>	</a:t>
            </a:r>
            <a:r>
              <a:rPr lang="en-US" sz="1100" b="1" dirty="0" smtClean="0"/>
              <a:t>			Kathleen Kenney, </a:t>
            </a:r>
            <a:r>
              <a:rPr lang="en-US" sz="1100" dirty="0" smtClean="0"/>
              <a:t>Assistant Director ADAVNCE Office of Faculty Development</a:t>
            </a:r>
            <a:endParaRPr lang="en-US" sz="1100" dirty="0"/>
          </a:p>
          <a:p>
            <a:pPr>
              <a:buNone/>
            </a:pPr>
            <a:endParaRPr lang="en-US" sz="1100" b="1" dirty="0" smtClean="0"/>
          </a:p>
          <a:p>
            <a:pPr>
              <a:buNone/>
            </a:pPr>
            <a:endParaRPr lang="en-US" sz="1100" b="1" dirty="0"/>
          </a:p>
          <a:p>
            <a:pPr>
              <a:spcBef>
                <a:spcPts val="0"/>
              </a:spcBef>
              <a:buNone/>
            </a:pPr>
            <a:r>
              <a:rPr lang="en-US" sz="900" b="1" dirty="0" smtClean="0"/>
              <a:t>Previous STRIDE members:  George </a:t>
            </a:r>
            <a:r>
              <a:rPr lang="en-US" sz="900" b="1" dirty="0"/>
              <a:t>Adams</a:t>
            </a:r>
            <a:r>
              <a:rPr lang="en-US" sz="900" dirty="0"/>
              <a:t>, Mechanical </a:t>
            </a:r>
            <a:r>
              <a:rPr lang="en-US" sz="900" dirty="0" smtClean="0"/>
              <a:t>&amp; Industrial Engr.; </a:t>
            </a:r>
            <a:r>
              <a:rPr lang="en-US" sz="900" b="1" dirty="0" smtClean="0"/>
              <a:t>Dana </a:t>
            </a:r>
            <a:r>
              <a:rPr lang="en-US" sz="900" b="1" dirty="0"/>
              <a:t>Brooks</a:t>
            </a:r>
            <a:r>
              <a:rPr lang="en-US" sz="900" dirty="0"/>
              <a:t>, Electrical </a:t>
            </a:r>
            <a:r>
              <a:rPr lang="en-US" sz="900" dirty="0" smtClean="0"/>
              <a:t>&amp; Computer Engr.; </a:t>
            </a:r>
            <a:endParaRPr lang="en-US" sz="900" dirty="0"/>
          </a:p>
          <a:p>
            <a:pPr marL="0" indent="0">
              <a:spcBef>
                <a:spcPts val="0"/>
              </a:spcBef>
              <a:buNone/>
            </a:pPr>
            <a:r>
              <a:rPr lang="en-US" sz="900" b="1" dirty="0" smtClean="0"/>
              <a:t>Agnes Chan</a:t>
            </a:r>
            <a:r>
              <a:rPr lang="en-US" sz="900" dirty="0" smtClean="0"/>
              <a:t>, Computer and Information Sciences; </a:t>
            </a:r>
            <a:r>
              <a:rPr lang="en-US" sz="900" b="1" dirty="0" smtClean="0"/>
              <a:t>Barry </a:t>
            </a:r>
            <a:r>
              <a:rPr lang="en-US" sz="900" b="1" dirty="0"/>
              <a:t>Chung</a:t>
            </a:r>
            <a:r>
              <a:rPr lang="en-US" sz="900" dirty="0"/>
              <a:t>, Counseling and Applied Educational </a:t>
            </a:r>
            <a:r>
              <a:rPr lang="en-US" sz="900" dirty="0" smtClean="0"/>
              <a:t>Psychology;</a:t>
            </a:r>
            <a:endParaRPr lang="en-US" sz="900" dirty="0"/>
          </a:p>
          <a:p>
            <a:pPr marL="0" indent="0">
              <a:spcBef>
                <a:spcPts val="0"/>
              </a:spcBef>
              <a:buNone/>
            </a:pPr>
            <a:r>
              <a:rPr lang="en-US" sz="900" b="1" dirty="0"/>
              <a:t>Max Diem</a:t>
            </a:r>
            <a:r>
              <a:rPr lang="en-US" sz="900" dirty="0"/>
              <a:t>, Chemistry and Chemical </a:t>
            </a:r>
            <a:r>
              <a:rPr lang="en-US" sz="900" dirty="0" smtClean="0"/>
              <a:t>Biology; </a:t>
            </a:r>
            <a:r>
              <a:rPr lang="en-US" sz="900" b="1" dirty="0" smtClean="0"/>
              <a:t>Luis </a:t>
            </a:r>
            <a:r>
              <a:rPr lang="en-US" sz="900" b="1" dirty="0"/>
              <a:t>Falcon</a:t>
            </a:r>
            <a:r>
              <a:rPr lang="en-US" sz="900" dirty="0"/>
              <a:t>, Sociology and </a:t>
            </a:r>
            <a:r>
              <a:rPr lang="en-US" sz="900" dirty="0" smtClean="0"/>
              <a:t>Anthropology; </a:t>
            </a:r>
            <a:r>
              <a:rPr lang="en-US" sz="900" b="1" dirty="0"/>
              <a:t>Craig Ferris</a:t>
            </a:r>
            <a:r>
              <a:rPr lang="en-US" sz="900" dirty="0"/>
              <a:t>, Professor </a:t>
            </a:r>
            <a:r>
              <a:rPr lang="en-US" sz="900" dirty="0" smtClean="0"/>
              <a:t>Psychology;</a:t>
            </a:r>
            <a:r>
              <a:rPr lang="en-US" sz="900" b="1" dirty="0"/>
              <a:t> </a:t>
            </a:r>
            <a:r>
              <a:rPr lang="en-US" sz="900" b="1" dirty="0" smtClean="0"/>
              <a:t/>
            </a:r>
            <a:br>
              <a:rPr lang="en-US" sz="900" b="1" dirty="0" smtClean="0"/>
            </a:br>
            <a:r>
              <a:rPr lang="en-US" sz="900" b="1" dirty="0" smtClean="0"/>
              <a:t>Miriam </a:t>
            </a:r>
            <a:r>
              <a:rPr lang="en-US" sz="900" b="1" dirty="0"/>
              <a:t>Leeser, </a:t>
            </a:r>
            <a:r>
              <a:rPr lang="en-US" sz="900" dirty="0"/>
              <a:t>Professor Electrical and Computer </a:t>
            </a:r>
            <a:r>
              <a:rPr lang="en-US" sz="900" dirty="0" smtClean="0"/>
              <a:t>Engineering; </a:t>
            </a:r>
            <a:r>
              <a:rPr lang="en-US" sz="900" b="1" dirty="0" err="1" smtClean="0"/>
              <a:t>Ineke</a:t>
            </a:r>
            <a:r>
              <a:rPr lang="en-US" sz="900" b="1" dirty="0" smtClean="0"/>
              <a:t> </a:t>
            </a:r>
            <a:r>
              <a:rPr lang="en-US" sz="900" b="1" dirty="0"/>
              <a:t>Marshall</a:t>
            </a:r>
            <a:r>
              <a:rPr lang="en-US" sz="900" dirty="0"/>
              <a:t>, Sociology and Anthropology, Criminal </a:t>
            </a:r>
            <a:r>
              <a:rPr lang="en-US" sz="900" dirty="0" smtClean="0"/>
              <a:t>Justice; </a:t>
            </a:r>
            <a:r>
              <a:rPr lang="en-US" sz="900" b="1" dirty="0"/>
              <a:t>Ramiro Martinez, </a:t>
            </a:r>
            <a:r>
              <a:rPr lang="en-US" sz="900" dirty="0"/>
              <a:t>Professor Criminology and Criminal </a:t>
            </a:r>
            <a:r>
              <a:rPr lang="en-US" sz="900" dirty="0" smtClean="0"/>
              <a:t>Justice; </a:t>
            </a:r>
            <a:r>
              <a:rPr lang="en-US" sz="900" b="1" dirty="0" smtClean="0"/>
              <a:t>Sanjeev </a:t>
            </a:r>
            <a:r>
              <a:rPr lang="en-US" sz="900" b="1" dirty="0"/>
              <a:t>Mukerjee</a:t>
            </a:r>
            <a:r>
              <a:rPr lang="en-US" sz="900" dirty="0"/>
              <a:t>, Chemistry and Chemical </a:t>
            </a:r>
            <a:r>
              <a:rPr lang="en-US" sz="900" dirty="0" smtClean="0"/>
              <a:t>Biology; </a:t>
            </a:r>
            <a:br>
              <a:rPr lang="en-US" sz="900" dirty="0" smtClean="0"/>
            </a:br>
            <a:r>
              <a:rPr lang="en-US" sz="900" b="1" dirty="0" smtClean="0"/>
              <a:t>Rajmohan Rajaraman, </a:t>
            </a:r>
            <a:r>
              <a:rPr lang="en-US" sz="900" dirty="0"/>
              <a:t>Professor </a:t>
            </a:r>
            <a:r>
              <a:rPr lang="en-US" sz="900" dirty="0" smtClean="0"/>
              <a:t>Computer and Information Sciences</a:t>
            </a:r>
            <a:r>
              <a:rPr lang="en-US" sz="900" b="1" dirty="0" smtClean="0"/>
              <a:t>; Kathrin </a:t>
            </a:r>
            <a:r>
              <a:rPr lang="en-US" sz="900" b="1" dirty="0"/>
              <a:t>Zippel</a:t>
            </a:r>
            <a:r>
              <a:rPr lang="en-US" sz="900" dirty="0"/>
              <a:t>, Sociology and </a:t>
            </a:r>
            <a:r>
              <a:rPr lang="en-US" sz="900" dirty="0" smtClean="0"/>
              <a:t>Anthropology</a:t>
            </a:r>
            <a:endParaRPr lang="en-US" sz="900" dirty="0"/>
          </a:p>
        </p:txBody>
      </p:sp>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064" y="2906466"/>
            <a:ext cx="1143769" cy="1234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b="19136"/>
          <a:stretch/>
        </p:blipFill>
        <p:spPr>
          <a:xfrm>
            <a:off x="1735390" y="2895600"/>
            <a:ext cx="1143000" cy="1245306"/>
          </a:xfrm>
          <a:prstGeom prst="rect">
            <a:avLst/>
          </a:prstGeom>
        </p:spPr>
      </p:pic>
      <p:pic>
        <p:nvPicPr>
          <p:cNvPr id="4" name="Picture 3"/>
          <p:cNvPicPr>
            <a:picLocks noChangeAspect="1"/>
          </p:cNvPicPr>
          <p:nvPr/>
        </p:nvPicPr>
        <p:blipFill rotWithShape="1">
          <a:blip r:embed="rId6" cstate="print">
            <a:extLst>
              <a:ext uri="{28A0092B-C50C-407E-A947-70E740481C1C}">
                <a14:useLocalDpi xmlns:a14="http://schemas.microsoft.com/office/drawing/2010/main" val="0"/>
              </a:ext>
            </a:extLst>
          </a:blip>
          <a:srcRect t="8917"/>
          <a:stretch/>
        </p:blipFill>
        <p:spPr>
          <a:xfrm>
            <a:off x="3164156" y="2906466"/>
            <a:ext cx="1143000" cy="1234440"/>
          </a:xfrm>
          <a:prstGeom prst="rect">
            <a:avLst/>
          </a:prstGeom>
        </p:spPr>
      </p:pic>
      <p:pic>
        <p:nvPicPr>
          <p:cNvPr id="5" name="Picture 4"/>
          <p:cNvPicPr>
            <a:picLocks noChangeAspect="1"/>
          </p:cNvPicPr>
          <p:nvPr/>
        </p:nvPicPr>
        <p:blipFill rotWithShape="1">
          <a:blip r:embed="rId7" cstate="print">
            <a:extLst>
              <a:ext uri="{28A0092B-C50C-407E-A947-70E740481C1C}">
                <a14:useLocalDpi xmlns:a14="http://schemas.microsoft.com/office/drawing/2010/main" val="0"/>
              </a:ext>
            </a:extLst>
          </a:blip>
          <a:srcRect b="19136"/>
          <a:stretch/>
        </p:blipFill>
        <p:spPr>
          <a:xfrm>
            <a:off x="4535757" y="2906466"/>
            <a:ext cx="1103043" cy="1234440"/>
          </a:xfrm>
          <a:prstGeom prst="rect">
            <a:avLst/>
          </a:prstGeom>
        </p:spPr>
      </p:pic>
      <p:pic>
        <p:nvPicPr>
          <p:cNvPr id="7" name="Picture 6"/>
          <p:cNvPicPr>
            <a:picLocks noChangeAspect="1"/>
          </p:cNvPicPr>
          <p:nvPr/>
        </p:nvPicPr>
        <p:blipFill rotWithShape="1">
          <a:blip r:embed="rId8" cstate="print">
            <a:extLst>
              <a:ext uri="{28A0092B-C50C-407E-A947-70E740481C1C}">
                <a14:useLocalDpi xmlns:a14="http://schemas.microsoft.com/office/drawing/2010/main" val="0"/>
              </a:ext>
            </a:extLst>
          </a:blip>
          <a:srcRect t="13722"/>
          <a:stretch/>
        </p:blipFill>
        <p:spPr>
          <a:xfrm>
            <a:off x="5943599" y="2906466"/>
            <a:ext cx="1066801" cy="1234440"/>
          </a:xfrm>
          <a:prstGeom prst="rect">
            <a:avLst/>
          </a:prstGeom>
        </p:spPr>
      </p:pic>
      <p:pic>
        <p:nvPicPr>
          <p:cNvPr id="8" name="Picture 7"/>
          <p:cNvPicPr>
            <a:picLocks noChangeAspect="1"/>
          </p:cNvPicPr>
          <p:nvPr/>
        </p:nvPicPr>
        <p:blipFill rotWithShape="1">
          <a:blip r:embed="rId9" cstate="print">
            <a:extLst>
              <a:ext uri="{28A0092B-C50C-407E-A947-70E740481C1C}">
                <a14:useLocalDpi xmlns:a14="http://schemas.microsoft.com/office/drawing/2010/main" val="0"/>
              </a:ext>
            </a:extLst>
          </a:blip>
          <a:srcRect l="-2669" t="-1" r="940" b="-17745"/>
          <a:stretch/>
        </p:blipFill>
        <p:spPr>
          <a:xfrm>
            <a:off x="7304808" y="2895600"/>
            <a:ext cx="1028701" cy="1466286"/>
          </a:xfrm>
          <a:prstGeom prst="rect">
            <a:avLst/>
          </a:prstGeom>
        </p:spPr>
      </p:pic>
      <p:pic>
        <p:nvPicPr>
          <p:cNvPr id="6" name="Picture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92111" y="4212052"/>
            <a:ext cx="938594" cy="1109248"/>
          </a:xfrm>
          <a:prstGeom prst="rect">
            <a:avLst/>
          </a:prstGeom>
        </p:spPr>
      </p:pic>
      <p:pic>
        <p:nvPicPr>
          <p:cNvPr id="9" name="Picture 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75714" y="4254500"/>
            <a:ext cx="902676" cy="1066800"/>
          </a:xfrm>
          <a:prstGeom prst="rect">
            <a:avLst/>
          </a:prstGeom>
        </p:spPr>
      </p:pic>
    </p:spTree>
    <p:custDataLst>
      <p:tags r:id="rId1"/>
    </p:custDataLst>
    <p:extLst>
      <p:ext uri="{BB962C8B-B14F-4D97-AF65-F5344CB8AC3E}">
        <p14:creationId xmlns:p14="http://schemas.microsoft.com/office/powerpoint/2010/main" val="22935393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title"/>
          </p:nvPr>
        </p:nvSpPr>
        <p:spPr/>
        <p:txBody>
          <a:bodyPr/>
          <a:lstStyle/>
          <a:p>
            <a:pPr eaLnBrk="1" hangingPunct="1">
              <a:defRPr/>
            </a:pPr>
            <a:r>
              <a:rPr lang="en-US" smtClean="0"/>
              <a:t>Blind Auditions</a:t>
            </a:r>
          </a:p>
        </p:txBody>
      </p:sp>
      <p:pic>
        <p:nvPicPr>
          <p:cNvPr id="21507" name="Picture 12" descr="Picture2"/>
          <p:cNvPicPr>
            <a:picLocks noGrp="1" noChangeAspect="1" noChangeArrowheads="1"/>
          </p:cNvPicPr>
          <p:nvPr>
            <p:ph idx="1"/>
          </p:nvPr>
        </p:nvPicPr>
        <p:blipFill>
          <a:blip r:embed="rId4" cstate="print"/>
          <a:srcRect/>
          <a:stretch>
            <a:fillRect/>
          </a:stretch>
        </p:blipFill>
        <p:spPr>
          <a:xfrm>
            <a:off x="5995988" y="1905000"/>
            <a:ext cx="2538412" cy="3810000"/>
          </a:xfrm>
        </p:spPr>
      </p:pic>
      <p:sp>
        <p:nvSpPr>
          <p:cNvPr id="21508" name="Rectangle 8"/>
          <p:cNvSpPr>
            <a:spLocks noGrp="1" noChangeArrowheads="1"/>
          </p:cNvSpPr>
          <p:nvPr>
            <p:ph type="body" sz="half" idx="4294967295"/>
          </p:nvPr>
        </p:nvSpPr>
        <p:spPr>
          <a:xfrm>
            <a:off x="457200" y="1524000"/>
            <a:ext cx="5410200" cy="4495800"/>
          </a:xfrm>
        </p:spPr>
        <p:txBody>
          <a:bodyPr anchor="t"/>
          <a:lstStyle/>
          <a:p>
            <a:pPr marL="0" indent="0" eaLnBrk="1" hangingPunct="1">
              <a:lnSpc>
                <a:spcPct val="90000"/>
              </a:lnSpc>
              <a:buFontTx/>
              <a:buNone/>
            </a:pPr>
            <a:r>
              <a:rPr lang="en-US" dirty="0" smtClean="0">
                <a:latin typeface="+mj-lt"/>
              </a:rPr>
              <a:t>When musicians auditioned behind a blind screen…</a:t>
            </a:r>
          </a:p>
          <a:p>
            <a:pPr marL="0" indent="0" eaLnBrk="1" hangingPunct="1">
              <a:lnSpc>
                <a:spcPct val="90000"/>
              </a:lnSpc>
              <a:buFontTx/>
              <a:buNone/>
            </a:pPr>
            <a:endParaRPr lang="en-US" dirty="0" smtClean="0">
              <a:latin typeface="+mj-lt"/>
            </a:endParaRPr>
          </a:p>
          <a:p>
            <a:pPr marL="0" indent="0" eaLnBrk="1" hangingPunct="1">
              <a:lnSpc>
                <a:spcPct val="90000"/>
              </a:lnSpc>
              <a:buFontTx/>
              <a:buNone/>
            </a:pPr>
            <a:r>
              <a:rPr lang="en-US" dirty="0" smtClean="0">
                <a:latin typeface="+mj-lt"/>
              </a:rPr>
              <a:t>…the proportion of females hired for orchestral jobs increased significantly</a:t>
            </a:r>
          </a:p>
          <a:p>
            <a:pPr marL="0" indent="0" eaLnBrk="1" hangingPunct="1">
              <a:lnSpc>
                <a:spcPct val="90000"/>
              </a:lnSpc>
              <a:buFontTx/>
              <a:buNone/>
            </a:pPr>
            <a:endParaRPr lang="en-US" dirty="0">
              <a:latin typeface="+mj-lt"/>
            </a:endParaRPr>
          </a:p>
          <a:p>
            <a:pPr marL="0" indent="0" eaLnBrk="1" hangingPunct="1">
              <a:lnSpc>
                <a:spcPct val="90000"/>
              </a:lnSpc>
              <a:buFontTx/>
              <a:buNone/>
            </a:pPr>
            <a:r>
              <a:rPr lang="en-US" dirty="0" smtClean="0">
                <a:latin typeface="+mj-lt"/>
              </a:rPr>
              <a:t>Double-blind review of journal papers significantly increases female publications</a:t>
            </a:r>
          </a:p>
        </p:txBody>
      </p:sp>
      <p:sp>
        <p:nvSpPr>
          <p:cNvPr id="21509" name="Rectangle 16"/>
          <p:cNvSpPr>
            <a:spLocks noChangeArrowheads="1"/>
          </p:cNvSpPr>
          <p:nvPr/>
        </p:nvSpPr>
        <p:spPr bwMode="auto">
          <a:xfrm>
            <a:off x="-533400" y="5800636"/>
            <a:ext cx="8686800" cy="600164"/>
          </a:xfrm>
          <a:prstGeom prst="rect">
            <a:avLst/>
          </a:prstGeom>
          <a:noFill/>
          <a:ln w="9525">
            <a:noFill/>
            <a:miter lim="800000"/>
            <a:headEnd/>
            <a:tailEnd/>
          </a:ln>
        </p:spPr>
        <p:txBody>
          <a:bodyPr wrap="square">
            <a:spAutoFit/>
          </a:bodyPr>
          <a:lstStyle/>
          <a:p>
            <a:pPr lvl="2"/>
            <a:r>
              <a:rPr lang="en-US" sz="800" dirty="0" err="1"/>
              <a:t>Budden</a:t>
            </a:r>
            <a:r>
              <a:rPr lang="en-US" sz="800" dirty="0"/>
              <a:t>, A. E., </a:t>
            </a:r>
            <a:r>
              <a:rPr lang="en-US" sz="800" dirty="0" err="1"/>
              <a:t>Tregenza</a:t>
            </a:r>
            <a:r>
              <a:rPr lang="en-US" sz="800" dirty="0"/>
              <a:t>, T., </a:t>
            </a:r>
            <a:r>
              <a:rPr lang="en-US" sz="800" dirty="0" err="1"/>
              <a:t>Aarssen</a:t>
            </a:r>
            <a:r>
              <a:rPr lang="en-US" sz="800" dirty="0"/>
              <a:t>, L. W., </a:t>
            </a:r>
            <a:r>
              <a:rPr lang="en-US" sz="800" dirty="0" err="1"/>
              <a:t>Koricheva</a:t>
            </a:r>
            <a:r>
              <a:rPr lang="en-US" sz="800" dirty="0"/>
              <a:t>, J., </a:t>
            </a:r>
            <a:r>
              <a:rPr lang="en-US" sz="800" dirty="0" err="1"/>
              <a:t>Leimu</a:t>
            </a:r>
            <a:r>
              <a:rPr lang="en-US" sz="800" dirty="0"/>
              <a:t>, R., &amp; </a:t>
            </a:r>
            <a:r>
              <a:rPr lang="en-US" sz="800" dirty="0" err="1"/>
              <a:t>Lortie</a:t>
            </a:r>
            <a:r>
              <a:rPr lang="en-US" sz="800" dirty="0"/>
              <a:t>, C. J. (2008). </a:t>
            </a:r>
            <a:r>
              <a:rPr lang="en-US" sz="800" i="1" dirty="0"/>
              <a:t>Double-blind review </a:t>
            </a:r>
            <a:r>
              <a:rPr lang="en-US" sz="800" i="1" dirty="0" err="1"/>
              <a:t>favours</a:t>
            </a:r>
            <a:r>
              <a:rPr lang="en-US" sz="800" i="1" dirty="0"/>
              <a:t> increased representation of female authors</a:t>
            </a:r>
            <a:r>
              <a:rPr lang="en-US" sz="800" dirty="0"/>
              <a:t>. Trends in ecology &amp; evolution, 23(1), 4-6. </a:t>
            </a:r>
          </a:p>
          <a:p>
            <a:pPr lvl="2"/>
            <a:r>
              <a:rPr lang="en-US" sz="800" dirty="0"/>
              <a:t>Goldin, C., &amp; Rouse, C. (1997). </a:t>
            </a:r>
            <a:r>
              <a:rPr lang="en-US" sz="800" i="1" dirty="0"/>
              <a:t>Orchestrating impartiality: The impact of" blind" auditions on female musicians</a:t>
            </a:r>
            <a:r>
              <a:rPr lang="en-US" sz="800" dirty="0"/>
              <a:t> (No. w5903). National bureau of economic research. </a:t>
            </a:r>
          </a:p>
          <a:p>
            <a:endParaRPr lang="en-US" sz="900" b="1" dirty="0">
              <a:latin typeface="+mn-lt"/>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Brainstorm Strategies</a:t>
            </a:r>
            <a:endParaRPr lang="en-US" dirty="0"/>
          </a:p>
        </p:txBody>
      </p:sp>
      <p:sp>
        <p:nvSpPr>
          <p:cNvPr id="3" name="Content Placeholder 2"/>
          <p:cNvSpPr>
            <a:spLocks noGrp="1"/>
          </p:cNvSpPr>
          <p:nvPr>
            <p:ph idx="1"/>
          </p:nvPr>
        </p:nvSpPr>
        <p:spPr/>
        <p:txBody>
          <a:bodyPr/>
          <a:lstStyle/>
          <a:p>
            <a:r>
              <a:rPr lang="en-US" dirty="0" smtClean="0"/>
              <a:t>Review the handout for the search stage your group has selected (8 min)</a:t>
            </a:r>
          </a:p>
          <a:p>
            <a:endParaRPr lang="en-US" dirty="0"/>
          </a:p>
          <a:p>
            <a:r>
              <a:rPr lang="en-US" dirty="0" smtClean="0"/>
              <a:t>Brainstorm effective practices for avoiding </a:t>
            </a:r>
            <a:br>
              <a:rPr lang="en-US" dirty="0" smtClean="0"/>
            </a:br>
            <a:r>
              <a:rPr lang="en-US" dirty="0" smtClean="0"/>
              <a:t>implicit bias for a search stage (10 minutes)</a:t>
            </a:r>
          </a:p>
          <a:p>
            <a:endParaRPr lang="en-US" dirty="0" smtClean="0"/>
          </a:p>
          <a:p>
            <a:r>
              <a:rPr lang="en-US" dirty="0"/>
              <a:t>Debrief with the larger </a:t>
            </a:r>
            <a:r>
              <a:rPr lang="en-US" dirty="0" smtClean="0"/>
              <a:t>group (15 minutes)</a:t>
            </a:r>
          </a:p>
          <a:p>
            <a:pPr lvl="1"/>
            <a:r>
              <a:rPr lang="en-US" dirty="0" smtClean="0"/>
              <a:t>What are two things you will do during your next faculty search?</a:t>
            </a:r>
            <a:endParaRPr lang="en-US" dirty="0"/>
          </a:p>
        </p:txBody>
      </p:sp>
    </p:spTree>
    <p:extLst>
      <p:ext uri="{BB962C8B-B14F-4D97-AF65-F5344CB8AC3E}">
        <p14:creationId xmlns:p14="http://schemas.microsoft.com/office/powerpoint/2010/main" val="1108764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ChangeArrowheads="1"/>
          </p:cNvSpPr>
          <p:nvPr/>
        </p:nvSpPr>
        <p:spPr bwMode="auto">
          <a:xfrm>
            <a:off x="0" y="1752600"/>
            <a:ext cx="9144000" cy="2514600"/>
          </a:xfrm>
          <a:prstGeom prst="rect">
            <a:avLst/>
          </a:prstGeom>
          <a:solidFill>
            <a:srgbClr val="000080"/>
          </a:solidFill>
          <a:ln w="9525">
            <a:noFill/>
            <a:miter lim="800000"/>
            <a:headEnd/>
            <a:tailEnd/>
          </a:ln>
        </p:spPr>
        <p:txBody>
          <a:bodyPr wrap="none" anchor="ctr"/>
          <a:lstStyle/>
          <a:p>
            <a:endParaRPr lang="en-US" dirty="0"/>
          </a:p>
        </p:txBody>
      </p:sp>
      <p:sp>
        <p:nvSpPr>
          <p:cNvPr id="44035" name="Rectangle 4"/>
          <p:cNvSpPr>
            <a:spLocks noGrp="1" noChangeArrowheads="1"/>
          </p:cNvSpPr>
          <p:nvPr>
            <p:ph type="ctrTitle" idx="4294967295"/>
          </p:nvPr>
        </p:nvSpPr>
        <p:spPr>
          <a:xfrm>
            <a:off x="0" y="1752600"/>
            <a:ext cx="9144000" cy="2514600"/>
          </a:xfrm>
        </p:spPr>
        <p:txBody>
          <a:bodyPr/>
          <a:lstStyle/>
          <a:p>
            <a:pPr eaLnBrk="1" hangingPunct="1">
              <a:defRPr/>
            </a:pPr>
            <a:r>
              <a:rPr lang="en-US" dirty="0" smtClean="0"/>
              <a:t>What Can We Do?</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A: </a:t>
            </a:r>
            <a:r>
              <a:rPr lang="en-US" dirty="0"/>
              <a:t>Define </a:t>
            </a:r>
            <a:r>
              <a:rPr lang="en-US" dirty="0" smtClean="0"/>
              <a:t>Criteria </a:t>
            </a:r>
            <a:r>
              <a:rPr lang="en-US" dirty="0"/>
              <a:t>and </a:t>
            </a:r>
            <a:r>
              <a:rPr lang="en-US" dirty="0" smtClean="0"/>
              <a:t>Qualities Required </a:t>
            </a:r>
            <a:r>
              <a:rPr lang="en-US" dirty="0"/>
              <a:t>for </a:t>
            </a:r>
            <a:r>
              <a:rPr lang="en-US" dirty="0" smtClean="0"/>
              <a:t>the Position</a:t>
            </a:r>
            <a:endParaRPr lang="en-US" dirty="0"/>
          </a:p>
        </p:txBody>
      </p:sp>
      <p:sp>
        <p:nvSpPr>
          <p:cNvPr id="3" name="Content Placeholder 2"/>
          <p:cNvSpPr>
            <a:spLocks noGrp="1"/>
          </p:cNvSpPr>
          <p:nvPr>
            <p:ph idx="1"/>
          </p:nvPr>
        </p:nvSpPr>
        <p:spPr/>
        <p:txBody>
          <a:bodyPr/>
          <a:lstStyle/>
          <a:p>
            <a:r>
              <a:rPr lang="en-US" dirty="0"/>
              <a:t>Within the search committee discuss words such as ‘fit’, ‘excellence’, ‘quality’</a:t>
            </a:r>
          </a:p>
          <a:p>
            <a:r>
              <a:rPr lang="en-US" dirty="0"/>
              <a:t>Write the ad using broad research area</a:t>
            </a:r>
          </a:p>
          <a:p>
            <a:r>
              <a:rPr lang="en-US" dirty="0" smtClean="0"/>
              <a:t>Discuss diversity and its meaning to the dept.</a:t>
            </a:r>
          </a:p>
          <a:p>
            <a:r>
              <a:rPr lang="en-US" dirty="0" smtClean="0"/>
              <a:t>Develop a matrix for initial review and final ranking</a:t>
            </a:r>
          </a:p>
          <a:p>
            <a:r>
              <a:rPr lang="en-US" dirty="0" smtClean="0"/>
              <a:t>Have a meeting to discuss how your committee will evaluate the applicants – don’t use your ‘gut’</a:t>
            </a:r>
          </a:p>
          <a:p>
            <a:pPr lvl="1"/>
            <a:endParaRPr lang="en-US" dirty="0"/>
          </a:p>
        </p:txBody>
      </p:sp>
    </p:spTree>
    <p:extLst>
      <p:ext uri="{BB962C8B-B14F-4D97-AF65-F5344CB8AC3E}">
        <p14:creationId xmlns:p14="http://schemas.microsoft.com/office/powerpoint/2010/main" val="23602901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of Pre-campus Evaluation Tool </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019750421"/>
              </p:ext>
            </p:extLst>
          </p:nvPr>
        </p:nvGraphicFramePr>
        <p:xfrm>
          <a:off x="381000" y="1600200"/>
          <a:ext cx="8153399" cy="2614681"/>
        </p:xfrm>
        <a:graphic>
          <a:graphicData uri="http://schemas.openxmlformats.org/drawingml/2006/table">
            <a:tbl>
              <a:tblPr firstRow="1" firstCol="1" lastRow="1" lastCol="1" bandRow="1" bandCol="1"/>
              <a:tblGrid>
                <a:gridCol w="6280710">
                  <a:extLst>
                    <a:ext uri="{9D8B030D-6E8A-4147-A177-3AD203B41FA5}">
                      <a16:colId xmlns:a16="http://schemas.microsoft.com/office/drawing/2014/main" val="20000"/>
                    </a:ext>
                  </a:extLst>
                </a:gridCol>
                <a:gridCol w="288106">
                  <a:extLst>
                    <a:ext uri="{9D8B030D-6E8A-4147-A177-3AD203B41FA5}">
                      <a16:colId xmlns:a16="http://schemas.microsoft.com/office/drawing/2014/main" val="20001"/>
                    </a:ext>
                  </a:extLst>
                </a:gridCol>
                <a:gridCol w="288106">
                  <a:extLst>
                    <a:ext uri="{9D8B030D-6E8A-4147-A177-3AD203B41FA5}">
                      <a16:colId xmlns:a16="http://schemas.microsoft.com/office/drawing/2014/main" val="20002"/>
                    </a:ext>
                  </a:extLst>
                </a:gridCol>
                <a:gridCol w="288106">
                  <a:extLst>
                    <a:ext uri="{9D8B030D-6E8A-4147-A177-3AD203B41FA5}">
                      <a16:colId xmlns:a16="http://schemas.microsoft.com/office/drawing/2014/main" val="20003"/>
                    </a:ext>
                  </a:extLst>
                </a:gridCol>
                <a:gridCol w="288106">
                  <a:extLst>
                    <a:ext uri="{9D8B030D-6E8A-4147-A177-3AD203B41FA5}">
                      <a16:colId xmlns:a16="http://schemas.microsoft.com/office/drawing/2014/main" val="20004"/>
                    </a:ext>
                  </a:extLst>
                </a:gridCol>
                <a:gridCol w="288106">
                  <a:extLst>
                    <a:ext uri="{9D8B030D-6E8A-4147-A177-3AD203B41FA5}">
                      <a16:colId xmlns:a16="http://schemas.microsoft.com/office/drawing/2014/main" val="20005"/>
                    </a:ext>
                  </a:extLst>
                </a:gridCol>
                <a:gridCol w="432159">
                  <a:extLst>
                    <a:ext uri="{9D8B030D-6E8A-4147-A177-3AD203B41FA5}">
                      <a16:colId xmlns:a16="http://schemas.microsoft.com/office/drawing/2014/main" val="20006"/>
                    </a:ext>
                  </a:extLst>
                </a:gridCol>
              </a:tblGrid>
              <a:tr h="907801">
                <a:tc>
                  <a:txBody>
                    <a:bodyPr/>
                    <a:lstStyle/>
                    <a:p>
                      <a:pPr marL="0" marR="0">
                        <a:spcBef>
                          <a:spcPts val="0"/>
                        </a:spcBef>
                        <a:spcAft>
                          <a:spcPts val="0"/>
                        </a:spcAft>
                      </a:pPr>
                      <a:r>
                        <a:rPr lang="en-US" sz="1400" dirty="0">
                          <a:effectLst/>
                          <a:latin typeface="Arial"/>
                          <a:ea typeface="SimSun"/>
                        </a:rPr>
                        <a:t> </a:t>
                      </a:r>
                      <a:endParaRPr lang="en-US" sz="1500" dirty="0">
                        <a:effectLst/>
                        <a:latin typeface="Times New Roman"/>
                        <a:ea typeface="Times New Roman"/>
                      </a:endParaRPr>
                    </a:p>
                    <a:p>
                      <a:pPr marL="0" marR="0">
                        <a:spcBef>
                          <a:spcPts val="0"/>
                        </a:spcBef>
                        <a:spcAft>
                          <a:spcPts val="0"/>
                        </a:spcAft>
                      </a:pPr>
                      <a:r>
                        <a:rPr lang="en-US" sz="2000" dirty="0">
                          <a:effectLst/>
                          <a:latin typeface="Arial"/>
                          <a:ea typeface="SimSun"/>
                        </a:rPr>
                        <a:t>Please rate the candidate on each of the following</a:t>
                      </a:r>
                      <a:r>
                        <a:rPr lang="en-US" sz="1400" dirty="0">
                          <a:effectLst/>
                          <a:latin typeface="Arial"/>
                          <a:ea typeface="SimSun"/>
                        </a:rPr>
                        <a:t>:</a:t>
                      </a:r>
                      <a:endParaRPr lang="en-US" sz="1500" dirty="0">
                        <a:effectLst/>
                        <a:latin typeface="Times New Roman"/>
                        <a:ea typeface="Times New Roman"/>
                      </a:endParaRPr>
                    </a:p>
                    <a:p>
                      <a:pPr marL="0" marR="0">
                        <a:spcBef>
                          <a:spcPts val="0"/>
                        </a:spcBef>
                        <a:spcAft>
                          <a:spcPts val="0"/>
                        </a:spcAft>
                      </a:pPr>
                      <a:r>
                        <a:rPr lang="en-US" sz="1400" dirty="0">
                          <a:effectLst/>
                          <a:latin typeface="Arial"/>
                          <a:ea typeface="SimSun"/>
                        </a:rPr>
                        <a:t> </a:t>
                      </a:r>
                      <a:endParaRPr lang="en-US" sz="1500" dirty="0">
                        <a:effectLst/>
                        <a:latin typeface="Times New Roman"/>
                        <a:ea typeface="Times New Roman"/>
                      </a:endParaRPr>
                    </a:p>
                  </a:txBody>
                  <a:tcPr marL="86457" marR="86457"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excellent</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good</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neutral</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fair</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poor</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spcBef>
                          <a:spcPts val="0"/>
                        </a:spcBef>
                        <a:spcAft>
                          <a:spcPts val="0"/>
                        </a:spcAft>
                      </a:pPr>
                      <a:r>
                        <a:rPr lang="en-US" sz="1400">
                          <a:effectLst/>
                          <a:latin typeface="Arial"/>
                          <a:ea typeface="SimSun"/>
                        </a:rPr>
                        <a:t>unable to judge</a:t>
                      </a:r>
                      <a:endParaRPr lang="en-US" sz="1500">
                        <a:effectLst/>
                        <a:latin typeface="Times New Roman"/>
                        <a:ea typeface="Times New Roman"/>
                      </a:endParaRPr>
                    </a:p>
                  </a:txBody>
                  <a:tcPr marL="86457" marR="86457"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13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effectLst/>
                          <a:latin typeface="+mn-lt"/>
                          <a:ea typeface="SimSun"/>
                        </a:rPr>
                        <a:t>‘Fit’ with department’s priorities</a:t>
                      </a:r>
                      <a:endParaRPr lang="en-US" sz="1500" dirty="0" smtClean="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1340">
                <a:tc>
                  <a:txBody>
                    <a:bodyPr/>
                    <a:lstStyle/>
                    <a:p>
                      <a:pPr marL="0" marR="0">
                        <a:spcBef>
                          <a:spcPts val="0"/>
                        </a:spcBef>
                        <a:spcAft>
                          <a:spcPts val="0"/>
                        </a:spcAft>
                      </a:pPr>
                      <a:r>
                        <a:rPr lang="en-US" sz="1400" dirty="0">
                          <a:effectLst/>
                          <a:latin typeface="Arial"/>
                          <a:ea typeface="SimSun"/>
                        </a:rPr>
                        <a:t>Evidence of scholarly impact</a:t>
                      </a:r>
                      <a:endParaRPr lang="en-US" sz="1500" dirty="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1340">
                <a:tc>
                  <a:txBody>
                    <a:bodyPr/>
                    <a:lstStyle/>
                    <a:p>
                      <a:pPr marL="0" marR="0">
                        <a:spcBef>
                          <a:spcPts val="0"/>
                        </a:spcBef>
                        <a:spcAft>
                          <a:spcPts val="0"/>
                        </a:spcAft>
                      </a:pPr>
                      <a:r>
                        <a:rPr lang="en-US" sz="1400">
                          <a:effectLst/>
                          <a:latin typeface="Arial"/>
                          <a:ea typeface="SimSun"/>
                        </a:rPr>
                        <a:t>Evidence of research productivity</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1340">
                <a:tc>
                  <a:txBody>
                    <a:bodyPr/>
                    <a:lstStyle/>
                    <a:p>
                      <a:pPr marL="0" marR="0">
                        <a:spcBef>
                          <a:spcPts val="0"/>
                        </a:spcBef>
                        <a:spcAft>
                          <a:spcPts val="0"/>
                        </a:spcAft>
                      </a:pPr>
                      <a:r>
                        <a:rPr lang="en-US" sz="1400">
                          <a:effectLst/>
                          <a:latin typeface="Arial"/>
                          <a:ea typeface="SimSun"/>
                        </a:rPr>
                        <a:t>Evidence of research funding</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11340">
                <a:tc>
                  <a:txBody>
                    <a:bodyPr/>
                    <a:lstStyle/>
                    <a:p>
                      <a:pPr marL="0" marR="0">
                        <a:spcBef>
                          <a:spcPts val="0"/>
                        </a:spcBef>
                        <a:spcAft>
                          <a:spcPts val="0"/>
                        </a:spcAft>
                      </a:pPr>
                      <a:r>
                        <a:rPr lang="en-US" sz="1400">
                          <a:effectLst/>
                          <a:latin typeface="Arial"/>
                          <a:ea typeface="SimSun"/>
                        </a:rPr>
                        <a:t>Evidence of collaboration</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11340">
                <a:tc>
                  <a:txBody>
                    <a:bodyPr/>
                    <a:lstStyle/>
                    <a:p>
                      <a:pPr marL="0" marR="0">
                        <a:spcBef>
                          <a:spcPts val="0"/>
                        </a:spcBef>
                        <a:spcAft>
                          <a:spcPts val="0"/>
                        </a:spcAft>
                      </a:pPr>
                      <a:r>
                        <a:rPr lang="en-US" sz="1400" dirty="0">
                          <a:effectLst/>
                          <a:latin typeface="Arial"/>
                          <a:ea typeface="SimSun"/>
                        </a:rPr>
                        <a:t>Ability to make positive contribution to department’s climate</a:t>
                      </a:r>
                      <a:endParaRPr lang="en-US" sz="1500" dirty="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11340">
                <a:tc>
                  <a:txBody>
                    <a:bodyPr/>
                    <a:lstStyle/>
                    <a:p>
                      <a:pPr marL="0" marR="0">
                        <a:spcBef>
                          <a:spcPts val="0"/>
                        </a:spcBef>
                        <a:spcAft>
                          <a:spcPts val="0"/>
                        </a:spcAft>
                      </a:pPr>
                      <a:r>
                        <a:rPr lang="en-US" sz="1400">
                          <a:effectLst/>
                          <a:latin typeface="Arial"/>
                          <a:ea typeface="SimSun"/>
                        </a:rPr>
                        <a:t>Ability to attract and supervise graduate students</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11340">
                <a:tc>
                  <a:txBody>
                    <a:bodyPr/>
                    <a:lstStyle/>
                    <a:p>
                      <a:pPr marL="0" marR="0">
                        <a:spcBef>
                          <a:spcPts val="0"/>
                        </a:spcBef>
                        <a:spcAft>
                          <a:spcPts val="0"/>
                        </a:spcAft>
                      </a:pPr>
                      <a:r>
                        <a:rPr lang="en-US" sz="1400">
                          <a:effectLst/>
                          <a:latin typeface="Arial"/>
                          <a:ea typeface="SimSun"/>
                        </a:rPr>
                        <a:t>Ability to teach and supervise undergraduates</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a:effectLst/>
                          <a:latin typeface="Arial"/>
                          <a:ea typeface="SimSun"/>
                        </a:rPr>
                        <a:t> </a:t>
                      </a:r>
                      <a:endParaRPr lang="en-US" sz="150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dirty="0">
                          <a:effectLst/>
                          <a:latin typeface="Arial"/>
                          <a:ea typeface="SimSun"/>
                        </a:rPr>
                        <a:t> </a:t>
                      </a:r>
                      <a:endParaRPr lang="en-US" sz="1500" dirty="0">
                        <a:effectLst/>
                        <a:latin typeface="Times New Roman"/>
                        <a:ea typeface="Times New Roman"/>
                      </a:endParaRPr>
                    </a:p>
                  </a:txBody>
                  <a:tcPr marL="86457" marR="8645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12" name="TextBox 11"/>
          <p:cNvSpPr txBox="1"/>
          <p:nvPr/>
        </p:nvSpPr>
        <p:spPr>
          <a:xfrm>
            <a:off x="345830" y="4390072"/>
            <a:ext cx="8382000" cy="1477328"/>
          </a:xfrm>
          <a:prstGeom prst="rect">
            <a:avLst/>
          </a:prstGeom>
          <a:noFill/>
        </p:spPr>
        <p:txBody>
          <a:bodyPr wrap="square" rtlCol="0">
            <a:spAutoFit/>
          </a:bodyPr>
          <a:lstStyle/>
          <a:p>
            <a:r>
              <a:rPr lang="en-US" dirty="0" smtClean="0"/>
              <a:t>Please comment on the candidate’s research program:</a:t>
            </a:r>
          </a:p>
          <a:p>
            <a:endParaRPr lang="en-US" dirty="0" smtClean="0"/>
          </a:p>
          <a:p>
            <a:r>
              <a:rPr lang="en-US" dirty="0" smtClean="0"/>
              <a:t>Please comment on the candidate’s expertise:</a:t>
            </a:r>
          </a:p>
          <a:p>
            <a:endParaRPr lang="en-US" dirty="0" smtClean="0"/>
          </a:p>
          <a:p>
            <a:r>
              <a:rPr lang="en-US" dirty="0" smtClean="0"/>
              <a:t>Other Comments:</a:t>
            </a:r>
          </a:p>
        </p:txBody>
      </p:sp>
      <p:sp>
        <p:nvSpPr>
          <p:cNvPr id="13" name="TextBox 12"/>
          <p:cNvSpPr txBox="1"/>
          <p:nvPr/>
        </p:nvSpPr>
        <p:spPr>
          <a:xfrm>
            <a:off x="3276600" y="6281195"/>
            <a:ext cx="3886200" cy="400110"/>
          </a:xfrm>
          <a:prstGeom prst="rect">
            <a:avLst/>
          </a:prstGeom>
          <a:noFill/>
        </p:spPr>
        <p:txBody>
          <a:bodyPr wrap="square" rtlCol="0">
            <a:spAutoFit/>
          </a:bodyPr>
          <a:lstStyle/>
          <a:p>
            <a:r>
              <a:rPr lang="en-US" sz="1000" dirty="0" smtClean="0"/>
              <a:t>*Matrix adapted from work by Changiz Mohiyeddini, Northeastern </a:t>
            </a:r>
          </a:p>
          <a:p>
            <a:r>
              <a:rPr lang="en-US" sz="1000" dirty="0" smtClean="0"/>
              <a:t>Associate Professor of Counseling and Applied Psychology</a:t>
            </a:r>
            <a:endParaRPr lang="en-US" sz="1000" dirty="0"/>
          </a:p>
        </p:txBody>
      </p:sp>
    </p:spTree>
    <p:extLst>
      <p:ext uri="{BB962C8B-B14F-4D97-AF65-F5344CB8AC3E}">
        <p14:creationId xmlns:p14="http://schemas.microsoft.com/office/powerpoint/2010/main" val="27458692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B: Actively Recruit a Diverse Pool…</a:t>
            </a:r>
            <a:endParaRPr lang="en-US" dirty="0"/>
          </a:p>
        </p:txBody>
      </p:sp>
      <p:sp>
        <p:nvSpPr>
          <p:cNvPr id="3" name="Content Placeholder 2"/>
          <p:cNvSpPr>
            <a:spLocks noGrp="1"/>
          </p:cNvSpPr>
          <p:nvPr>
            <p:ph idx="1"/>
          </p:nvPr>
        </p:nvSpPr>
        <p:spPr>
          <a:xfrm>
            <a:off x="304800" y="1524000"/>
            <a:ext cx="8458200" cy="4419600"/>
          </a:xfrm>
        </p:spPr>
        <p:txBody>
          <a:bodyPr/>
          <a:lstStyle/>
          <a:p>
            <a:r>
              <a:rPr lang="en-US" sz="2000" dirty="0"/>
              <a:t>Develop a departmental strategy for year-round strategic recruiting</a:t>
            </a:r>
          </a:p>
          <a:p>
            <a:r>
              <a:rPr lang="en-US" sz="2000" dirty="0" smtClean="0"/>
              <a:t>Know the number of women and minorities receiving PhDs in your discipline</a:t>
            </a:r>
          </a:p>
          <a:p>
            <a:r>
              <a:rPr lang="en-US" sz="2000" dirty="0" smtClean="0"/>
              <a:t>Build relationships with diverse scholars at national conferences</a:t>
            </a:r>
          </a:p>
          <a:p>
            <a:r>
              <a:rPr lang="en-US" sz="2000" dirty="0" smtClean="0"/>
              <a:t>Broaden institutions from which you recruit and collaborate</a:t>
            </a:r>
          </a:p>
          <a:p>
            <a:r>
              <a:rPr lang="en-US" sz="2000" dirty="0" smtClean="0"/>
              <a:t>Send the ad to national women and minority organizations, committees, and caucuses in your discipline</a:t>
            </a:r>
          </a:p>
          <a:p>
            <a:r>
              <a:rPr lang="en-US" sz="2000" dirty="0"/>
              <a:t>Search prestigious fellowship holders including minority </a:t>
            </a:r>
            <a:r>
              <a:rPr lang="en-US" sz="2000" dirty="0" smtClean="0"/>
              <a:t>fellowships</a:t>
            </a:r>
            <a:endParaRPr lang="en-US" sz="2000" dirty="0"/>
          </a:p>
        </p:txBody>
      </p:sp>
    </p:spTree>
    <p:extLst>
      <p:ext uri="{BB962C8B-B14F-4D97-AF65-F5344CB8AC3E}">
        <p14:creationId xmlns:p14="http://schemas.microsoft.com/office/powerpoint/2010/main" val="2990737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dirty="0" smtClean="0"/>
              <a:t>Stage B. …and Develop Strategies for</a:t>
            </a:r>
            <a:br>
              <a:rPr lang="en-US" dirty="0" smtClean="0"/>
            </a:br>
            <a:r>
              <a:rPr lang="en-US" dirty="0" smtClean="0"/>
              <a:t>Recruiting of Senior Faculty</a:t>
            </a:r>
          </a:p>
        </p:txBody>
      </p:sp>
      <p:sp>
        <p:nvSpPr>
          <p:cNvPr id="40963" name="Rectangle 3"/>
          <p:cNvSpPr>
            <a:spLocks noGrp="1" noChangeArrowheads="1"/>
          </p:cNvSpPr>
          <p:nvPr>
            <p:ph idx="1"/>
          </p:nvPr>
        </p:nvSpPr>
        <p:spPr>
          <a:xfrm>
            <a:off x="304800" y="1600200"/>
            <a:ext cx="8534400" cy="4419600"/>
          </a:xfrm>
          <a:noFill/>
        </p:spPr>
        <p:txBody>
          <a:bodyPr anchor="t"/>
          <a:lstStyle/>
          <a:p>
            <a:pPr marL="346075" indent="-346075" eaLnBrk="1" hangingPunct="1"/>
            <a:r>
              <a:rPr lang="en-US" sz="2200" dirty="0"/>
              <a:t>Go beyond your own network – beyond the people you </a:t>
            </a:r>
            <a:r>
              <a:rPr lang="en-US" sz="2200" dirty="0" smtClean="0"/>
              <a:t>know</a:t>
            </a:r>
          </a:p>
          <a:p>
            <a:pPr marL="346075" indent="-346075" eaLnBrk="1" hangingPunct="1"/>
            <a:r>
              <a:rPr lang="en-US" sz="2200" dirty="0" smtClean="0"/>
              <a:t>Don’t assume people are not moveable</a:t>
            </a:r>
          </a:p>
          <a:p>
            <a:pPr marL="346075" indent="-346075" eaLnBrk="1" hangingPunct="1"/>
            <a:r>
              <a:rPr lang="en-US" sz="2200" dirty="0" smtClean="0"/>
              <a:t>Ask ADVANCE if they have resources for your discipline</a:t>
            </a:r>
            <a:endParaRPr lang="en-US" sz="2200" dirty="0"/>
          </a:p>
          <a:p>
            <a:pPr marL="346075" indent="-346075" eaLnBrk="1" hangingPunct="1"/>
            <a:r>
              <a:rPr lang="en-US" sz="2200" dirty="0" smtClean="0"/>
              <a:t>Explore databases of funded awards for diverse candidates </a:t>
            </a:r>
          </a:p>
          <a:p>
            <a:pPr marL="746125" lvl="1" indent="-346075" eaLnBrk="1" hangingPunct="1"/>
            <a:r>
              <a:rPr lang="en-US" sz="2000" dirty="0" smtClean="0"/>
              <a:t>NIH Research Portfolio Reporting Tool-</a:t>
            </a:r>
            <a:r>
              <a:rPr lang="en-US" sz="2000" dirty="0" smtClean="0">
                <a:hlinkClick r:id="rId4" tooltip="http://RePORT.nih.gov"/>
              </a:rPr>
              <a:t>http://RePORT.nih.gov</a:t>
            </a:r>
            <a:r>
              <a:rPr lang="en-US" sz="2000" dirty="0" smtClean="0"/>
              <a:t> </a:t>
            </a:r>
            <a:endParaRPr lang="en-US" sz="2000" dirty="0"/>
          </a:p>
          <a:p>
            <a:pPr marL="746125" lvl="1" indent="-346075" eaLnBrk="1" hangingPunct="1"/>
            <a:r>
              <a:rPr lang="en-US" sz="2000" dirty="0" smtClean="0"/>
              <a:t>NSF Awards Search (</a:t>
            </a:r>
            <a:r>
              <a:rPr lang="en-US" sz="2000" dirty="0" smtClean="0">
                <a:hlinkClick r:id="rId5"/>
              </a:rPr>
              <a:t>http://nsf.gov/awardsearch/</a:t>
            </a:r>
            <a:r>
              <a:rPr lang="en-US" sz="2000" dirty="0" smtClean="0"/>
              <a:t>)</a:t>
            </a:r>
            <a:endParaRPr lang="en-US" sz="2000" dirty="0"/>
          </a:p>
          <a:p>
            <a:pPr marL="746125" lvl="1" indent="-346075" eaLnBrk="1" hangingPunct="1"/>
            <a:r>
              <a:rPr lang="en-US" sz="2000" dirty="0" smtClean="0"/>
              <a:t>Web of Science database (available on the library website)</a:t>
            </a:r>
          </a:p>
          <a:p>
            <a:pPr marL="746125" lvl="1" indent="-346075" eaLnBrk="1" hangingPunct="1"/>
            <a:r>
              <a:rPr lang="en-US" sz="2000" dirty="0" smtClean="0"/>
              <a:t>Resource Guide (</a:t>
            </a:r>
            <a:r>
              <a:rPr lang="en-US" sz="2000" dirty="0" smtClean="0">
                <a:hlinkClick r:id="rId6"/>
              </a:rPr>
              <a:t>northeastern.edu/advance/recruitment/</a:t>
            </a:r>
            <a:r>
              <a:rPr lang="en-US" sz="2000" dirty="0" smtClean="0"/>
              <a:t>)</a:t>
            </a:r>
          </a:p>
          <a:p>
            <a:pPr marL="746125" lvl="1" indent="-346075" eaLnBrk="1" hangingPunct="1"/>
            <a:r>
              <a:rPr lang="en-US" sz="2000" dirty="0" smtClean="0"/>
              <a:t>National Academies directories </a:t>
            </a:r>
            <a:endParaRPr lang="en-US" sz="2000" dirty="0"/>
          </a:p>
          <a:p>
            <a:pPr marL="346075" indent="-346075" eaLnBrk="1" hangingPunct="1"/>
            <a:r>
              <a:rPr lang="en-US" sz="2200" dirty="0" smtClean="0"/>
              <a:t>Look at who held leadership positions in national organizations</a:t>
            </a:r>
          </a:p>
          <a:p>
            <a:pPr marL="746125" lvl="1" indent="-346075" eaLnBrk="1" hangingPunct="1"/>
            <a:endParaRPr lang="en-US" sz="1600" dirty="0" smtClean="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C: Review </a:t>
            </a:r>
            <a:r>
              <a:rPr lang="en-US" dirty="0"/>
              <a:t>and I</a:t>
            </a:r>
            <a:r>
              <a:rPr lang="en-US" dirty="0" smtClean="0"/>
              <a:t>dentify </a:t>
            </a:r>
            <a:r>
              <a:rPr lang="en-US" dirty="0"/>
              <a:t>the </a:t>
            </a:r>
            <a:r>
              <a:rPr lang="en-US" dirty="0" smtClean="0"/>
              <a:t>Short </a:t>
            </a:r>
            <a:r>
              <a:rPr lang="en-US" dirty="0"/>
              <a:t>L</a:t>
            </a:r>
            <a:r>
              <a:rPr lang="en-US" dirty="0" smtClean="0"/>
              <a:t>ist</a:t>
            </a:r>
            <a:endParaRPr lang="en-US" dirty="0"/>
          </a:p>
        </p:txBody>
      </p:sp>
      <p:sp>
        <p:nvSpPr>
          <p:cNvPr id="3" name="Content Placeholder 2"/>
          <p:cNvSpPr>
            <a:spLocks noGrp="1"/>
          </p:cNvSpPr>
          <p:nvPr>
            <p:ph idx="1"/>
          </p:nvPr>
        </p:nvSpPr>
        <p:spPr>
          <a:xfrm>
            <a:off x="304800" y="1600200"/>
            <a:ext cx="8610600" cy="4419600"/>
          </a:xfrm>
        </p:spPr>
        <p:txBody>
          <a:bodyPr/>
          <a:lstStyle/>
          <a:p>
            <a:r>
              <a:rPr lang="en-US" sz="2400" dirty="0" smtClean="0"/>
              <a:t>Agree on objective criteria and apply consistently, use evaluation matrix</a:t>
            </a:r>
          </a:p>
          <a:p>
            <a:r>
              <a:rPr lang="en-US" sz="2400" dirty="0" smtClean="0"/>
              <a:t>Completely review all applications</a:t>
            </a:r>
          </a:p>
          <a:p>
            <a:r>
              <a:rPr lang="en-US" sz="2400" dirty="0" smtClean="0"/>
              <a:t>Remember gender schemas (women rated lower than men)</a:t>
            </a:r>
          </a:p>
          <a:p>
            <a:r>
              <a:rPr lang="en-US" sz="2400" dirty="0" smtClean="0"/>
              <a:t>Remember ethnic names receive fewer call backs</a:t>
            </a:r>
          </a:p>
          <a:p>
            <a:r>
              <a:rPr lang="en-US" sz="2400" dirty="0" smtClean="0"/>
              <a:t>Consider letter writer and reader biases</a:t>
            </a:r>
          </a:p>
          <a:p>
            <a:r>
              <a:rPr lang="en-US" sz="2400" dirty="0" smtClean="0"/>
              <a:t>Avoid bias for women with children</a:t>
            </a:r>
          </a:p>
          <a:p>
            <a:r>
              <a:rPr lang="en-US" sz="2400" dirty="0" smtClean="0"/>
              <a:t>Consider PhD/postdocs from schools other than the top</a:t>
            </a:r>
            <a:endParaRPr lang="en-US" sz="2400" dirty="0"/>
          </a:p>
        </p:txBody>
      </p:sp>
    </p:spTree>
    <p:extLst>
      <p:ext uri="{BB962C8B-B14F-4D97-AF65-F5344CB8AC3E}">
        <p14:creationId xmlns:p14="http://schemas.microsoft.com/office/powerpoint/2010/main" val="40469976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D: Conduct an Effective </a:t>
            </a:r>
            <a:br>
              <a:rPr lang="en-US" dirty="0" smtClean="0"/>
            </a:br>
            <a:r>
              <a:rPr lang="en-US" dirty="0" smtClean="0"/>
              <a:t>On-Campus Interview</a:t>
            </a:r>
            <a:endParaRPr lang="en-US" dirty="0"/>
          </a:p>
        </p:txBody>
      </p:sp>
      <p:sp>
        <p:nvSpPr>
          <p:cNvPr id="3" name="Content Placeholder 2"/>
          <p:cNvSpPr>
            <a:spLocks noGrp="1"/>
          </p:cNvSpPr>
          <p:nvPr>
            <p:ph idx="1"/>
          </p:nvPr>
        </p:nvSpPr>
        <p:spPr/>
        <p:txBody>
          <a:bodyPr/>
          <a:lstStyle/>
          <a:p>
            <a:r>
              <a:rPr lang="en-US" sz="2400" dirty="0"/>
              <a:t>Value each candidate as a unique individual, not as a token</a:t>
            </a:r>
          </a:p>
          <a:p>
            <a:r>
              <a:rPr lang="en-US" sz="2400" dirty="0" smtClean="0"/>
              <a:t>Aim for diverse and welcoming audiences when scheduling meetings – for all candidates</a:t>
            </a:r>
          </a:p>
          <a:p>
            <a:r>
              <a:rPr lang="en-US" sz="2400" dirty="0" smtClean="0"/>
              <a:t>Ask if there are individuals or groups the candidate wants to meet while on campus</a:t>
            </a:r>
          </a:p>
          <a:p>
            <a:r>
              <a:rPr lang="en-US" sz="2400" dirty="0" smtClean="0"/>
              <a:t>Create a list of questions to allow comparison of common factors for each candidate</a:t>
            </a:r>
          </a:p>
          <a:p>
            <a:r>
              <a:rPr lang="en-US" sz="2400" dirty="0" smtClean="0"/>
              <a:t>Read candidate CV before you meet with them</a:t>
            </a:r>
          </a:p>
          <a:p>
            <a:r>
              <a:rPr lang="en-US" sz="2400" dirty="0" smtClean="0"/>
              <a:t>Do not ask illegal questions or use this information in committee deliberations</a:t>
            </a:r>
            <a:endParaRPr lang="en-US" sz="2400" dirty="0"/>
          </a:p>
        </p:txBody>
      </p:sp>
    </p:spTree>
    <p:extLst>
      <p:ext uri="{BB962C8B-B14F-4D97-AF65-F5344CB8AC3E}">
        <p14:creationId xmlns:p14="http://schemas.microsoft.com/office/powerpoint/2010/main" val="4310279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US" dirty="0" smtClean="0"/>
              <a:t>Stage D: On-Campus…</a:t>
            </a:r>
            <a:br>
              <a:rPr lang="en-US" dirty="0" smtClean="0"/>
            </a:br>
            <a:r>
              <a:rPr lang="en-US" dirty="0" smtClean="0"/>
              <a:t>Do Not Ask Illegal /Discriminatory Questions</a:t>
            </a:r>
          </a:p>
        </p:txBody>
      </p:sp>
      <p:sp>
        <p:nvSpPr>
          <p:cNvPr id="56323" name="Rectangle 3"/>
          <p:cNvSpPr>
            <a:spLocks noGrp="1" noChangeArrowheads="1"/>
          </p:cNvSpPr>
          <p:nvPr>
            <p:ph idx="1"/>
          </p:nvPr>
        </p:nvSpPr>
        <p:spPr/>
        <p:txBody>
          <a:bodyPr anchor="t"/>
          <a:lstStyle/>
          <a:p>
            <a:pPr marL="0" indent="0" eaLnBrk="1" hangingPunct="1">
              <a:buFontTx/>
              <a:buNone/>
            </a:pPr>
            <a:r>
              <a:rPr lang="en-US" sz="2400" dirty="0" smtClean="0"/>
              <a:t>Federal / state laws and regulations prohibit questions about these classes to protect them: </a:t>
            </a:r>
            <a:endParaRPr lang="en-US" sz="2600" dirty="0" smtClean="0"/>
          </a:p>
        </p:txBody>
      </p:sp>
      <p:sp>
        <p:nvSpPr>
          <p:cNvPr id="56324" name="Rectangle 4"/>
          <p:cNvSpPr>
            <a:spLocks noGrp="1" noChangeArrowheads="1"/>
          </p:cNvSpPr>
          <p:nvPr>
            <p:ph type="body" sz="half" idx="4294967295"/>
          </p:nvPr>
        </p:nvSpPr>
        <p:spPr>
          <a:xfrm>
            <a:off x="609600" y="2514600"/>
            <a:ext cx="3889375" cy="2514600"/>
          </a:xfrm>
          <a:noFill/>
        </p:spPr>
        <p:txBody>
          <a:bodyPr anchor="t"/>
          <a:lstStyle/>
          <a:p>
            <a:pPr eaLnBrk="1" hangingPunct="1">
              <a:lnSpc>
                <a:spcPct val="90000"/>
              </a:lnSpc>
              <a:buFont typeface="Wingdings" pitchFamily="2" charset="2"/>
              <a:buChar char="§"/>
            </a:pPr>
            <a:r>
              <a:rPr lang="en-US" sz="2400" dirty="0" smtClean="0"/>
              <a:t>Family status</a:t>
            </a:r>
          </a:p>
          <a:p>
            <a:pPr eaLnBrk="1" hangingPunct="1">
              <a:lnSpc>
                <a:spcPct val="90000"/>
              </a:lnSpc>
              <a:buFont typeface="Wingdings" pitchFamily="2" charset="2"/>
              <a:buChar char="§"/>
            </a:pPr>
            <a:r>
              <a:rPr lang="en-US" sz="2400" dirty="0" smtClean="0"/>
              <a:t>Race</a:t>
            </a:r>
          </a:p>
          <a:p>
            <a:pPr eaLnBrk="1" hangingPunct="1">
              <a:lnSpc>
                <a:spcPct val="90000"/>
              </a:lnSpc>
              <a:buFont typeface="Wingdings" pitchFamily="2" charset="2"/>
              <a:buChar char="§"/>
            </a:pPr>
            <a:r>
              <a:rPr lang="en-US" sz="2400" dirty="0" smtClean="0"/>
              <a:t>Religion</a:t>
            </a:r>
          </a:p>
          <a:p>
            <a:pPr eaLnBrk="1" hangingPunct="1">
              <a:lnSpc>
                <a:spcPct val="90000"/>
              </a:lnSpc>
              <a:buFont typeface="Wingdings" pitchFamily="2" charset="2"/>
              <a:buChar char="§"/>
            </a:pPr>
            <a:r>
              <a:rPr lang="en-US" sz="2400" dirty="0" smtClean="0"/>
              <a:t>Gender</a:t>
            </a:r>
          </a:p>
          <a:p>
            <a:pPr eaLnBrk="1" hangingPunct="1">
              <a:lnSpc>
                <a:spcPct val="90000"/>
              </a:lnSpc>
              <a:buFont typeface="Wingdings" pitchFamily="2" charset="2"/>
              <a:buChar char="§"/>
            </a:pPr>
            <a:r>
              <a:rPr lang="en-US" sz="2400" dirty="0" smtClean="0"/>
              <a:t>Age</a:t>
            </a:r>
          </a:p>
          <a:p>
            <a:pPr eaLnBrk="1" hangingPunct="1">
              <a:lnSpc>
                <a:spcPct val="90000"/>
              </a:lnSpc>
              <a:buFont typeface="Wingdings" pitchFamily="2" charset="2"/>
              <a:buChar char="§"/>
            </a:pPr>
            <a:endParaRPr lang="en-US" sz="2400" dirty="0" smtClean="0"/>
          </a:p>
        </p:txBody>
      </p:sp>
      <p:sp>
        <p:nvSpPr>
          <p:cNvPr id="56325" name="Rectangle 6"/>
          <p:cNvSpPr>
            <a:spLocks noChangeArrowheads="1"/>
          </p:cNvSpPr>
          <p:nvPr/>
        </p:nvSpPr>
        <p:spPr bwMode="auto">
          <a:xfrm>
            <a:off x="3733800" y="2438400"/>
            <a:ext cx="4800600" cy="2667000"/>
          </a:xfrm>
          <a:prstGeom prst="rect">
            <a:avLst/>
          </a:prstGeom>
          <a:noFill/>
          <a:ln w="9525">
            <a:noFill/>
            <a:miter lim="800000"/>
            <a:headEnd/>
            <a:tailEnd/>
          </a:ln>
        </p:spPr>
        <p:txBody>
          <a:bodyPr/>
          <a:lstStyle/>
          <a:p>
            <a:pPr marL="342900" indent="-342900">
              <a:spcBef>
                <a:spcPct val="20000"/>
              </a:spcBef>
              <a:buFont typeface="Wingdings" pitchFamily="2" charset="2"/>
              <a:buChar char="§"/>
            </a:pPr>
            <a:r>
              <a:rPr lang="en-US" sz="2400" dirty="0" smtClean="0">
                <a:latin typeface="+mn-lt"/>
              </a:rPr>
              <a:t>Arrests</a:t>
            </a:r>
            <a:endParaRPr lang="en-US" sz="2400" dirty="0">
              <a:latin typeface="+mn-lt"/>
            </a:endParaRPr>
          </a:p>
          <a:p>
            <a:pPr marL="342900" indent="-342900">
              <a:spcBef>
                <a:spcPct val="20000"/>
              </a:spcBef>
              <a:buFont typeface="Wingdings" pitchFamily="2" charset="2"/>
              <a:buChar char="§"/>
            </a:pPr>
            <a:r>
              <a:rPr lang="en-US" sz="2400" dirty="0">
                <a:latin typeface="+mn-lt"/>
              </a:rPr>
              <a:t>Citizenship or nationality</a:t>
            </a:r>
          </a:p>
          <a:p>
            <a:pPr marL="342900" indent="-342900">
              <a:spcBef>
                <a:spcPct val="20000"/>
              </a:spcBef>
              <a:buFont typeface="Wingdings" pitchFamily="2" charset="2"/>
              <a:buChar char="§"/>
            </a:pPr>
            <a:r>
              <a:rPr lang="en-US" sz="2400" dirty="0" smtClean="0">
                <a:latin typeface="+mn-lt"/>
              </a:rPr>
              <a:t>Disability</a:t>
            </a:r>
          </a:p>
          <a:p>
            <a:pPr marL="342900" indent="-342900">
              <a:spcBef>
                <a:spcPct val="20000"/>
              </a:spcBef>
              <a:buFont typeface="Wingdings" pitchFamily="2" charset="2"/>
              <a:buChar char="§"/>
            </a:pPr>
            <a:r>
              <a:rPr lang="en-US" sz="2400" dirty="0" smtClean="0">
                <a:latin typeface="+mn-lt"/>
              </a:rPr>
              <a:t>Sexual Orientation</a:t>
            </a:r>
          </a:p>
          <a:p>
            <a:pPr marL="342900" indent="-342900">
              <a:spcBef>
                <a:spcPct val="20000"/>
              </a:spcBef>
              <a:buFont typeface="Wingdings" pitchFamily="2" charset="2"/>
              <a:buChar char="§"/>
            </a:pPr>
            <a:r>
              <a:rPr lang="en-US" sz="2400" dirty="0" smtClean="0">
                <a:latin typeface="+mn-lt"/>
              </a:rPr>
              <a:t>Pregnancy</a:t>
            </a:r>
            <a:endParaRPr lang="en-US" sz="2000" dirty="0">
              <a:latin typeface="+mn-lt"/>
            </a:endParaRPr>
          </a:p>
          <a:p>
            <a:pPr marL="342900" indent="-342900">
              <a:spcBef>
                <a:spcPct val="20000"/>
              </a:spcBef>
              <a:buFont typeface="Wingdings" pitchFamily="2" charset="2"/>
              <a:buChar char="§"/>
            </a:pPr>
            <a:endParaRPr lang="en-US" sz="2000" dirty="0">
              <a:latin typeface="+mn-lt"/>
            </a:endParaRPr>
          </a:p>
          <a:p>
            <a:pPr marL="342900" indent="-342900">
              <a:spcBef>
                <a:spcPct val="20000"/>
              </a:spcBef>
              <a:buFont typeface="Wingdings" pitchFamily="2" charset="2"/>
              <a:buChar char="§"/>
            </a:pPr>
            <a:endParaRPr lang="en-US" dirty="0">
              <a:latin typeface="+mn-lt"/>
            </a:endParaRPr>
          </a:p>
          <a:p>
            <a:pPr marL="342900" indent="-342900">
              <a:spcBef>
                <a:spcPct val="20000"/>
              </a:spcBef>
              <a:buFont typeface="Wingdings" pitchFamily="2" charset="2"/>
              <a:buChar char="§"/>
            </a:pPr>
            <a:endParaRPr lang="en-US" dirty="0">
              <a:latin typeface="+mn-lt"/>
            </a:endParaRPr>
          </a:p>
        </p:txBody>
      </p:sp>
      <p:sp>
        <p:nvSpPr>
          <p:cNvPr id="7" name="TextBox 6"/>
          <p:cNvSpPr txBox="1"/>
          <p:nvPr/>
        </p:nvSpPr>
        <p:spPr>
          <a:xfrm>
            <a:off x="228600" y="4689901"/>
            <a:ext cx="8458200" cy="830997"/>
          </a:xfrm>
          <a:prstGeom prst="rect">
            <a:avLst/>
          </a:prstGeom>
          <a:noFill/>
        </p:spPr>
        <p:txBody>
          <a:bodyPr wrap="square" rtlCol="0">
            <a:spAutoFit/>
          </a:bodyPr>
          <a:lstStyle/>
          <a:p>
            <a:r>
              <a:rPr lang="en-US" sz="2400" dirty="0" smtClean="0">
                <a:latin typeface="+mn-lt"/>
              </a:rPr>
              <a:t>Because organizations have made hiring decisions based on these criteria instead of hiring the ‘best’ candidate</a:t>
            </a:r>
            <a:endParaRPr lang="en-US" dirty="0">
              <a:latin typeface="+mn-lt"/>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dirty="0" smtClean="0"/>
              <a:t>The Goal of STRIDE</a:t>
            </a:r>
          </a:p>
        </p:txBody>
      </p:sp>
      <p:sp>
        <p:nvSpPr>
          <p:cNvPr id="6147" name="Rectangle 3"/>
          <p:cNvSpPr>
            <a:spLocks noGrp="1" noChangeArrowheads="1"/>
          </p:cNvSpPr>
          <p:nvPr>
            <p:ph type="body" idx="1"/>
          </p:nvPr>
        </p:nvSpPr>
        <p:spPr>
          <a:xfrm>
            <a:off x="304800" y="1600200"/>
            <a:ext cx="8458200" cy="4495800"/>
          </a:xfrm>
        </p:spPr>
        <p:txBody>
          <a:bodyPr anchor="t"/>
          <a:lstStyle/>
          <a:p>
            <a:pPr>
              <a:defRPr/>
            </a:pPr>
            <a:endParaRPr lang="en-US" dirty="0" smtClean="0"/>
          </a:p>
          <a:p>
            <a:pPr>
              <a:defRPr/>
            </a:pPr>
            <a:endParaRPr lang="en-US" dirty="0" smtClean="0"/>
          </a:p>
          <a:p>
            <a:pPr>
              <a:buNone/>
              <a:defRPr/>
            </a:pPr>
            <a:r>
              <a:rPr lang="en-US" dirty="0" smtClean="0"/>
              <a:t>	Raise awareness and educate the university community about concerns and best practices for diversity and excellence in hiring and evaluation processes. </a:t>
            </a:r>
          </a:p>
          <a:p>
            <a:pPr marL="0" indent="0">
              <a:buFontTx/>
              <a:buNone/>
              <a:defRPr/>
            </a:pPr>
            <a:endParaRPr lang="en-US" sz="2400" dirty="0" smtClean="0"/>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defRPr/>
            </a:pPr>
            <a:r>
              <a:rPr lang="en-US" dirty="0" smtClean="0"/>
              <a:t>Stage D:  On-Campus…</a:t>
            </a:r>
            <a:br>
              <a:rPr lang="en-US" dirty="0" smtClean="0"/>
            </a:br>
            <a:r>
              <a:rPr lang="en-US" dirty="0" smtClean="0"/>
              <a:t>Examples of Illegal Questions: Family Status</a:t>
            </a:r>
          </a:p>
        </p:txBody>
      </p:sp>
      <p:sp>
        <p:nvSpPr>
          <p:cNvPr id="60419" name="Rectangle 2"/>
          <p:cNvSpPr>
            <a:spLocks noChangeArrowheads="1"/>
          </p:cNvSpPr>
          <p:nvPr/>
        </p:nvSpPr>
        <p:spPr bwMode="auto">
          <a:xfrm>
            <a:off x="381000" y="1510129"/>
            <a:ext cx="8382000" cy="4524315"/>
          </a:xfrm>
          <a:prstGeom prst="rect">
            <a:avLst/>
          </a:prstGeom>
          <a:noFill/>
          <a:ln w="9525">
            <a:noFill/>
            <a:miter lim="800000"/>
            <a:headEnd/>
            <a:tailEnd/>
          </a:ln>
        </p:spPr>
        <p:txBody>
          <a:bodyPr wrap="square">
            <a:spAutoFit/>
          </a:bodyPr>
          <a:lstStyle/>
          <a:p>
            <a:r>
              <a:rPr lang="en-US" sz="2400" u="sng" dirty="0">
                <a:latin typeface="+mn-lt"/>
              </a:rPr>
              <a:t>Illegal Questions: </a:t>
            </a:r>
          </a:p>
          <a:p>
            <a:pPr marL="342900" indent="-342900">
              <a:buFont typeface="Arial" panose="020B0604020202020204" pitchFamily="34" charset="0"/>
              <a:buChar char="•"/>
            </a:pPr>
            <a:r>
              <a:rPr lang="en-US" sz="2000" dirty="0" smtClean="0">
                <a:latin typeface="+mn-lt"/>
              </a:rPr>
              <a:t>Are </a:t>
            </a:r>
            <a:r>
              <a:rPr lang="en-US" sz="2000" dirty="0">
                <a:latin typeface="+mn-lt"/>
              </a:rPr>
              <a:t>you married</a:t>
            </a:r>
            <a:r>
              <a:rPr lang="en-US" sz="2000" dirty="0" smtClean="0">
                <a:latin typeface="+mn-lt"/>
              </a:rPr>
              <a:t>?</a:t>
            </a:r>
          </a:p>
          <a:p>
            <a:pPr marL="342900" indent="-342900">
              <a:buFont typeface="Arial" panose="020B0604020202020204" pitchFamily="34" charset="0"/>
              <a:buChar char="•"/>
            </a:pPr>
            <a:r>
              <a:rPr lang="en-US" sz="2000" dirty="0" smtClean="0">
                <a:latin typeface="+mn-lt"/>
              </a:rPr>
              <a:t>Are you planning to start a family?</a:t>
            </a:r>
            <a:endParaRPr lang="en-US" sz="2000" dirty="0">
              <a:latin typeface="+mn-lt"/>
            </a:endParaRPr>
          </a:p>
          <a:p>
            <a:pPr marL="342900" indent="-342900">
              <a:buFont typeface="Arial" panose="020B0604020202020204" pitchFamily="34" charset="0"/>
              <a:buChar char="•"/>
            </a:pPr>
            <a:r>
              <a:rPr lang="en-US" sz="2000" dirty="0" smtClean="0">
                <a:latin typeface="+mn-lt"/>
              </a:rPr>
              <a:t>What </a:t>
            </a:r>
            <a:r>
              <a:rPr lang="en-US" sz="2000" dirty="0">
                <a:latin typeface="+mn-lt"/>
              </a:rPr>
              <a:t>is your spouse's </a:t>
            </a:r>
            <a:r>
              <a:rPr lang="en-US" sz="2000" dirty="0" smtClean="0">
                <a:latin typeface="+mn-lt"/>
              </a:rPr>
              <a:t>name?</a:t>
            </a:r>
          </a:p>
          <a:p>
            <a:pPr marL="342900" indent="-342900">
              <a:buFont typeface="Arial" panose="020B0604020202020204" pitchFamily="34" charset="0"/>
              <a:buChar char="•"/>
            </a:pPr>
            <a:r>
              <a:rPr lang="en-US" sz="2000" dirty="0" smtClean="0">
                <a:latin typeface="+mn-lt"/>
              </a:rPr>
              <a:t>What </a:t>
            </a:r>
            <a:r>
              <a:rPr lang="en-US" sz="2000" dirty="0">
                <a:latin typeface="+mn-lt"/>
              </a:rPr>
              <a:t>is your maiden </a:t>
            </a:r>
            <a:r>
              <a:rPr lang="en-US" sz="2000" dirty="0" smtClean="0">
                <a:latin typeface="+mn-lt"/>
              </a:rPr>
              <a:t>name?</a:t>
            </a:r>
          </a:p>
          <a:p>
            <a:pPr marL="342900" indent="-342900">
              <a:buFont typeface="Arial" panose="020B0604020202020204" pitchFamily="34" charset="0"/>
              <a:buChar char="•"/>
            </a:pPr>
            <a:r>
              <a:rPr lang="en-US" sz="2000" dirty="0" smtClean="0">
                <a:latin typeface="+mn-lt"/>
              </a:rPr>
              <a:t>Do </a:t>
            </a:r>
            <a:r>
              <a:rPr lang="en-US" sz="2000" dirty="0">
                <a:latin typeface="+mn-lt"/>
              </a:rPr>
              <a:t>you have any </a:t>
            </a:r>
            <a:r>
              <a:rPr lang="en-US" sz="2000" dirty="0" smtClean="0">
                <a:latin typeface="+mn-lt"/>
              </a:rPr>
              <a:t>children?</a:t>
            </a:r>
          </a:p>
          <a:p>
            <a:pPr marL="342900" indent="-342900">
              <a:buFont typeface="Arial" panose="020B0604020202020204" pitchFamily="34" charset="0"/>
              <a:buChar char="•"/>
            </a:pPr>
            <a:r>
              <a:rPr lang="en-US" sz="2000" dirty="0" smtClean="0">
                <a:latin typeface="+mn-lt"/>
              </a:rPr>
              <a:t>Are </a:t>
            </a:r>
            <a:r>
              <a:rPr lang="en-US" sz="2000" dirty="0">
                <a:latin typeface="+mn-lt"/>
              </a:rPr>
              <a:t>you </a:t>
            </a:r>
            <a:r>
              <a:rPr lang="en-US" sz="2000" dirty="0" smtClean="0">
                <a:latin typeface="+mn-lt"/>
              </a:rPr>
              <a:t>pregnant?</a:t>
            </a:r>
          </a:p>
          <a:p>
            <a:pPr marL="342900" indent="-342900">
              <a:buFont typeface="Arial" panose="020B0604020202020204" pitchFamily="34" charset="0"/>
              <a:buChar char="•"/>
            </a:pPr>
            <a:r>
              <a:rPr lang="en-US" sz="2000" dirty="0" smtClean="0">
                <a:latin typeface="+mn-lt"/>
              </a:rPr>
              <a:t>What </a:t>
            </a:r>
            <a:r>
              <a:rPr lang="en-US" sz="2000" dirty="0">
                <a:latin typeface="+mn-lt"/>
              </a:rPr>
              <a:t>are your childcare arrangements?</a:t>
            </a:r>
            <a:endParaRPr lang="en-US" sz="2000" u="sng" dirty="0">
              <a:latin typeface="+mn-lt"/>
            </a:endParaRPr>
          </a:p>
          <a:p>
            <a:r>
              <a:rPr lang="en-US" sz="2400" u="sng" dirty="0" smtClean="0">
                <a:latin typeface="+mn-lt"/>
              </a:rPr>
              <a:t>Asking </a:t>
            </a:r>
            <a:r>
              <a:rPr lang="en-US" sz="2400" u="sng" dirty="0">
                <a:latin typeface="+mn-lt"/>
              </a:rPr>
              <a:t>any of these questions </a:t>
            </a:r>
            <a:r>
              <a:rPr lang="en-US" sz="2400" u="sng" dirty="0" smtClean="0">
                <a:latin typeface="+mn-lt"/>
              </a:rPr>
              <a:t>is: </a:t>
            </a:r>
            <a:endParaRPr lang="en-US" sz="2400" u="sng" dirty="0">
              <a:latin typeface="+mn-lt"/>
            </a:endParaRPr>
          </a:p>
          <a:p>
            <a:r>
              <a:rPr lang="en-US" sz="2000" dirty="0" smtClean="0">
                <a:latin typeface="+mn-lt"/>
              </a:rPr>
              <a:t>Illegal and counter-productive </a:t>
            </a:r>
            <a:r>
              <a:rPr lang="en-US" sz="2000" dirty="0">
                <a:latin typeface="+mn-lt"/>
              </a:rPr>
              <a:t>(reflects poorly on the </a:t>
            </a:r>
            <a:r>
              <a:rPr lang="en-US" sz="2000" dirty="0" smtClean="0">
                <a:latin typeface="+mn-lt"/>
              </a:rPr>
              <a:t>university  </a:t>
            </a:r>
            <a:br>
              <a:rPr lang="en-US" sz="2000" dirty="0" smtClean="0">
                <a:latin typeface="+mn-lt"/>
              </a:rPr>
            </a:br>
            <a:r>
              <a:rPr lang="en-US" sz="2000" dirty="0" smtClean="0">
                <a:latin typeface="+mn-lt"/>
              </a:rPr>
              <a:t>and candidates might resent questions)</a:t>
            </a:r>
          </a:p>
          <a:p>
            <a:r>
              <a:rPr lang="en-US" sz="2000" b="1" smtClean="0">
                <a:latin typeface="+mn-lt"/>
              </a:rPr>
              <a:t>Even if </a:t>
            </a:r>
            <a:r>
              <a:rPr lang="en-US" sz="2000" b="1" dirty="0" smtClean="0">
                <a:latin typeface="+mn-lt"/>
              </a:rPr>
              <a:t>you know some of this protected information, do not discuss it in search committee deliberations – your goal is to hire the BEST candidate based on the job description</a:t>
            </a:r>
            <a:endParaRPr lang="en-US" sz="2000" b="1" dirty="0">
              <a:latin typeface="+mn-lt"/>
            </a:endParaRP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E: Recommend Finalist(s) to Chair</a:t>
            </a:r>
            <a:endParaRPr lang="en-US" dirty="0"/>
          </a:p>
        </p:txBody>
      </p:sp>
      <p:sp>
        <p:nvSpPr>
          <p:cNvPr id="3" name="Content Placeholder 2"/>
          <p:cNvSpPr>
            <a:spLocks noGrp="1"/>
          </p:cNvSpPr>
          <p:nvPr>
            <p:ph idx="1"/>
          </p:nvPr>
        </p:nvSpPr>
        <p:spPr/>
        <p:txBody>
          <a:bodyPr/>
          <a:lstStyle/>
          <a:p>
            <a:r>
              <a:rPr lang="en-US" dirty="0"/>
              <a:t>Complete evaluation </a:t>
            </a:r>
            <a:r>
              <a:rPr lang="en-US" dirty="0" smtClean="0"/>
              <a:t>matrix for each candidate </a:t>
            </a:r>
            <a:r>
              <a:rPr lang="en-US" dirty="0"/>
              <a:t>within 24 hours</a:t>
            </a:r>
          </a:p>
          <a:p>
            <a:r>
              <a:rPr lang="en-US" dirty="0"/>
              <a:t>Use consistent objective criteria in evaluation of every candidate</a:t>
            </a:r>
          </a:p>
          <a:p>
            <a:r>
              <a:rPr lang="en-US" dirty="0" smtClean="0"/>
              <a:t>Remember letter writer and reader biases</a:t>
            </a:r>
          </a:p>
          <a:p>
            <a:r>
              <a:rPr lang="en-US" dirty="0" smtClean="0"/>
              <a:t>Do not use protected class information in any discussion about ranking or hiring</a:t>
            </a:r>
          </a:p>
          <a:p>
            <a:r>
              <a:rPr lang="en-US" dirty="0" smtClean="0"/>
              <a:t>Be mindful of committee group dynamics</a:t>
            </a:r>
            <a:endParaRPr lang="en-US" dirty="0"/>
          </a:p>
        </p:txBody>
      </p:sp>
    </p:spTree>
    <p:extLst>
      <p:ext uri="{BB962C8B-B14F-4D97-AF65-F5344CB8AC3E}">
        <p14:creationId xmlns:p14="http://schemas.microsoft.com/office/powerpoint/2010/main" val="34064658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1143000"/>
          </a:xfrm>
        </p:spPr>
        <p:txBody>
          <a:bodyPr/>
          <a:lstStyle/>
          <a:p>
            <a:r>
              <a:rPr lang="en-US" b="1" dirty="0" smtClean="0"/>
              <a:t/>
            </a:r>
            <a:br>
              <a:rPr lang="en-US" b="1" dirty="0" smtClean="0"/>
            </a:br>
            <a:r>
              <a:rPr lang="en-US" b="1" dirty="0" smtClean="0"/>
              <a:t>Faculty </a:t>
            </a:r>
            <a:r>
              <a:rPr lang="en-US" b="1" dirty="0"/>
              <a:t>Recruitment Scenario at </a:t>
            </a:r>
            <a:r>
              <a:rPr lang="en-US" b="1" dirty="0" smtClean="0"/>
              <a:t/>
            </a:r>
            <a:br>
              <a:rPr lang="en-US" b="1" dirty="0" smtClean="0"/>
            </a:br>
            <a:r>
              <a:rPr lang="en-US" b="1" dirty="0" smtClean="0"/>
              <a:t>Teacher </a:t>
            </a:r>
            <a:r>
              <a:rPr lang="en-US" b="1" dirty="0"/>
              <a:t>Scholar University</a:t>
            </a:r>
            <a:r>
              <a:rPr lang="en-US" dirty="0"/>
              <a:t/>
            </a:r>
            <a:br>
              <a:rPr lang="en-US" dirty="0"/>
            </a:br>
            <a:endParaRPr lang="en-US" dirty="0"/>
          </a:p>
        </p:txBody>
      </p:sp>
      <p:sp>
        <p:nvSpPr>
          <p:cNvPr id="3" name="Content Placeholder 2"/>
          <p:cNvSpPr>
            <a:spLocks noGrp="1"/>
          </p:cNvSpPr>
          <p:nvPr>
            <p:ph idx="1"/>
          </p:nvPr>
        </p:nvSpPr>
        <p:spPr>
          <a:xfrm>
            <a:off x="152400" y="1513242"/>
            <a:ext cx="8991600" cy="4419600"/>
          </a:xfrm>
        </p:spPr>
        <p:txBody>
          <a:bodyPr/>
          <a:lstStyle/>
          <a:p>
            <a:pPr marL="0" indent="0">
              <a:buNone/>
            </a:pPr>
            <a:r>
              <a:rPr lang="en-US" sz="1600" dirty="0" smtClean="0"/>
              <a:t>	The </a:t>
            </a:r>
            <a:r>
              <a:rPr lang="en-US" sz="1600" dirty="0"/>
              <a:t>Department of Biology at Teacher Scholar University (TSU) is nearing the end of a faculty search in which the three candidates have interviewed on campus. The first candidate has generated little enthusiasm among stakeholders, while others have backers. Candidate Morris Smith, who has completed a post-doctoral appointment, has a slightly stronger publication record of the two. His jocular style resonated well with the senior faculty, but his research seminar was poorly organized and hard to follow. Rhea Jones, a recent Ph.D. recipient, presented her research coherently in the seminar and has more teaching experience than Smith, an important consideration given TSU’s mission. However, Smith’s backers describe Jones as “a little mousy” and “maybe too green” and question her overall fit within the department</a:t>
            </a:r>
            <a:r>
              <a:rPr lang="en-US" sz="1600" dirty="0" smtClean="0"/>
              <a:t>.</a:t>
            </a:r>
            <a:endParaRPr lang="en-US" sz="1600" dirty="0"/>
          </a:p>
          <a:p>
            <a:pPr marL="0" indent="0">
              <a:buNone/>
            </a:pPr>
            <a:r>
              <a:rPr lang="en-US" sz="1600" dirty="0" smtClean="0"/>
              <a:t>	The </a:t>
            </a:r>
            <a:r>
              <a:rPr lang="en-US" sz="1600" dirty="0"/>
              <a:t>department’s faculty has voted in favor of Smith, although not by a large margin. The vote is technically advisory to the chair; however, past chairs have almost always accepted the faculty recommendation and forwarded it to the dean, who makes all offers in the college. In this instance, though, the new chair, Dee Parks, believes that Smith’s muddled seminar presentation and relatively limited teaching experience are significant issues. She also thinks that the faculty members who appreciated Smith’s joviality (incorrectly) interpreted Jones’ more low-key style as inexperience or lack of self-confidence. Fundamentally, she suspects that Jones lost votes for being female.  Parks is about to meet with the dean to discuss her recommendation and is mulling over how she should proceed.</a:t>
            </a:r>
          </a:p>
          <a:p>
            <a:endParaRPr lang="en-US" sz="1600" dirty="0"/>
          </a:p>
        </p:txBody>
      </p:sp>
    </p:spTree>
    <p:extLst>
      <p:ext uri="{BB962C8B-B14F-4D97-AF65-F5344CB8AC3E}">
        <p14:creationId xmlns:p14="http://schemas.microsoft.com/office/powerpoint/2010/main" val="4967718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Guiding Questions</a:t>
            </a:r>
            <a:endParaRPr lang="en-US" dirty="0"/>
          </a:p>
        </p:txBody>
      </p:sp>
      <p:sp>
        <p:nvSpPr>
          <p:cNvPr id="3" name="Content Placeholder 2"/>
          <p:cNvSpPr>
            <a:spLocks noGrp="1"/>
          </p:cNvSpPr>
          <p:nvPr>
            <p:ph idx="1"/>
          </p:nvPr>
        </p:nvSpPr>
        <p:spPr>
          <a:xfrm>
            <a:off x="304800" y="1828800"/>
            <a:ext cx="8458200" cy="4419600"/>
          </a:xfrm>
        </p:spPr>
        <p:txBody>
          <a:bodyPr/>
          <a:lstStyle/>
          <a:p>
            <a:pPr lvl="0"/>
            <a:r>
              <a:rPr lang="en-US" sz="2400" dirty="0" smtClean="0"/>
              <a:t>Based </a:t>
            </a:r>
            <a:r>
              <a:rPr lang="en-US" sz="2400" dirty="0"/>
              <a:t>on the information provided, is there evidence for Park’s concern that gender bias has factored into the evaluation of the two candidates? Is so, what is it?</a:t>
            </a:r>
          </a:p>
          <a:p>
            <a:pPr lvl="0"/>
            <a:r>
              <a:rPr lang="en-US" sz="2400" dirty="0"/>
              <a:t>What candidate do you recommend Parks endorse?</a:t>
            </a:r>
          </a:p>
          <a:p>
            <a:pPr lvl="0"/>
            <a:r>
              <a:rPr lang="en-US" sz="2400" dirty="0"/>
              <a:t>How should she justify her selection to </a:t>
            </a:r>
            <a:r>
              <a:rPr lang="en-US" sz="2400" dirty="0" smtClean="0"/>
              <a:t>the dean</a:t>
            </a:r>
            <a:r>
              <a:rPr lang="en-US" sz="2400" dirty="0"/>
              <a:t>?</a:t>
            </a:r>
          </a:p>
          <a:p>
            <a:pPr lvl="0"/>
            <a:r>
              <a:rPr lang="en-US" sz="2400" dirty="0"/>
              <a:t>How should she justify her selection to </a:t>
            </a:r>
            <a:r>
              <a:rPr lang="en-US" sz="2400" dirty="0" smtClean="0"/>
              <a:t>the faculty</a:t>
            </a:r>
            <a:r>
              <a:rPr lang="en-US" sz="2400" dirty="0"/>
              <a:t>?</a:t>
            </a:r>
          </a:p>
          <a:p>
            <a:pPr lvl="0"/>
            <a:r>
              <a:rPr lang="en-US" sz="2400" dirty="0"/>
              <a:t>If Jones is the selected candidate, what steps might Parks consider to support her success within the unit</a:t>
            </a:r>
            <a:r>
              <a:rPr lang="en-US" sz="2400" dirty="0" smtClean="0"/>
              <a:t>?</a:t>
            </a:r>
            <a:r>
              <a:rPr lang="en-US" sz="2400" dirty="0"/>
              <a:t> </a:t>
            </a:r>
          </a:p>
        </p:txBody>
      </p:sp>
      <p:sp>
        <p:nvSpPr>
          <p:cNvPr id="4" name="TextBox 3"/>
          <p:cNvSpPr txBox="1"/>
          <p:nvPr/>
        </p:nvSpPr>
        <p:spPr>
          <a:xfrm>
            <a:off x="1905000" y="5943600"/>
            <a:ext cx="5516254" cy="400110"/>
          </a:xfrm>
          <a:prstGeom prst="rect">
            <a:avLst/>
          </a:prstGeom>
          <a:noFill/>
        </p:spPr>
        <p:txBody>
          <a:bodyPr wrap="none" rtlCol="0">
            <a:spAutoFit/>
          </a:bodyPr>
          <a:lstStyle/>
          <a:p>
            <a:r>
              <a:rPr lang="en-US" sz="1000" dirty="0" smtClean="0"/>
              <a:t>Council of Colleges of Arts </a:t>
            </a:r>
            <a:r>
              <a:rPr lang="en-US" sz="1000" dirty="0"/>
              <a:t>&amp; Sciences  </a:t>
            </a:r>
            <a:r>
              <a:rPr lang="en-US" sz="1000" dirty="0">
                <a:hlinkClick r:id="rId3"/>
              </a:rPr>
              <a:t>http://</a:t>
            </a:r>
            <a:r>
              <a:rPr lang="en-US" sz="1000" dirty="0" smtClean="0">
                <a:hlinkClick r:id="rId3"/>
              </a:rPr>
              <a:t>www.ccas.net/i4a/pages/index.cfm?pageid=3660</a:t>
            </a:r>
            <a:endParaRPr lang="en-US" sz="1000" dirty="0" smtClean="0"/>
          </a:p>
          <a:p>
            <a:endParaRPr lang="en-US" sz="1000" dirty="0"/>
          </a:p>
        </p:txBody>
      </p:sp>
    </p:spTree>
    <p:extLst>
      <p:ext uri="{BB962C8B-B14F-4D97-AF65-F5344CB8AC3E}">
        <p14:creationId xmlns:p14="http://schemas.microsoft.com/office/powerpoint/2010/main" val="3095667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Faculty Search </a:t>
            </a:r>
            <a:r>
              <a:rPr lang="en-US" dirty="0" smtClean="0"/>
              <a:t>Resources</a:t>
            </a:r>
            <a:endParaRPr lang="en-US" dirty="0"/>
          </a:p>
        </p:txBody>
      </p:sp>
      <p:sp>
        <p:nvSpPr>
          <p:cNvPr id="3" name="Content Placeholder 2"/>
          <p:cNvSpPr>
            <a:spLocks noGrp="1"/>
          </p:cNvSpPr>
          <p:nvPr>
            <p:ph idx="1"/>
          </p:nvPr>
        </p:nvSpPr>
        <p:spPr>
          <a:xfrm>
            <a:off x="339762" y="1752600"/>
            <a:ext cx="8458200" cy="4419600"/>
          </a:xfrm>
        </p:spPr>
        <p:txBody>
          <a:bodyPr/>
          <a:lstStyle/>
          <a:p>
            <a:r>
              <a:rPr lang="en-US" sz="2400" dirty="0"/>
              <a:t>STRIDE slides </a:t>
            </a:r>
            <a:r>
              <a:rPr lang="en-US" sz="1800" dirty="0">
                <a:hlinkClick r:id="rId3"/>
              </a:rPr>
              <a:t>http://www.northeastern.edu/advance/recruitment/stride-faculty-search-committee-workshop</a:t>
            </a:r>
            <a:r>
              <a:rPr lang="en-US" sz="1800" dirty="0" smtClean="0">
                <a:hlinkClick r:id="rId3"/>
              </a:rPr>
              <a:t>/</a:t>
            </a:r>
            <a:endParaRPr lang="en-US" sz="1800" dirty="0" smtClean="0"/>
          </a:p>
          <a:p>
            <a:r>
              <a:rPr lang="en-US" sz="2400" dirty="0" smtClean="0"/>
              <a:t>University of Maine Provost </a:t>
            </a:r>
            <a:r>
              <a:rPr lang="en-US" sz="2400" dirty="0" smtClean="0">
                <a:hlinkClick r:id="rId4"/>
              </a:rPr>
              <a:t>https</a:t>
            </a:r>
            <a:r>
              <a:rPr lang="en-US" sz="2400" dirty="0">
                <a:hlinkClick r:id="rId4"/>
              </a:rPr>
              <a:t>://umaine.edu/provost/chairs-and-directors-resources</a:t>
            </a:r>
            <a:r>
              <a:rPr lang="en-US" sz="2400" dirty="0" smtClean="0">
                <a:hlinkClick r:id="rId4"/>
              </a:rPr>
              <a:t>/</a:t>
            </a:r>
            <a:endParaRPr lang="en-US" sz="2400" dirty="0" smtClean="0"/>
          </a:p>
          <a:p>
            <a:r>
              <a:rPr lang="en-US" sz="2400" dirty="0" smtClean="0"/>
              <a:t>ADVANCE Rising </a:t>
            </a:r>
            <a:r>
              <a:rPr lang="en-US" sz="2400" dirty="0"/>
              <a:t>Tide Center  </a:t>
            </a:r>
            <a:r>
              <a:rPr lang="en-US" sz="2400" dirty="0">
                <a:hlinkClick r:id="rId5"/>
              </a:rPr>
              <a:t>https://umaine.edu/advancerisingtide/resources-2</a:t>
            </a:r>
            <a:r>
              <a:rPr lang="en-US" sz="2400" dirty="0" smtClean="0">
                <a:hlinkClick r:id="rId5"/>
              </a:rPr>
              <a:t>/</a:t>
            </a:r>
            <a:endParaRPr lang="en-US" sz="2400" dirty="0" smtClean="0"/>
          </a:p>
          <a:p>
            <a:r>
              <a:rPr lang="en-US" sz="2400" dirty="0" smtClean="0"/>
              <a:t>Northeastern ADVANCE </a:t>
            </a:r>
            <a:r>
              <a:rPr lang="en-US" sz="2400" dirty="0"/>
              <a:t>Resources </a:t>
            </a:r>
            <a:r>
              <a:rPr lang="en-US" sz="2400" dirty="0" smtClean="0"/>
              <a:t>- NU and External </a:t>
            </a:r>
            <a:r>
              <a:rPr lang="en-US" sz="1800" dirty="0" smtClean="0">
                <a:hlinkClick r:id="rId6"/>
              </a:rPr>
              <a:t>http</a:t>
            </a:r>
            <a:r>
              <a:rPr lang="en-US" sz="1800" dirty="0">
                <a:hlinkClick r:id="rId6"/>
              </a:rPr>
              <a:t>://www.northeastern.edu/advance/resources</a:t>
            </a:r>
            <a:r>
              <a:rPr lang="en-US" sz="1800" dirty="0" smtClean="0">
                <a:hlinkClick r:id="rId6"/>
              </a:rPr>
              <a:t>/</a:t>
            </a:r>
            <a:endParaRPr lang="en-US" dirty="0" smtClean="0"/>
          </a:p>
          <a:p>
            <a:endParaRPr lang="en-US" dirty="0"/>
          </a:p>
          <a:p>
            <a:endParaRPr lang="en-US" dirty="0"/>
          </a:p>
        </p:txBody>
      </p:sp>
    </p:spTree>
    <p:extLst>
      <p:ext uri="{BB962C8B-B14F-4D97-AF65-F5344CB8AC3E}">
        <p14:creationId xmlns:p14="http://schemas.microsoft.com/office/powerpoint/2010/main" val="242371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Thank you!</a:t>
            </a:r>
            <a:endParaRPr lang="en-US" dirty="0"/>
          </a:p>
        </p:txBody>
      </p:sp>
      <p:sp>
        <p:nvSpPr>
          <p:cNvPr id="10" name="Rectangle 9"/>
          <p:cNvSpPr/>
          <p:nvPr/>
        </p:nvSpPr>
        <p:spPr>
          <a:xfrm>
            <a:off x="304800" y="1600200"/>
            <a:ext cx="8534400" cy="3416320"/>
          </a:xfrm>
          <a:prstGeom prst="rect">
            <a:avLst/>
          </a:prstGeom>
        </p:spPr>
        <p:txBody>
          <a:bodyPr wrap="square">
            <a:spAutoFit/>
          </a:bodyPr>
          <a:lstStyle/>
          <a:p>
            <a:pPr algn="ctr"/>
            <a:r>
              <a:rPr lang="en-US" sz="2400" b="1" dirty="0" smtClean="0"/>
              <a:t>GOAL: </a:t>
            </a:r>
            <a:r>
              <a:rPr lang="en-US" sz="2400" dirty="0" smtClean="0"/>
              <a:t>Raise </a:t>
            </a:r>
            <a:r>
              <a:rPr lang="en-US" sz="2400" dirty="0"/>
              <a:t>awareness and educate the university community about concerns and best practices for diversity and excellence in hiring and evaluation processes. </a:t>
            </a:r>
            <a:endParaRPr lang="en-US" sz="2400" dirty="0" smtClean="0"/>
          </a:p>
          <a:p>
            <a:pPr algn="ctr"/>
            <a:endParaRPr lang="en-US" sz="2400" dirty="0"/>
          </a:p>
          <a:p>
            <a:pPr algn="ctr">
              <a:buNone/>
            </a:pPr>
            <a:r>
              <a:rPr lang="en-US" sz="2400" dirty="0" smtClean="0"/>
              <a:t>What questions and comments do you have?</a:t>
            </a:r>
          </a:p>
          <a:p>
            <a:pPr algn="ctr">
              <a:buNone/>
            </a:pPr>
            <a:endParaRPr lang="en-US" sz="2400" dirty="0" smtClean="0"/>
          </a:p>
          <a:p>
            <a:pPr algn="ctr"/>
            <a:r>
              <a:rPr lang="en-US" sz="2400" dirty="0" smtClean="0"/>
              <a:t>Please take </a:t>
            </a:r>
            <a:r>
              <a:rPr lang="en-US" sz="2400" dirty="0"/>
              <a:t>5 minutes </a:t>
            </a:r>
            <a:r>
              <a:rPr lang="en-US" sz="2400" dirty="0" smtClean="0"/>
              <a:t>to complete </a:t>
            </a:r>
          </a:p>
          <a:p>
            <a:pPr algn="ctr"/>
            <a:r>
              <a:rPr lang="en-US" sz="2400" dirty="0" smtClean="0"/>
              <a:t>the </a:t>
            </a:r>
            <a:r>
              <a:rPr lang="en-US" sz="2400" dirty="0"/>
              <a:t>STRIDE Workshop </a:t>
            </a:r>
            <a:r>
              <a:rPr lang="en-US" sz="2400" dirty="0" smtClean="0"/>
              <a:t>Evaluation in </a:t>
            </a:r>
            <a:r>
              <a:rPr lang="en-US" sz="2400" dirty="0"/>
              <a:t>your packet.</a:t>
            </a:r>
          </a:p>
          <a:p>
            <a:pPr algn="ctr">
              <a:buNone/>
            </a:pPr>
            <a:endParaRPr lang="en-US" sz="2400" dirty="0"/>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04800" y="-76200"/>
            <a:ext cx="8458200" cy="1371599"/>
          </a:xfrm>
        </p:spPr>
        <p:txBody>
          <a:bodyPr/>
          <a:lstStyle/>
          <a:p>
            <a:r>
              <a:rPr lang="en-US" dirty="0" smtClean="0"/>
              <a:t>STRIDE</a:t>
            </a:r>
            <a:endParaRPr lang="en-US" dirty="0"/>
          </a:p>
        </p:txBody>
      </p:sp>
      <p:sp>
        <p:nvSpPr>
          <p:cNvPr id="2" name="TextBox 1"/>
          <p:cNvSpPr txBox="1"/>
          <p:nvPr/>
        </p:nvSpPr>
        <p:spPr>
          <a:xfrm>
            <a:off x="2133600" y="2777924"/>
            <a:ext cx="5002203" cy="1015663"/>
          </a:xfrm>
          <a:prstGeom prst="rect">
            <a:avLst/>
          </a:prstGeom>
          <a:noFill/>
        </p:spPr>
        <p:txBody>
          <a:bodyPr wrap="none" rtlCol="0">
            <a:spAutoFit/>
          </a:bodyPr>
          <a:lstStyle/>
          <a:p>
            <a:r>
              <a:rPr lang="en-US" sz="6000" b="1" dirty="0" smtClean="0"/>
              <a:t>THANK YOU!</a:t>
            </a:r>
            <a:endParaRPr lang="en-US" sz="6000" b="1" dirty="0"/>
          </a:p>
        </p:txBody>
      </p:sp>
    </p:spTree>
    <p:extLst>
      <p:ext uri="{BB962C8B-B14F-4D97-AF65-F5344CB8AC3E}">
        <p14:creationId xmlns:p14="http://schemas.microsoft.com/office/powerpoint/2010/main" val="22453398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Writing a Job Ad</a:t>
            </a:r>
            <a:endParaRPr lang="en-US" dirty="0"/>
          </a:p>
        </p:txBody>
      </p:sp>
      <p:sp>
        <p:nvSpPr>
          <p:cNvPr id="3" name="Content Placeholder 2"/>
          <p:cNvSpPr>
            <a:spLocks noGrp="1"/>
          </p:cNvSpPr>
          <p:nvPr>
            <p:ph idx="1"/>
          </p:nvPr>
        </p:nvSpPr>
        <p:spPr/>
        <p:txBody>
          <a:bodyPr/>
          <a:lstStyle/>
          <a:p>
            <a:r>
              <a:rPr lang="en-US" dirty="0" smtClean="0"/>
              <a:t>Objective: Create a position description that conveys the value of diversity held by the department to potential candidates</a:t>
            </a:r>
          </a:p>
          <a:p>
            <a:r>
              <a:rPr lang="en-US" dirty="0" smtClean="0"/>
              <a:t>Three example ads</a:t>
            </a:r>
          </a:p>
          <a:p>
            <a:pPr lvl="1"/>
            <a:r>
              <a:rPr lang="en-US" dirty="0" smtClean="0"/>
              <a:t>Concepts, words, thoughts</a:t>
            </a:r>
          </a:p>
          <a:p>
            <a:r>
              <a:rPr lang="en-US" dirty="0" smtClean="0"/>
              <a:t>Discussion Questions</a:t>
            </a:r>
          </a:p>
          <a:p>
            <a:pPr lvl="1"/>
            <a:r>
              <a:rPr lang="en-US" dirty="0" smtClean="0"/>
              <a:t>What did you hear that was new?</a:t>
            </a:r>
          </a:p>
          <a:p>
            <a:pPr lvl="1"/>
            <a:r>
              <a:rPr lang="en-US" dirty="0" smtClean="0"/>
              <a:t>Was there anything you plan to add to your job ad?</a:t>
            </a:r>
            <a:endParaRPr lang="en-US" dirty="0"/>
          </a:p>
        </p:txBody>
      </p:sp>
    </p:spTree>
    <p:extLst>
      <p:ext uri="{BB962C8B-B14F-4D97-AF65-F5344CB8AC3E}">
        <p14:creationId xmlns:p14="http://schemas.microsoft.com/office/powerpoint/2010/main" val="32290401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dirty="0" smtClean="0"/>
              <a:t>Overview of Presentation</a:t>
            </a:r>
          </a:p>
        </p:txBody>
      </p:sp>
      <p:sp>
        <p:nvSpPr>
          <p:cNvPr id="10243" name="Rectangle 3"/>
          <p:cNvSpPr>
            <a:spLocks noGrp="1" noChangeArrowheads="1"/>
          </p:cNvSpPr>
          <p:nvPr>
            <p:ph type="body" idx="1"/>
          </p:nvPr>
        </p:nvSpPr>
        <p:spPr>
          <a:xfrm>
            <a:off x="533400" y="1524000"/>
            <a:ext cx="8077200" cy="4495800"/>
          </a:xfrm>
        </p:spPr>
        <p:txBody>
          <a:bodyPr anchor="t"/>
          <a:lstStyle/>
          <a:p>
            <a:pPr eaLnBrk="1" hangingPunct="1"/>
            <a:r>
              <a:rPr lang="en-US" sz="2600" dirty="0" smtClean="0"/>
              <a:t>Introduction </a:t>
            </a:r>
          </a:p>
          <a:p>
            <a:pPr lvl="1" eaLnBrk="1" hangingPunct="1"/>
            <a:r>
              <a:rPr lang="en-US" sz="1800" dirty="0" smtClean="0"/>
              <a:t>Why recruit for diversity and excellence?</a:t>
            </a:r>
          </a:p>
          <a:p>
            <a:pPr lvl="1" eaLnBrk="1" hangingPunct="1"/>
            <a:r>
              <a:rPr lang="en-US" sz="1800" dirty="0" smtClean="0"/>
              <a:t>What is a “schema”?</a:t>
            </a:r>
          </a:p>
          <a:p>
            <a:pPr lvl="1" eaLnBrk="1" hangingPunct="1"/>
            <a:r>
              <a:rPr lang="en-US" sz="1800" dirty="0" smtClean="0"/>
              <a:t>Stages of a faculty search</a:t>
            </a:r>
          </a:p>
          <a:p>
            <a:pPr eaLnBrk="1" hangingPunct="1"/>
            <a:r>
              <a:rPr lang="en-US" sz="2600" i="1" dirty="0" smtClean="0"/>
              <a:t>Activity</a:t>
            </a:r>
            <a:r>
              <a:rPr lang="en-US" sz="2600" dirty="0" smtClean="0"/>
              <a:t>: Highest risk for bias (15 min)</a:t>
            </a:r>
          </a:p>
          <a:p>
            <a:pPr marL="342900" lvl="1" indent="-342900" eaLnBrk="1" hangingPunct="1">
              <a:buFontTx/>
              <a:buChar char="•"/>
            </a:pPr>
            <a:r>
              <a:rPr lang="en-US" sz="2600" dirty="0" smtClean="0"/>
              <a:t>Research on schemas</a:t>
            </a:r>
            <a:endParaRPr lang="en-US" sz="2600" dirty="0"/>
          </a:p>
          <a:p>
            <a:pPr eaLnBrk="1" hangingPunct="1"/>
            <a:r>
              <a:rPr lang="en-US" sz="2600" i="1" dirty="0" smtClean="0"/>
              <a:t>Activity</a:t>
            </a:r>
            <a:r>
              <a:rPr lang="en-US" sz="2600" dirty="0" smtClean="0"/>
              <a:t>: Effective practices (25 min)</a:t>
            </a:r>
          </a:p>
          <a:p>
            <a:pPr eaLnBrk="1" hangingPunct="1"/>
            <a:r>
              <a:rPr lang="en-US" sz="2600" dirty="0" smtClean="0"/>
              <a:t>Neutralizing schemas</a:t>
            </a:r>
          </a:p>
          <a:p>
            <a:pPr eaLnBrk="1" hangingPunct="1"/>
            <a:r>
              <a:rPr lang="en-US" sz="2600" i="1" dirty="0" smtClean="0"/>
              <a:t>Activity</a:t>
            </a:r>
            <a:r>
              <a:rPr lang="en-US" sz="2600" dirty="0" smtClean="0"/>
              <a:t>: Scenario analysis (30 min)</a:t>
            </a:r>
          </a:p>
          <a:p>
            <a:pPr eaLnBrk="1" hangingPunct="1"/>
            <a:r>
              <a:rPr lang="en-US" sz="2600" dirty="0" smtClean="0"/>
              <a:t>Evaluation</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dirty="0" smtClean="0"/>
              <a:t>Diversity Brings Excellence to Your Campus</a:t>
            </a:r>
          </a:p>
        </p:txBody>
      </p:sp>
      <p:sp>
        <p:nvSpPr>
          <p:cNvPr id="4099" name="Rectangle 3"/>
          <p:cNvSpPr>
            <a:spLocks noGrp="1" noChangeArrowheads="1"/>
          </p:cNvSpPr>
          <p:nvPr>
            <p:ph type="body" idx="1"/>
          </p:nvPr>
        </p:nvSpPr>
        <p:spPr>
          <a:xfrm>
            <a:off x="609600" y="1600200"/>
            <a:ext cx="7924800" cy="3581400"/>
          </a:xfrm>
        </p:spPr>
        <p:txBody>
          <a:bodyPr anchor="t"/>
          <a:lstStyle/>
          <a:p>
            <a:pPr eaLnBrk="1" hangingPunct="1"/>
            <a:r>
              <a:rPr lang="en-US" sz="2000" dirty="0"/>
              <a:t>Valuable part of the </a:t>
            </a:r>
            <a:r>
              <a:rPr lang="en-US" sz="2000" dirty="0" smtClean="0"/>
              <a:t>University of Maine’s aspirations</a:t>
            </a:r>
            <a:endParaRPr lang="en-US" sz="2000" dirty="0"/>
          </a:p>
          <a:p>
            <a:pPr eaLnBrk="1" hangingPunct="1"/>
            <a:r>
              <a:rPr lang="en-US" sz="2000" dirty="0" smtClean="0"/>
              <a:t>Diversity benefits everyone: more points of view &amp; diverse approaches to research and teaching</a:t>
            </a:r>
          </a:p>
          <a:p>
            <a:pPr lvl="1" eaLnBrk="1" hangingPunct="1"/>
            <a:r>
              <a:rPr lang="en-US" sz="1800" dirty="0" smtClean="0"/>
              <a:t>The </a:t>
            </a:r>
            <a:r>
              <a:rPr lang="en-US" sz="1800" dirty="0"/>
              <a:t>first generation of automotive airbags </a:t>
            </a:r>
            <a:r>
              <a:rPr lang="en-US" sz="1800" dirty="0" smtClean="0"/>
              <a:t>were designed to fit </a:t>
            </a:r>
            <a:r>
              <a:rPr lang="en-US" sz="1800" dirty="0"/>
              <a:t>adult male bodies, resulting in avoidable deaths for women and </a:t>
            </a:r>
            <a:r>
              <a:rPr lang="en-US" sz="1800" dirty="0" smtClean="0"/>
              <a:t>children</a:t>
            </a:r>
          </a:p>
          <a:p>
            <a:pPr lvl="1" eaLnBrk="1" hangingPunct="1"/>
            <a:r>
              <a:rPr lang="en-US" sz="1800" dirty="0" smtClean="0"/>
              <a:t>Drug prescribed for seizures and bipolar disorder is safe but those of South and East Asian descent can develop a life-threatening skin condition due to skin genetic variation</a:t>
            </a:r>
          </a:p>
          <a:p>
            <a:pPr eaLnBrk="1" hangingPunct="1"/>
            <a:r>
              <a:rPr lang="en-US" sz="2000" dirty="0"/>
              <a:t>Diversity is a key driver for creativity and innovation</a:t>
            </a:r>
          </a:p>
          <a:p>
            <a:pPr eaLnBrk="1" hangingPunct="1"/>
            <a:r>
              <a:rPr lang="en-US" sz="2000" dirty="0" smtClean="0"/>
              <a:t>Brings a greater number of valuable and talented candidates to campus (broadens the candidate pool)</a:t>
            </a:r>
          </a:p>
          <a:p>
            <a:pPr eaLnBrk="1" hangingPunct="1"/>
            <a:endParaRPr lang="en-US" sz="2200" dirty="0" smtClean="0"/>
          </a:p>
          <a:p>
            <a:pPr marL="0" indent="0" eaLnBrk="1" hangingPunct="1">
              <a:buNone/>
            </a:pPr>
            <a:endParaRPr lang="en-US" sz="2400" dirty="0" smtClean="0"/>
          </a:p>
        </p:txBody>
      </p:sp>
      <p:sp>
        <p:nvSpPr>
          <p:cNvPr id="5" name="TextBox 4"/>
          <p:cNvSpPr txBox="1">
            <a:spLocks noChangeArrowheads="1"/>
          </p:cNvSpPr>
          <p:nvPr/>
        </p:nvSpPr>
        <p:spPr bwMode="auto">
          <a:xfrm>
            <a:off x="76200" y="5113468"/>
            <a:ext cx="8991600" cy="1200329"/>
          </a:xfrm>
          <a:prstGeom prst="rect">
            <a:avLst/>
          </a:prstGeom>
          <a:noFill/>
          <a:ln w="9525">
            <a:noFill/>
            <a:miter lim="800000"/>
            <a:headEnd/>
            <a:tailEnd/>
          </a:ln>
        </p:spPr>
        <p:txBody>
          <a:bodyPr wrap="square">
            <a:spAutoFit/>
          </a:bodyPr>
          <a:lstStyle/>
          <a:p>
            <a:pPr lvl="2"/>
            <a:r>
              <a:rPr lang="en-US" sz="800" dirty="0" smtClean="0"/>
              <a:t>Margolis, J., &amp; Fisher, A. (2002). </a:t>
            </a:r>
            <a:r>
              <a:rPr lang="en-US" sz="800" i="1" dirty="0" smtClean="0"/>
              <a:t>Unlocking the clubhouse: Women in computing</a:t>
            </a:r>
            <a:r>
              <a:rPr lang="en-US" sz="800" dirty="0" smtClean="0"/>
              <a:t>. Cambridge, MA: MIT Press. </a:t>
            </a:r>
          </a:p>
          <a:p>
            <a:pPr lvl="2"/>
            <a:r>
              <a:rPr lang="en-US" sz="800" dirty="0" smtClean="0"/>
              <a:t>Carrell</a:t>
            </a:r>
            <a:r>
              <a:rPr lang="en-US" sz="800" dirty="0"/>
              <a:t>, S. E., Page, M. E., &amp; West, J. E. (2009). </a:t>
            </a:r>
            <a:r>
              <a:rPr lang="en-US" sz="800" i="1" dirty="0"/>
              <a:t>Sex and science: How professor gender perpetuates the gender gap</a:t>
            </a:r>
            <a:r>
              <a:rPr lang="en-US" sz="800" dirty="0"/>
              <a:t> (No. w14959). National Bureau of Economic Research.</a:t>
            </a:r>
          </a:p>
          <a:p>
            <a:pPr lvl="2"/>
            <a:r>
              <a:rPr lang="en-US" sz="800" dirty="0" err="1"/>
              <a:t>Temm</a:t>
            </a:r>
            <a:r>
              <a:rPr lang="en-US" sz="800" dirty="0"/>
              <a:t> in </a:t>
            </a:r>
            <a:r>
              <a:rPr lang="en-US" sz="800" dirty="0" err="1"/>
              <a:t>Schiebinger</a:t>
            </a:r>
            <a:r>
              <a:rPr lang="en-US" sz="800" dirty="0"/>
              <a:t>, L. (Ed.). (2008) </a:t>
            </a:r>
            <a:r>
              <a:rPr lang="en-US" sz="800" i="1" dirty="0"/>
              <a:t>Gendered Innovation in Science and Engineering. </a:t>
            </a:r>
            <a:r>
              <a:rPr lang="en-US" sz="800" dirty="0"/>
              <a:t>(pp. 131-149). [book, not included]</a:t>
            </a:r>
          </a:p>
          <a:p>
            <a:pPr lvl="2"/>
            <a:r>
              <a:rPr lang="en-US" sz="800" dirty="0"/>
              <a:t>Page, S. (2007). </a:t>
            </a:r>
            <a:r>
              <a:rPr lang="en-US" sz="800" i="1" dirty="0"/>
              <a:t>The Difference: How the Power of Diversity Creates Better Groups, Firms, Schools, and Societies</a:t>
            </a:r>
            <a:r>
              <a:rPr lang="en-US" sz="800" dirty="0"/>
              <a:t>: Princeton University Press. [book, not included]</a:t>
            </a:r>
          </a:p>
          <a:p>
            <a:pPr lvl="2"/>
            <a:r>
              <a:rPr lang="en-US" sz="800" dirty="0"/>
              <a:t>Sommers, S. R. (2006). On racial diversity and group decision making: Identifying multiple effects of racial composition on jury deliberations. </a:t>
            </a:r>
            <a:r>
              <a:rPr lang="en-US" sz="800" i="1" dirty="0"/>
              <a:t>Journal of Personality and Social  </a:t>
            </a:r>
            <a:r>
              <a:rPr lang="en-US" sz="800" i="1" dirty="0" smtClean="0"/>
              <a:t>   Psychology</a:t>
            </a:r>
            <a:r>
              <a:rPr lang="en-US" sz="800" i="1" dirty="0"/>
              <a:t>, 90(4), 597-612. </a:t>
            </a:r>
            <a:endParaRPr lang="en-US" sz="800" i="1" dirty="0" smtClean="0"/>
          </a:p>
          <a:p>
            <a:pPr lvl="2"/>
            <a:r>
              <a:rPr lang="en-US" sz="800" i="1" dirty="0" err="1" smtClean="0"/>
              <a:t>Schumaker</a:t>
            </a:r>
            <a:r>
              <a:rPr lang="en-US" sz="800" i="1" dirty="0" smtClean="0"/>
              <a:t>, R (2015) </a:t>
            </a:r>
            <a:r>
              <a:rPr lang="en-US" sz="800" i="1" dirty="0"/>
              <a:t>How The Lack Of Diversity In Medical Research Holds Us </a:t>
            </a:r>
            <a:r>
              <a:rPr lang="en-US" sz="800" i="1" dirty="0" smtClean="0"/>
              <a:t>Back. </a:t>
            </a:r>
            <a:r>
              <a:rPr lang="en-US" sz="800" dirty="0"/>
              <a:t>Huffington Post http://</a:t>
            </a:r>
            <a:r>
              <a:rPr lang="en-US" sz="800" dirty="0" smtClean="0"/>
              <a:t>www.huffingtonpost.com/entry/lack-of-diversity-in-health-research_us_56705cc2e4b0e292150f6d0b</a:t>
            </a:r>
          </a:p>
          <a:p>
            <a:pPr lvl="2"/>
            <a:endParaRPr lang="en-US" sz="800" i="1"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Brings Excellence to Your Campus</a:t>
            </a:r>
            <a:endParaRPr lang="en-US" dirty="0"/>
          </a:p>
        </p:txBody>
      </p:sp>
      <p:sp>
        <p:nvSpPr>
          <p:cNvPr id="3" name="Content Placeholder 2"/>
          <p:cNvSpPr>
            <a:spLocks noGrp="1"/>
          </p:cNvSpPr>
          <p:nvPr>
            <p:ph idx="1"/>
          </p:nvPr>
        </p:nvSpPr>
        <p:spPr/>
        <p:txBody>
          <a:bodyPr/>
          <a:lstStyle/>
          <a:p>
            <a:r>
              <a:rPr lang="en-US" sz="2400" dirty="0"/>
              <a:t>Ensures diverse faculty to educate a more diverse group of students, including women and minority role models</a:t>
            </a:r>
          </a:p>
          <a:p>
            <a:r>
              <a:rPr lang="en-US" sz="2400" dirty="0" smtClean="0"/>
              <a:t>More </a:t>
            </a:r>
            <a:r>
              <a:rPr lang="en-US" sz="2400" dirty="0"/>
              <a:t>diverse committees make more informed decisions</a:t>
            </a:r>
          </a:p>
          <a:p>
            <a:r>
              <a:rPr lang="en-US" sz="2400" dirty="0"/>
              <a:t>Companies in the top quartile for women in the executive committee from 2007–2009 had 41% greater return on equity, and 56% greater earnings before interest and taxes than companies with no women in the executive </a:t>
            </a:r>
            <a:r>
              <a:rPr lang="en-US" sz="2400" dirty="0" smtClean="0"/>
              <a:t>committee</a:t>
            </a:r>
          </a:p>
          <a:p>
            <a:r>
              <a:rPr lang="en-US" sz="2400" dirty="0" smtClean="0"/>
              <a:t>Organizations </a:t>
            </a:r>
            <a:r>
              <a:rPr lang="en-US" sz="2400" dirty="0"/>
              <a:t>with greater racial diversity were associated with greater sales revenue, a larger number of customers, greater market share, and greater </a:t>
            </a:r>
            <a:r>
              <a:rPr lang="en-US" sz="2400" dirty="0" smtClean="0"/>
              <a:t>profits </a:t>
            </a:r>
            <a:endParaRPr lang="en-US" sz="2400" dirty="0"/>
          </a:p>
        </p:txBody>
      </p:sp>
      <p:sp>
        <p:nvSpPr>
          <p:cNvPr id="4" name="TextBox 3"/>
          <p:cNvSpPr txBox="1">
            <a:spLocks noChangeArrowheads="1"/>
          </p:cNvSpPr>
          <p:nvPr/>
        </p:nvSpPr>
        <p:spPr bwMode="auto">
          <a:xfrm>
            <a:off x="2286000" y="5892225"/>
            <a:ext cx="6517509" cy="707886"/>
          </a:xfrm>
          <a:prstGeom prst="rect">
            <a:avLst/>
          </a:prstGeom>
          <a:noFill/>
          <a:ln w="9525">
            <a:noFill/>
            <a:miter lim="800000"/>
            <a:headEnd/>
            <a:tailEnd/>
          </a:ln>
        </p:spPr>
        <p:txBody>
          <a:bodyPr wrap="square">
            <a:spAutoFit/>
          </a:bodyPr>
          <a:lstStyle/>
          <a:p>
            <a:pPr lvl="2"/>
            <a:endParaRPr lang="en-US" sz="800" dirty="0" smtClean="0"/>
          </a:p>
          <a:p>
            <a:pPr lvl="2"/>
            <a:r>
              <a:rPr lang="en-US" sz="800" dirty="0" err="1" smtClean="0"/>
              <a:t>Desvaux</a:t>
            </a:r>
            <a:r>
              <a:rPr lang="en-US" sz="800" dirty="0"/>
              <a:t>, G., </a:t>
            </a:r>
            <a:r>
              <a:rPr lang="en-US" sz="800" dirty="0" err="1"/>
              <a:t>Devillard-Hoellinger</a:t>
            </a:r>
            <a:r>
              <a:rPr lang="en-US" sz="800" dirty="0"/>
              <a:t>, S. and </a:t>
            </a:r>
            <a:r>
              <a:rPr lang="en-US" sz="800" dirty="0" err="1"/>
              <a:t>Sancier</a:t>
            </a:r>
            <a:r>
              <a:rPr lang="en-US" sz="800" dirty="0"/>
              <a:t> Sultan, S. (2010). </a:t>
            </a:r>
            <a:r>
              <a:rPr lang="en-US" sz="800" i="1" dirty="0"/>
              <a:t>Women Matter: Women at the top </a:t>
            </a:r>
            <a:br>
              <a:rPr lang="en-US" sz="800" i="1" dirty="0"/>
            </a:br>
            <a:r>
              <a:rPr lang="en-US" sz="800" i="1" dirty="0"/>
              <a:t>of corporations: Making it happen</a:t>
            </a:r>
            <a:r>
              <a:rPr lang="en-US" sz="800" dirty="0"/>
              <a:t>. McKinsey Report.</a:t>
            </a:r>
          </a:p>
          <a:p>
            <a:pPr lvl="2"/>
            <a:r>
              <a:rPr lang="en-US" sz="800" dirty="0"/>
              <a:t>Herring, C. (2009). </a:t>
            </a:r>
            <a:r>
              <a:rPr lang="en-US" sz="800" i="1" dirty="0"/>
              <a:t>Does Diversity Pay?. </a:t>
            </a:r>
            <a:r>
              <a:rPr lang="en-US" sz="800" dirty="0"/>
              <a:t>American Sociological Review. </a:t>
            </a:r>
          </a:p>
          <a:p>
            <a:pPr>
              <a:defRPr/>
            </a:pPr>
            <a:endParaRPr lang="en-US" sz="800" b="1" i="1" dirty="0"/>
          </a:p>
        </p:txBody>
      </p:sp>
    </p:spTree>
    <p:extLst>
      <p:ext uri="{BB962C8B-B14F-4D97-AF65-F5344CB8AC3E}">
        <p14:creationId xmlns:p14="http://schemas.microsoft.com/office/powerpoint/2010/main" val="1938745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dirty="0" smtClean="0"/>
              <a:t> Is It Reverse Discrimination </a:t>
            </a:r>
            <a:br>
              <a:rPr lang="en-US" dirty="0" smtClean="0"/>
            </a:br>
            <a:r>
              <a:rPr lang="en-US" dirty="0" smtClean="0"/>
              <a:t>to Recruit for Diversity?</a:t>
            </a:r>
          </a:p>
        </p:txBody>
      </p:sp>
      <p:sp>
        <p:nvSpPr>
          <p:cNvPr id="6" name="Rectangle 3"/>
          <p:cNvSpPr txBox="1">
            <a:spLocks noChangeArrowheads="1"/>
          </p:cNvSpPr>
          <p:nvPr/>
        </p:nvSpPr>
        <p:spPr bwMode="auto">
          <a:xfrm>
            <a:off x="304800" y="1600200"/>
            <a:ext cx="8610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50000"/>
              </a:spcBef>
              <a:spcAft>
                <a:spcPct val="0"/>
              </a:spcAft>
              <a:buClrTx/>
              <a:buSzTx/>
              <a:buFont typeface="Times" pitchFamily="18" charset="0"/>
              <a:buChar char="•"/>
              <a:tabLst>
                <a:tab pos="1371600" algn="l"/>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It is legal to expand applicant pool by adding diverse candidates</a:t>
            </a:r>
          </a:p>
          <a:p>
            <a:pPr marL="342900" marR="0" lvl="0" indent="-342900" algn="l" defTabSz="914400" rtl="0" eaLnBrk="1" fontAlgn="base" latinLnBrk="0" hangingPunct="1">
              <a:lnSpc>
                <a:spcPct val="90000"/>
              </a:lnSpc>
              <a:spcBef>
                <a:spcPct val="50000"/>
              </a:spcBef>
              <a:spcAft>
                <a:spcPct val="0"/>
              </a:spcAft>
              <a:buClrTx/>
              <a:buSzTx/>
              <a:buFont typeface="Times" pitchFamily="18" charset="0"/>
              <a:buChar char="•"/>
              <a:tabLst>
                <a:tab pos="1371600" algn="l"/>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Goal is to increase diversity of faculty by increasing diversity of highly</a:t>
            </a:r>
            <a:r>
              <a:rPr kumimoji="0" lang="en-US" sz="2800" b="0" i="0" u="none" strike="noStrike" kern="0" cap="none" spc="0" normalizeH="0" noProof="0" dirty="0" smtClean="0">
                <a:ln>
                  <a:noFill/>
                </a:ln>
                <a:solidFill>
                  <a:schemeClr val="tx1"/>
                </a:solidFill>
                <a:effectLst/>
                <a:uLnTx/>
                <a:uFillTx/>
                <a:latin typeface="+mn-lt"/>
                <a:ea typeface="+mn-ea"/>
                <a:cs typeface="+mn-cs"/>
              </a:rPr>
              <a:t> qualified </a:t>
            </a:r>
            <a:r>
              <a:rPr kumimoji="0" lang="en-US" sz="2800" b="0" i="0" u="none" strike="noStrike" kern="0" cap="none" spc="0" normalizeH="0" baseline="0" noProof="0" dirty="0" smtClean="0">
                <a:ln>
                  <a:noFill/>
                </a:ln>
                <a:solidFill>
                  <a:schemeClr val="tx1"/>
                </a:solidFill>
                <a:effectLst/>
                <a:uLnTx/>
                <a:uFillTx/>
                <a:latin typeface="+mn-lt"/>
                <a:ea typeface="+mn-ea"/>
                <a:cs typeface="+mn-cs"/>
              </a:rPr>
              <a:t>pool </a:t>
            </a:r>
          </a:p>
          <a:p>
            <a:pPr marL="342900" marR="0" lvl="0" indent="-342900" algn="l" defTabSz="914400" rtl="0" eaLnBrk="1" fontAlgn="base" latinLnBrk="0" hangingPunct="1">
              <a:lnSpc>
                <a:spcPct val="90000"/>
              </a:lnSpc>
              <a:spcBef>
                <a:spcPct val="50000"/>
              </a:spcBef>
              <a:spcAft>
                <a:spcPct val="0"/>
              </a:spcAft>
              <a:buClrTx/>
              <a:buSzTx/>
              <a:buFont typeface="Times" pitchFamily="18" charset="0"/>
              <a:buChar char="•"/>
              <a:tabLst>
                <a:tab pos="1371600" algn="l"/>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University of Maine fully complies with federal and state laws</a:t>
            </a:r>
            <a:r>
              <a:rPr lang="en-US" sz="2800" kern="0" dirty="0" smtClean="0">
                <a:latin typeface="+mn-lt"/>
                <a:cs typeface="+mn-cs"/>
              </a:rPr>
              <a:t>: L</a:t>
            </a:r>
            <a:r>
              <a:rPr kumimoji="0" lang="en-US" sz="2800" b="0" i="0" u="none" strike="noStrike" kern="0" cap="none" spc="0" normalizeH="0" baseline="0" noProof="0" dirty="0" smtClean="0">
                <a:ln>
                  <a:noFill/>
                </a:ln>
                <a:solidFill>
                  <a:schemeClr val="tx1"/>
                </a:solidFill>
                <a:effectLst/>
                <a:uLnTx/>
                <a:uFillTx/>
                <a:latin typeface="+mn-lt"/>
                <a:cs typeface="+mn-cs"/>
              </a:rPr>
              <a:t>aw prohibits discrimination on the basis of race, ethnicity, national origin, gender, age</a:t>
            </a:r>
            <a:r>
              <a:rPr kumimoji="0" lang="en-US" sz="2800" b="0" i="0" u="none" strike="noStrike" kern="0" cap="none" spc="0" normalizeH="0" noProof="0" dirty="0" smtClean="0">
                <a:ln>
                  <a:noFill/>
                </a:ln>
                <a:solidFill>
                  <a:schemeClr val="tx1"/>
                </a:solidFill>
                <a:effectLst/>
                <a:uLnTx/>
                <a:uFillTx/>
                <a:latin typeface="+mn-lt"/>
                <a:cs typeface="+mn-cs"/>
              </a:rPr>
              <a:t> (&gt;40)</a:t>
            </a:r>
            <a:r>
              <a:rPr kumimoji="0" lang="en-US" sz="2800" b="0" i="0" u="none" strike="noStrike" kern="0" cap="none" spc="0" normalizeH="0" baseline="0" noProof="0" dirty="0" smtClean="0">
                <a:ln>
                  <a:noFill/>
                </a:ln>
                <a:solidFill>
                  <a:schemeClr val="tx1"/>
                </a:solidFill>
                <a:effectLst/>
                <a:uLnTx/>
                <a:uFillTx/>
                <a:latin typeface="+mn-lt"/>
                <a:cs typeface="+mn-cs"/>
              </a:rPr>
              <a:t>, sexual orientation,</a:t>
            </a:r>
            <a:r>
              <a:rPr kumimoji="0" lang="en-US" sz="2800" b="0" i="0" u="none" strike="noStrike" kern="0" cap="none" spc="0" normalizeH="0" noProof="0" dirty="0" smtClean="0">
                <a:ln>
                  <a:noFill/>
                </a:ln>
                <a:solidFill>
                  <a:schemeClr val="tx1"/>
                </a:solidFill>
                <a:effectLst/>
                <a:uLnTx/>
                <a:uFillTx/>
                <a:latin typeface="+mn-lt"/>
                <a:cs typeface="+mn-cs"/>
              </a:rPr>
              <a:t> religion, genetic information</a:t>
            </a:r>
            <a:endParaRPr kumimoji="0" lang="en-US" sz="2800" b="0" i="0" u="none" strike="noStrike" kern="0" cap="none" spc="0" normalizeH="0" baseline="0" noProof="0" dirty="0" smtClean="0">
              <a:ln>
                <a:noFill/>
              </a:ln>
              <a:solidFill>
                <a:schemeClr val="tx1"/>
              </a:solidFill>
              <a:effectLst/>
              <a:uLnTx/>
              <a:uFillTx/>
              <a:latin typeface="+mn-lt"/>
              <a:cs typeface="+mn-cs"/>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4343400"/>
            <a:ext cx="9144000" cy="152400"/>
          </a:xfrm>
          <a:prstGeom prst="rect">
            <a:avLst/>
          </a:prstGeom>
          <a:solidFill>
            <a:srgbClr val="FFCC66"/>
          </a:solidFill>
          <a:ln w="9525">
            <a:noFill/>
            <a:miter lim="800000"/>
            <a:headEnd/>
            <a:tailEnd/>
          </a:ln>
        </p:spPr>
        <p:txBody>
          <a:bodyPr wrap="none" anchor="ctr"/>
          <a:lstStyle/>
          <a:p>
            <a:endParaRPr lang="en-US"/>
          </a:p>
        </p:txBody>
      </p:sp>
      <p:sp>
        <p:nvSpPr>
          <p:cNvPr id="31747" name="Rectangle 3"/>
          <p:cNvSpPr>
            <a:spLocks noChangeArrowheads="1"/>
          </p:cNvSpPr>
          <p:nvPr/>
        </p:nvSpPr>
        <p:spPr bwMode="auto">
          <a:xfrm>
            <a:off x="0" y="1981200"/>
            <a:ext cx="9144000" cy="2514600"/>
          </a:xfrm>
          <a:prstGeom prst="rect">
            <a:avLst/>
          </a:prstGeom>
          <a:solidFill>
            <a:srgbClr val="000080"/>
          </a:solidFill>
          <a:ln w="9525">
            <a:noFill/>
            <a:miter lim="800000"/>
            <a:headEnd/>
            <a:tailEnd/>
          </a:ln>
        </p:spPr>
        <p:txBody>
          <a:bodyPr wrap="none" anchor="ctr"/>
          <a:lstStyle/>
          <a:p>
            <a:endParaRPr lang="en-US"/>
          </a:p>
        </p:txBody>
      </p:sp>
      <p:sp>
        <p:nvSpPr>
          <p:cNvPr id="29700" name="Rectangle 4"/>
          <p:cNvSpPr>
            <a:spLocks noGrp="1" noChangeArrowheads="1"/>
          </p:cNvSpPr>
          <p:nvPr>
            <p:ph type="ctrTitle" idx="4294967295"/>
          </p:nvPr>
        </p:nvSpPr>
        <p:spPr>
          <a:xfrm>
            <a:off x="0" y="1981200"/>
            <a:ext cx="9144000" cy="2514600"/>
          </a:xfrm>
        </p:spPr>
        <p:txBody>
          <a:bodyPr/>
          <a:lstStyle/>
          <a:p>
            <a:pPr eaLnBrk="1" hangingPunct="1">
              <a:defRPr/>
            </a:pPr>
            <a:r>
              <a:rPr lang="en-US" sz="4000" dirty="0" smtClean="0"/>
              <a:t>Schemas in Faculty Searches</a:t>
            </a:r>
          </a:p>
        </p:txBody>
      </p:sp>
    </p:spTree>
    <p:custDataLst>
      <p:tags r:id="rId1"/>
    </p:custDataLst>
    <p:extLst>
      <p:ext uri="{BB962C8B-B14F-4D97-AF65-F5344CB8AC3E}">
        <p14:creationId xmlns:p14="http://schemas.microsoft.com/office/powerpoint/2010/main" val="1648918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dirty="0" smtClean="0"/>
              <a:t>Schemas are…</a:t>
            </a:r>
          </a:p>
        </p:txBody>
      </p:sp>
      <p:sp>
        <p:nvSpPr>
          <p:cNvPr id="19459" name="Rectangle 3"/>
          <p:cNvSpPr>
            <a:spLocks noGrp="1" noChangeArrowheads="1"/>
          </p:cNvSpPr>
          <p:nvPr>
            <p:ph type="body" idx="1"/>
          </p:nvPr>
        </p:nvSpPr>
        <p:spPr>
          <a:xfrm>
            <a:off x="533400" y="1559170"/>
            <a:ext cx="7924800" cy="4572000"/>
          </a:xfrm>
        </p:spPr>
        <p:txBody>
          <a:bodyPr anchor="t"/>
          <a:lstStyle/>
          <a:p>
            <a:pPr eaLnBrk="1" hangingPunct="1">
              <a:lnSpc>
                <a:spcPct val="80000"/>
              </a:lnSpc>
            </a:pPr>
            <a:r>
              <a:rPr lang="en-US" sz="2400" b="1" dirty="0" smtClean="0"/>
              <a:t>…automatic patterns of thought that organize our social information and assumptions</a:t>
            </a:r>
          </a:p>
          <a:p>
            <a:pPr lvl="1" eaLnBrk="1" hangingPunct="1">
              <a:lnSpc>
                <a:spcPct val="80000"/>
              </a:lnSpc>
            </a:pPr>
            <a:r>
              <a:rPr lang="en-US" sz="1800" b="1" dirty="0" smtClean="0"/>
              <a:t>Reduce the amount of info to process</a:t>
            </a:r>
          </a:p>
          <a:p>
            <a:pPr lvl="1" eaLnBrk="1" hangingPunct="1">
              <a:lnSpc>
                <a:spcPct val="80000"/>
              </a:lnSpc>
            </a:pPr>
            <a:r>
              <a:rPr lang="en-US" sz="1800" b="1" dirty="0" smtClean="0"/>
              <a:t>Reduce ambiguity</a:t>
            </a:r>
          </a:p>
          <a:p>
            <a:pPr lvl="1" eaLnBrk="1" hangingPunct="1">
              <a:lnSpc>
                <a:spcPct val="80000"/>
              </a:lnSpc>
            </a:pPr>
            <a:r>
              <a:rPr lang="en-US" sz="1800" b="1" dirty="0" smtClean="0"/>
              <a:t>Allow people to act without effort</a:t>
            </a:r>
          </a:p>
          <a:p>
            <a:pPr lvl="1" eaLnBrk="1" hangingPunct="1">
              <a:lnSpc>
                <a:spcPct val="80000"/>
              </a:lnSpc>
            </a:pPr>
            <a:r>
              <a:rPr lang="en-US" sz="1800" b="1" dirty="0" smtClean="0"/>
              <a:t>Make decisions faster, easier </a:t>
            </a:r>
            <a:r>
              <a:rPr lang="en-US" sz="1800" b="1" dirty="0" smtClean="0">
                <a:sym typeface="Wingdings 3" panose="05040102010807070707" pitchFamily="18" charset="2"/>
              </a:rPr>
              <a:t>  W</a:t>
            </a:r>
            <a:r>
              <a:rPr lang="en-US" sz="1800" b="1" dirty="0" smtClean="0"/>
              <a:t>e keep using them</a:t>
            </a:r>
          </a:p>
          <a:p>
            <a:pPr lvl="1" eaLnBrk="1" hangingPunct="1">
              <a:lnSpc>
                <a:spcPct val="80000"/>
              </a:lnSpc>
            </a:pPr>
            <a:endParaRPr lang="en-US" sz="1800" b="1" dirty="0" smtClean="0"/>
          </a:p>
          <a:p>
            <a:pPr eaLnBrk="1" hangingPunct="1">
              <a:lnSpc>
                <a:spcPct val="80000"/>
              </a:lnSpc>
            </a:pPr>
            <a:r>
              <a:rPr lang="en-US" sz="2400" b="1" dirty="0" smtClean="0"/>
              <a:t>Well-developed schemas, such as those about gender, can be difficult to change even in light of new information</a:t>
            </a:r>
          </a:p>
          <a:p>
            <a:pPr lvl="1" eaLnBrk="1" hangingPunct="1">
              <a:lnSpc>
                <a:spcPct val="80000"/>
              </a:lnSpc>
            </a:pPr>
            <a:endParaRPr lang="en-US" sz="2400" b="1" dirty="0" smtClean="0"/>
          </a:p>
          <a:p>
            <a:pPr eaLnBrk="1" hangingPunct="1">
              <a:lnSpc>
                <a:spcPct val="80000"/>
              </a:lnSpc>
            </a:pPr>
            <a:r>
              <a:rPr lang="en-US" sz="2400" b="1" dirty="0" smtClean="0"/>
              <a:t>Widely culturally shared</a:t>
            </a:r>
          </a:p>
          <a:p>
            <a:pPr marL="685800" lvl="1" indent="-228600" eaLnBrk="1" hangingPunct="1">
              <a:lnSpc>
                <a:spcPct val="80000"/>
              </a:lnSpc>
            </a:pPr>
            <a:r>
              <a:rPr lang="en-US" sz="2000" dirty="0" smtClean="0"/>
              <a:t>Both men and women hold them about gender </a:t>
            </a:r>
          </a:p>
          <a:p>
            <a:pPr marL="685800" lvl="1" indent="-228600" eaLnBrk="1" hangingPunct="1">
              <a:lnSpc>
                <a:spcPct val="80000"/>
              </a:lnSpc>
            </a:pPr>
            <a:r>
              <a:rPr lang="en-US" sz="2000" dirty="0" smtClean="0"/>
              <a:t>Both whites and people of color hold them about race/ethnicity</a:t>
            </a:r>
          </a:p>
          <a:p>
            <a:pPr marL="685800" lvl="1" indent="-228600" eaLnBrk="1" hangingPunct="1">
              <a:lnSpc>
                <a:spcPct val="80000"/>
              </a:lnSpc>
            </a:pPr>
            <a:r>
              <a:rPr lang="en-US" sz="2000" dirty="0" smtClean="0"/>
              <a:t>People are often not aware of them</a:t>
            </a:r>
          </a:p>
          <a:p>
            <a:pPr marL="685800" lvl="1" indent="-228600" eaLnBrk="1" hangingPunct="1">
              <a:lnSpc>
                <a:spcPct val="80000"/>
              </a:lnSpc>
              <a:buFontTx/>
              <a:buNone/>
            </a:pPr>
            <a:r>
              <a:rPr lang="en-US" sz="2000" b="1" dirty="0" smtClean="0"/>
              <a:t>	</a:t>
            </a:r>
            <a:endParaRPr lang="en-US" sz="2000" dirty="0" smtClean="0"/>
          </a:p>
        </p:txBody>
      </p:sp>
      <p:sp>
        <p:nvSpPr>
          <p:cNvPr id="19460" name="Rectangle 4"/>
          <p:cNvSpPr>
            <a:spLocks noChangeArrowheads="1"/>
          </p:cNvSpPr>
          <p:nvPr/>
        </p:nvSpPr>
        <p:spPr bwMode="auto">
          <a:xfrm>
            <a:off x="2667000" y="6248400"/>
            <a:ext cx="4419600" cy="461665"/>
          </a:xfrm>
          <a:prstGeom prst="rect">
            <a:avLst/>
          </a:prstGeom>
          <a:noFill/>
          <a:ln w="9525">
            <a:noFill/>
            <a:miter lim="800000"/>
            <a:headEnd/>
            <a:tailEnd/>
          </a:ln>
        </p:spPr>
        <p:txBody>
          <a:bodyPr wrap="square">
            <a:spAutoFit/>
          </a:bodyPr>
          <a:lstStyle/>
          <a:p>
            <a:pPr lvl="2"/>
            <a:r>
              <a:rPr lang="en-US" sz="800" dirty="0"/>
              <a:t>Fiske, S. T. (2002). What We Know Now About Bias and Intergroup Conflict, the Problem of the Century. </a:t>
            </a:r>
            <a:r>
              <a:rPr lang="en-US" sz="800" i="1" dirty="0"/>
              <a:t>Current Directions in Psychological Science Current Directions in </a:t>
            </a:r>
            <a:r>
              <a:rPr lang="en-US" sz="800" i="1" dirty="0" err="1"/>
              <a:t>Psychol</a:t>
            </a:r>
            <a:r>
              <a:rPr lang="en-US" sz="800" i="1" dirty="0"/>
              <a:t> </a:t>
            </a:r>
            <a:r>
              <a:rPr lang="en-US" sz="800" i="1" dirty="0" err="1"/>
              <a:t>Sci</a:t>
            </a:r>
            <a:r>
              <a:rPr lang="en-US" sz="800" i="1" dirty="0"/>
              <a:t>,</a:t>
            </a:r>
            <a:r>
              <a:rPr lang="en-US" sz="800" dirty="0"/>
              <a:t> </a:t>
            </a:r>
            <a:r>
              <a:rPr lang="en-US" sz="800" i="1" dirty="0"/>
              <a:t>11</a:t>
            </a:r>
            <a:r>
              <a:rPr lang="en-US" sz="800" dirty="0"/>
              <a:t>(4), 123-128. </a:t>
            </a: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DELIMITERS" val="3.1"/>
  <p:tag name="ALWAYSOPENPOLL" val="True"/>
  <p:tag name="ADVANCEDSETTINGSVIEW" val="True"/>
  <p:tag name="LUIDIAENABLED" val="False"/>
</p:tagLst>
</file>

<file path=ppt/tags/tag10.xml><?xml version="1.0" encoding="utf-8"?>
<p:tagLst xmlns:a="http://schemas.openxmlformats.org/drawingml/2006/main" xmlns:r="http://schemas.openxmlformats.org/officeDocument/2006/relationships" xmlns:p="http://schemas.openxmlformats.org/presentationml/2006/main">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39211</TotalTime>
  <Words>2671</Words>
  <Application>Microsoft Office PowerPoint</Application>
  <PresentationFormat>On-screen Show (4:3)</PresentationFormat>
  <Paragraphs>429</Paragraphs>
  <Slides>37</Slides>
  <Notes>37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ＭＳ Ｐゴシック</vt:lpstr>
      <vt:lpstr>SimSun</vt:lpstr>
      <vt:lpstr>Arial</vt:lpstr>
      <vt:lpstr>Century Schoolbook</vt:lpstr>
      <vt:lpstr>Times</vt:lpstr>
      <vt:lpstr>Times New Roman</vt:lpstr>
      <vt:lpstr>Wingdings</vt:lpstr>
      <vt:lpstr>Wingdings 3</vt:lpstr>
      <vt:lpstr>1_Default Design</vt:lpstr>
      <vt:lpstr>Workshop on Faculty Recruitment for Diversity and Excellence</vt:lpstr>
      <vt:lpstr>Strategies and Tactics for Recruiting to Improve Diversity and Excellence</vt:lpstr>
      <vt:lpstr>The Goal of STRIDE</vt:lpstr>
      <vt:lpstr>Overview of Presentation</vt:lpstr>
      <vt:lpstr>Diversity Brings Excellence to Your Campus</vt:lpstr>
      <vt:lpstr>Diversity Brings Excellence to Your Campus</vt:lpstr>
      <vt:lpstr> Is It Reverse Discrimination  to Recruit for Diversity?</vt:lpstr>
      <vt:lpstr>Schemas in Faculty Searches</vt:lpstr>
      <vt:lpstr>Schemas are…</vt:lpstr>
      <vt:lpstr>Unintended Consequences of Schemas</vt:lpstr>
      <vt:lpstr>Testing for Unconscious Biases Against Women in Science</vt:lpstr>
      <vt:lpstr>Five Stages of a Faculty Search</vt:lpstr>
      <vt:lpstr>Exercise 1: Identify Challenges</vt:lpstr>
      <vt:lpstr>PowerPoint Presentation</vt:lpstr>
      <vt:lpstr>Research on Schemas</vt:lpstr>
      <vt:lpstr>Bias in Evaluation of CVs</vt:lpstr>
      <vt:lpstr>Recommendation Letters for Faculty Applicants</vt:lpstr>
      <vt:lpstr>Impact of Schemas about Mothers</vt:lpstr>
      <vt:lpstr>Ethnicity is a Significant Factor in  Grant Evaluations, 2011</vt:lpstr>
      <vt:lpstr>Blind Auditions</vt:lpstr>
      <vt:lpstr>Exercise 2: Brainstorm Strategies</vt:lpstr>
      <vt:lpstr>What Can We Do?</vt:lpstr>
      <vt:lpstr>Stage A: Define Criteria and Qualities Required for the Position</vt:lpstr>
      <vt:lpstr>Sample of Pre-campus Evaluation Tool </vt:lpstr>
      <vt:lpstr>Stage B: Actively Recruit a Diverse Pool…</vt:lpstr>
      <vt:lpstr>Stage B. …and Develop Strategies for Recruiting of Senior Faculty</vt:lpstr>
      <vt:lpstr>Stage C: Review and Identify the Short List</vt:lpstr>
      <vt:lpstr>Stage D: Conduct an Effective  On-Campus Interview</vt:lpstr>
      <vt:lpstr>Stage D: On-Campus… Do Not Ask Illegal /Discriminatory Questions</vt:lpstr>
      <vt:lpstr>Stage D:  On-Campus… Examples of Illegal Questions: Family Status</vt:lpstr>
      <vt:lpstr>Stage E: Recommend Finalist(s) to Chair</vt:lpstr>
      <vt:lpstr> Faculty Recruitment Scenario at  Teacher Scholar University </vt:lpstr>
      <vt:lpstr>Discussion Guiding Questions</vt:lpstr>
      <vt:lpstr>Faculty Search Resources</vt:lpstr>
      <vt:lpstr>Thank you!</vt:lpstr>
      <vt:lpstr>STRIDE</vt:lpstr>
      <vt:lpstr>Exercise: Writing a Job Ad</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Faculty Recruitment for Diversity and Excellence</dc:title>
  <dc:creator>JAIsaacs</dc:creator>
  <cp:lastModifiedBy>joan</cp:lastModifiedBy>
  <cp:revision>1636</cp:revision>
  <cp:lastPrinted>2016-09-26T12:59:08Z</cp:lastPrinted>
  <dcterms:created xsi:type="dcterms:W3CDTF">2009-08-27T17:21:01Z</dcterms:created>
  <dcterms:modified xsi:type="dcterms:W3CDTF">2019-01-14T19:47:09Z</dcterms:modified>
</cp:coreProperties>
</file>