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Hero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5B"/>
    <a:srgbClr val="E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 descr="University of Maine logo">
            <a:extLst>
              <a:ext uri="{FF2B5EF4-FFF2-40B4-BE49-F238E27FC236}">
                <a16:creationId xmlns:a16="http://schemas.microsoft.com/office/drawing/2014/main" id="{C2DAC290-EDD3-733E-D97A-1E58A91A831F}"/>
              </a:ext>
            </a:extLst>
          </p:cNvPr>
          <p:cNvSpPr/>
          <p:nvPr/>
        </p:nvSpPr>
        <p:spPr>
          <a:xfrm>
            <a:off x="249110" y="220310"/>
            <a:ext cx="3130233" cy="995984"/>
          </a:xfrm>
          <a:custGeom>
            <a:avLst/>
            <a:gdLst/>
            <a:ahLst/>
            <a:cxnLst/>
            <a:rect l="l" t="t" r="r" b="b"/>
            <a:pathLst>
              <a:path w="2866511" h="912072">
                <a:moveTo>
                  <a:pt x="0" y="0"/>
                </a:moveTo>
                <a:lnTo>
                  <a:pt x="2866511" y="0"/>
                </a:lnTo>
                <a:lnTo>
                  <a:pt x="2866511" y="912072"/>
                </a:lnTo>
                <a:lnTo>
                  <a:pt x="0" y="912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49110" y="1278290"/>
            <a:ext cx="3591176" cy="198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3499" spc="41" dirty="0">
                <a:solidFill>
                  <a:srgbClr val="FFFFFF"/>
                </a:solidFill>
                <a:latin typeface="Hero"/>
              </a:rPr>
              <a:t>Research Study for Maine Youth</a:t>
            </a:r>
          </a:p>
          <a:p>
            <a:pPr algn="ctr">
              <a:lnSpc>
                <a:spcPts val="3879"/>
              </a:lnSpc>
            </a:pPr>
            <a:endParaRPr lang="en-US" sz="3499" spc="41" dirty="0">
              <a:solidFill>
                <a:srgbClr val="FFFFFF"/>
              </a:solidFill>
              <a:latin typeface="Hero"/>
            </a:endParaRPr>
          </a:p>
          <a:p>
            <a:pPr algn="ctr">
              <a:lnSpc>
                <a:spcPts val="2521"/>
              </a:lnSpc>
            </a:pPr>
            <a:r>
              <a:rPr lang="en-US" sz="2599" spc="31" dirty="0">
                <a:solidFill>
                  <a:srgbClr val="FFFFFF"/>
                </a:solidFill>
                <a:latin typeface="Hero"/>
              </a:rPr>
              <a:t>Are you between the ages of 13-17? </a:t>
            </a:r>
          </a:p>
        </p:txBody>
      </p:sp>
      <p:sp>
        <p:nvSpPr>
          <p:cNvPr id="5" name="Freeform 5" descr="A group of teenagers smiling"/>
          <p:cNvSpPr/>
          <p:nvPr/>
        </p:nvSpPr>
        <p:spPr>
          <a:xfrm>
            <a:off x="4049775" y="-118"/>
            <a:ext cx="3729588" cy="3565994"/>
          </a:xfrm>
          <a:custGeom>
            <a:avLst/>
            <a:gdLst/>
            <a:ahLst/>
            <a:cxnLst/>
            <a:rect l="l" t="t" r="r" b="b"/>
            <a:pathLst>
              <a:path w="3729588" h="3565994">
                <a:moveTo>
                  <a:pt x="0" y="0"/>
                </a:moveTo>
                <a:lnTo>
                  <a:pt x="3729588" y="0"/>
                </a:lnTo>
                <a:lnTo>
                  <a:pt x="3729588" y="3565994"/>
                </a:lnTo>
                <a:lnTo>
                  <a:pt x="0" y="3565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710" r="-2171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110" y="2360168"/>
            <a:ext cx="359117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160A8C-5625-9215-9908-6B5446FC5D95}"/>
              </a:ext>
            </a:extLst>
          </p:cNvPr>
          <p:cNvSpPr/>
          <p:nvPr/>
        </p:nvSpPr>
        <p:spPr>
          <a:xfrm>
            <a:off x="-11687" y="3574261"/>
            <a:ext cx="5055558" cy="3511411"/>
          </a:xfrm>
          <a:prstGeom prst="rect">
            <a:avLst/>
          </a:prstGeom>
          <a:solidFill>
            <a:srgbClr val="EAE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58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RESEARCH STUDY PURPOSE:</a:t>
            </a:r>
          </a:p>
          <a:p>
            <a:pPr marL="410209" marR="0" lvl="1" indent="-205105" algn="l" defTabSz="914400" rtl="0" eaLnBrk="1" fontAlgn="auto" latinLnBrk="0" hangingPunct="1">
              <a:lnSpc>
                <a:spcPts val="2412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Understand the stressors affecting Maine youth's mental health</a:t>
            </a:r>
          </a:p>
          <a:p>
            <a:pPr marL="0" marR="0" lvl="0" indent="0" algn="l" defTabSz="914400" rtl="0" eaLnBrk="1" fontAlgn="auto" latinLnBrk="0" hangingPunct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58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PARTICIPATION INCLUDES:</a:t>
            </a:r>
          </a:p>
          <a:p>
            <a:pPr marL="410209" marR="0" lvl="1" indent="-205105" algn="l" defTabSz="914400" rtl="0" eaLnBrk="1" fontAlgn="auto" latinLnBrk="0" hangingPunct="1">
              <a:lnSpc>
                <a:spcPts val="2412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One 30-minute Zoom interview </a:t>
            </a:r>
          </a:p>
          <a:p>
            <a:pPr marL="410209" marR="0" lvl="1" indent="-205105" algn="l" defTabSz="914400" rtl="0" eaLnBrk="1" fontAlgn="auto" latinLnBrk="0" hangingPunct="1">
              <a:lnSpc>
                <a:spcPts val="2412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"/>
                <a:ea typeface="+mn-ea"/>
                <a:cs typeface="+mn-cs"/>
              </a:rPr>
              <a:t>One 20-minute online survey about how you cope with daily stress</a:t>
            </a:r>
          </a:p>
          <a:p>
            <a:pPr marL="0" marR="0" lvl="0" indent="0" algn="l" defTabSz="914400" rtl="0" eaLnBrk="1" fontAlgn="auto" latinLnBrk="0" hangingPunct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58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COMPENSATION:</a:t>
            </a:r>
          </a:p>
          <a:p>
            <a:pPr marL="410209" lvl="1" indent="-205105">
              <a:lnSpc>
                <a:spcPts val="2412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1899" dirty="0">
                <a:solidFill>
                  <a:srgbClr val="0F295B"/>
                </a:solidFill>
                <a:latin typeface="Canva Sans"/>
              </a:rPr>
              <a:t>Up to $15 for participation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F295B"/>
              </a:solidFill>
              <a:effectLst/>
              <a:uLnTx/>
              <a:uFillTx/>
              <a:latin typeface="Canva Sans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C35FD6-8A85-B520-E34B-32D7766EAC51}"/>
              </a:ext>
            </a:extLst>
          </p:cNvPr>
          <p:cNvSpPr/>
          <p:nvPr/>
        </p:nvSpPr>
        <p:spPr>
          <a:xfrm>
            <a:off x="5000838" y="3569213"/>
            <a:ext cx="2778525" cy="351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ts val="236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58" normalizeH="0" baseline="0" noProof="0" dirty="0">
                <a:ln>
                  <a:noFill/>
                </a:ln>
                <a:solidFill>
                  <a:srgbClr val="0F295B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ELIGIBILITY:</a:t>
            </a:r>
          </a:p>
          <a:p>
            <a:pPr marL="410210" lvl="1" indent="-205105">
              <a:lnSpc>
                <a:spcPts val="2412"/>
              </a:lnSpc>
              <a:spcAft>
                <a:spcPts val="1200"/>
              </a:spcAft>
              <a:buFont typeface="Arial"/>
              <a:buChar char="•"/>
            </a:pPr>
            <a:r>
              <a:rPr lang="en-US" sz="1899" dirty="0">
                <a:solidFill>
                  <a:srgbClr val="0F295B"/>
                </a:solidFill>
                <a:latin typeface="Canva Sans"/>
              </a:rPr>
              <a:t>Between 13-17 years old</a:t>
            </a:r>
          </a:p>
          <a:p>
            <a:pPr marL="410210" lvl="1" indent="-205105">
              <a:lnSpc>
                <a:spcPts val="2412"/>
              </a:lnSpc>
              <a:spcAft>
                <a:spcPts val="1200"/>
              </a:spcAft>
              <a:buFont typeface="Arial"/>
              <a:buChar char="•"/>
            </a:pPr>
            <a:r>
              <a:rPr lang="en-US" sz="1899" dirty="0">
                <a:solidFill>
                  <a:srgbClr val="0F295B"/>
                </a:solidFill>
                <a:latin typeface="Canva Sans"/>
              </a:rPr>
              <a:t>Lives in Maine</a:t>
            </a:r>
          </a:p>
          <a:p>
            <a:pPr marL="410210" lvl="1" indent="-205105">
              <a:lnSpc>
                <a:spcPts val="2412"/>
              </a:lnSpc>
              <a:spcAft>
                <a:spcPts val="1200"/>
              </a:spcAft>
              <a:buFont typeface="Arial"/>
              <a:buChar char="•"/>
            </a:pPr>
            <a:r>
              <a:rPr lang="en-US" sz="1899" dirty="0">
                <a:solidFill>
                  <a:srgbClr val="0F295B"/>
                </a:solidFill>
                <a:latin typeface="Canva Sans"/>
              </a:rPr>
              <a:t>Permission from your parent or guardian</a:t>
            </a:r>
          </a:p>
        </p:txBody>
      </p:sp>
      <p:sp>
        <p:nvSpPr>
          <p:cNvPr id="12" name="Freeform 12" descr="A group of teenagers jumping up in the air smiling and laughing"/>
          <p:cNvSpPr/>
          <p:nvPr/>
        </p:nvSpPr>
        <p:spPr>
          <a:xfrm>
            <a:off x="1" y="7080624"/>
            <a:ext cx="2438400" cy="2977776"/>
          </a:xfrm>
          <a:custGeom>
            <a:avLst/>
            <a:gdLst/>
            <a:ahLst/>
            <a:cxnLst/>
            <a:rect l="l" t="t" r="r" b="b"/>
            <a:pathLst>
              <a:path w="2729977" h="2964344">
                <a:moveTo>
                  <a:pt x="0" y="0"/>
                </a:moveTo>
                <a:lnTo>
                  <a:pt x="2729977" y="0"/>
                </a:lnTo>
                <a:lnTo>
                  <a:pt x="2729977" y="2964344"/>
                </a:lnTo>
                <a:lnTo>
                  <a:pt x="0" y="2964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364" t="-4918" r="-50402" b="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24"/>
          <p:cNvSpPr txBox="1"/>
          <p:nvPr/>
        </p:nvSpPr>
        <p:spPr>
          <a:xfrm>
            <a:off x="2590800" y="7201615"/>
            <a:ext cx="5021713" cy="909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60"/>
              </a:lnSpc>
            </a:pPr>
            <a:r>
              <a:rPr lang="en-US" sz="2000" spc="358" dirty="0">
                <a:solidFill>
                  <a:srgbClr val="EAEDEF"/>
                </a:solidFill>
                <a:latin typeface="Canva Sans Bold"/>
              </a:rPr>
              <a:t>HOW CAN YOU PARTICIPATE?</a:t>
            </a:r>
          </a:p>
          <a:p>
            <a:pPr>
              <a:lnSpc>
                <a:spcPts val="2360"/>
              </a:lnSpc>
            </a:pPr>
            <a:r>
              <a:rPr lang="en-US" sz="1900" dirty="0">
                <a:solidFill>
                  <a:srgbClr val="EAEDEF"/>
                </a:solidFill>
                <a:latin typeface="Canva Sans"/>
              </a:rPr>
              <a:t>Have your parent or guardian contact our research team!</a:t>
            </a:r>
            <a:endParaRPr lang="en-US" sz="1900" spc="358" dirty="0">
              <a:solidFill>
                <a:srgbClr val="EAEDEF"/>
              </a:solidFill>
              <a:latin typeface="Canva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10942" y="8483384"/>
            <a:ext cx="2625009" cy="94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0"/>
              </a:lnSpc>
              <a:spcBef>
                <a:spcPct val="0"/>
              </a:spcBef>
            </a:pPr>
            <a:r>
              <a:rPr lang="en-US" sz="2000" dirty="0">
                <a:solidFill>
                  <a:srgbClr val="EAEDEF"/>
                </a:solidFill>
                <a:latin typeface="Canva Sans Bold"/>
              </a:rPr>
              <a:t>Jane Doe</a:t>
            </a:r>
          </a:p>
          <a:p>
            <a:pPr algn="ctr">
              <a:lnSpc>
                <a:spcPts val="2540"/>
              </a:lnSpc>
              <a:spcBef>
                <a:spcPct val="0"/>
              </a:spcBef>
            </a:pPr>
            <a:r>
              <a:rPr lang="en-US" sz="2000" dirty="0">
                <a:solidFill>
                  <a:srgbClr val="EAEDEF"/>
                </a:solidFill>
                <a:latin typeface="Canva Sans"/>
              </a:rPr>
              <a:t>jane.doe@maine.edu</a:t>
            </a:r>
          </a:p>
          <a:p>
            <a:pPr algn="ctr">
              <a:lnSpc>
                <a:spcPts val="2540"/>
              </a:lnSpc>
              <a:spcBef>
                <a:spcPct val="0"/>
              </a:spcBef>
            </a:pPr>
            <a:r>
              <a:rPr lang="en-US" sz="2000" dirty="0">
                <a:solidFill>
                  <a:srgbClr val="EAEDEF"/>
                </a:solidFill>
                <a:latin typeface="Canva Sans"/>
              </a:rPr>
              <a:t>207-581-1234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47478" y="7893292"/>
            <a:ext cx="1565035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200" dirty="0">
                <a:solidFill>
                  <a:srgbClr val="EAEDEF"/>
                </a:solidFill>
                <a:latin typeface="Canva Sans"/>
              </a:rPr>
              <a:t>Scan here for more information:</a:t>
            </a:r>
          </a:p>
        </p:txBody>
      </p:sp>
      <p:sp>
        <p:nvSpPr>
          <p:cNvPr id="31" name="Freeform 31" descr="QR code"/>
          <p:cNvSpPr/>
          <p:nvPr/>
        </p:nvSpPr>
        <p:spPr>
          <a:xfrm>
            <a:off x="6040390" y="8340588"/>
            <a:ext cx="1565035" cy="1565035"/>
          </a:xfrm>
          <a:custGeom>
            <a:avLst/>
            <a:gdLst/>
            <a:ahLst/>
            <a:cxnLst/>
            <a:rect l="l" t="t" r="r" b="b"/>
            <a:pathLst>
              <a:path w="2086713" h="2086713">
                <a:moveTo>
                  <a:pt x="0" y="0"/>
                </a:moveTo>
                <a:lnTo>
                  <a:pt x="2086713" y="0"/>
                </a:lnTo>
                <a:lnTo>
                  <a:pt x="2086713" y="2086713"/>
                </a:lnTo>
                <a:lnTo>
                  <a:pt x="0" y="20867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Canva Sans</vt:lpstr>
      <vt:lpstr>Canva Sans Bold</vt:lpstr>
      <vt:lpstr>Hero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Study Flyer</dc:title>
  <dc:creator>Shelby Helwig</dc:creator>
  <cp:lastModifiedBy>Cara Doiron</cp:lastModifiedBy>
  <cp:revision>12</cp:revision>
  <dcterms:created xsi:type="dcterms:W3CDTF">2006-08-16T00:00:00Z</dcterms:created>
  <dcterms:modified xsi:type="dcterms:W3CDTF">2023-10-31T14:29:28Z</dcterms:modified>
  <dc:identifier>DAFnBZnQdWU</dc:identifier>
</cp:coreProperties>
</file>