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85A"/>
    <a:srgbClr val="84BCE8"/>
    <a:srgbClr val="D1D5DD"/>
    <a:srgbClr val="0F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1" autoAdjust="0"/>
    <p:restoredTop sz="94622" autoAdjust="0"/>
  </p:normalViewPr>
  <p:slideViewPr>
    <p:cSldViewPr>
      <p:cViewPr>
        <p:scale>
          <a:sx n="100" d="100"/>
          <a:sy n="100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C896-DC49-4851-B80A-5F18DF9A090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4026-727D-4460-BEC0-1234458A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4026-727D-4460-BEC0-1234458A5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B4639A14-C752-7A67-B36D-3D8F815D0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7" y="3528"/>
            <a:ext cx="7772400" cy="1165712"/>
          </a:xfrm>
          <a:prstGeom prst="rect">
            <a:avLst/>
          </a:prstGeom>
          <a:solidFill>
            <a:srgbClr val="0F2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 descr="University of Maine logo"/>
          <p:cNvSpPr/>
          <p:nvPr/>
        </p:nvSpPr>
        <p:spPr>
          <a:xfrm>
            <a:off x="173268" y="144233"/>
            <a:ext cx="2866511" cy="912072"/>
          </a:xfrm>
          <a:custGeom>
            <a:avLst/>
            <a:gdLst/>
            <a:ahLst/>
            <a:cxnLst/>
            <a:rect l="l" t="t" r="r" b="b"/>
            <a:pathLst>
              <a:path w="2866511" h="912072">
                <a:moveTo>
                  <a:pt x="0" y="0"/>
                </a:moveTo>
                <a:lnTo>
                  <a:pt x="2866511" y="0"/>
                </a:lnTo>
                <a:lnTo>
                  <a:pt x="2866511" y="912072"/>
                </a:lnTo>
                <a:lnTo>
                  <a:pt x="0" y="912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2292986" y="1375294"/>
            <a:ext cx="3315766" cy="161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"/>
              </a:lnSpc>
            </a:pPr>
            <a:endParaRPr dirty="0">
              <a:latin typeface="Canva Sans" panose="020B0604020202020204" charset="0"/>
              <a:cs typeface="Segoe UI" panose="020B0502040204020203" pitchFamily="34" charset="0"/>
            </a:endParaRPr>
          </a:p>
          <a:p>
            <a:pPr algn="ctr">
              <a:lnSpc>
                <a:spcPts val="3910"/>
              </a:lnSpc>
            </a:pPr>
            <a:r>
              <a:rPr lang="en-US" sz="4031" b="1" spc="306" dirty="0">
                <a:solidFill>
                  <a:srgbClr val="000000"/>
                </a:solidFill>
                <a:latin typeface="Canva Sans" panose="020B0604020202020204" charset="0"/>
                <a:cs typeface="Segoe UI" panose="020B0502040204020203" pitchFamily="34" charset="0"/>
              </a:rPr>
              <a:t>ARE YOU A COFFEE DRINKER?</a:t>
            </a:r>
          </a:p>
        </p:txBody>
      </p:sp>
      <p:grpSp>
        <p:nvGrpSpPr>
          <p:cNvPr id="71" name="Group 70" descr="A man and a woman drinking coffee on a porch in rocking chairs">
            <a:extLst>
              <a:ext uri="{FF2B5EF4-FFF2-40B4-BE49-F238E27FC236}">
                <a16:creationId xmlns:a16="http://schemas.microsoft.com/office/drawing/2014/main" id="{28FE173C-B912-F63C-FAF0-C0A464117A50}"/>
              </a:ext>
            </a:extLst>
          </p:cNvPr>
          <p:cNvGrpSpPr/>
          <p:nvPr/>
        </p:nvGrpSpPr>
        <p:grpSpPr>
          <a:xfrm>
            <a:off x="269466" y="1385718"/>
            <a:ext cx="1967882" cy="1512349"/>
            <a:chOff x="263380" y="1397451"/>
            <a:chExt cx="1967882" cy="151234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37C9D0C-6A67-725F-4EEB-460C90C36FEB}"/>
                </a:ext>
              </a:extLst>
            </p:cNvPr>
            <p:cNvSpPr/>
            <p:nvPr/>
          </p:nvSpPr>
          <p:spPr>
            <a:xfrm>
              <a:off x="263380" y="1397451"/>
              <a:ext cx="1967882" cy="1512349"/>
            </a:xfrm>
            <a:prstGeom prst="rect">
              <a:avLst/>
            </a:prstGeom>
            <a:solidFill>
              <a:srgbClr val="84BC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53021" y="1483317"/>
              <a:ext cx="1788600" cy="1340616"/>
            </a:xfrm>
            <a:custGeom>
              <a:avLst/>
              <a:gdLst/>
              <a:ahLst/>
              <a:cxnLst/>
              <a:rect l="l" t="t" r="r" b="b"/>
              <a:pathLst>
                <a:path w="2384800" h="1787489">
                  <a:moveTo>
                    <a:pt x="0" y="0"/>
                  </a:moveTo>
                  <a:lnTo>
                    <a:pt x="2384800" y="0"/>
                  </a:lnTo>
                  <a:lnTo>
                    <a:pt x="2384800" y="1787490"/>
                  </a:lnTo>
                  <a:lnTo>
                    <a:pt x="0" y="1787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71450">
              <a:noFill/>
              <a:miter lim="800000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2" descr="A hand holding a steaming hot cup of coffee">
            <a:extLst>
              <a:ext uri="{FF2B5EF4-FFF2-40B4-BE49-F238E27FC236}">
                <a16:creationId xmlns:a16="http://schemas.microsoft.com/office/drawing/2014/main" id="{D4C86390-7683-4AF1-DD72-CC0619EAE5E4}"/>
              </a:ext>
            </a:extLst>
          </p:cNvPr>
          <p:cNvGrpSpPr/>
          <p:nvPr/>
        </p:nvGrpSpPr>
        <p:grpSpPr>
          <a:xfrm>
            <a:off x="5684688" y="1375294"/>
            <a:ext cx="1834347" cy="1512348"/>
            <a:chOff x="7329177" y="1394612"/>
            <a:chExt cx="1814824" cy="14937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FD7FC43-88DD-6EC0-FB3A-A4DE1F58F6A0}"/>
                </a:ext>
              </a:extLst>
            </p:cNvPr>
            <p:cNvSpPr/>
            <p:nvPr/>
          </p:nvSpPr>
          <p:spPr>
            <a:xfrm>
              <a:off x="7329177" y="1394612"/>
              <a:ext cx="1814824" cy="1493787"/>
            </a:xfrm>
            <a:prstGeom prst="rect">
              <a:avLst/>
            </a:prstGeom>
            <a:solidFill>
              <a:srgbClr val="84BC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16580" y="1466793"/>
              <a:ext cx="1640018" cy="1349424"/>
            </a:xfrm>
            <a:custGeom>
              <a:avLst/>
              <a:gdLst/>
              <a:ahLst/>
              <a:cxnLst/>
              <a:rect l="l" t="t" r="r" b="b"/>
              <a:pathLst>
                <a:path w="2091570" h="1720966">
                  <a:moveTo>
                    <a:pt x="0" y="0"/>
                  </a:moveTo>
                  <a:lnTo>
                    <a:pt x="2091570" y="0"/>
                  </a:lnTo>
                  <a:lnTo>
                    <a:pt x="2091570" y="1720967"/>
                  </a:lnTo>
                  <a:lnTo>
                    <a:pt x="0" y="1720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9292" r="-4938" b="-317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15CF83A0-6703-05AA-0472-D69AD984F947}"/>
              </a:ext>
            </a:extLst>
          </p:cNvPr>
          <p:cNvSpPr/>
          <p:nvPr/>
        </p:nvSpPr>
        <p:spPr>
          <a:xfrm>
            <a:off x="263379" y="3090003"/>
            <a:ext cx="7264609" cy="1399622"/>
          </a:xfrm>
          <a:prstGeom prst="rect">
            <a:avLst/>
          </a:prstGeom>
          <a:solidFill>
            <a:srgbClr val="D1D5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  <a:cs typeface="Segoe UI" panose="020B0502040204020203" pitchFamily="34" charset="0"/>
              </a:rPr>
              <a:t>You are invited to participate in a research study</a:t>
            </a:r>
            <a:br>
              <a:rPr kumimoji="0" lang="en-US" sz="2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  <a:cs typeface="Segoe UI" panose="020B0502040204020203" pitchFamily="34" charset="0"/>
              </a:rPr>
            </a:br>
            <a:r>
              <a:rPr kumimoji="0" lang="en-US" sz="2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  <a:cs typeface="Segoe UI" panose="020B0502040204020203" pitchFamily="34" charset="0"/>
              </a:rPr>
              <a:t>on consumer use of and preference for various</a:t>
            </a:r>
            <a:br>
              <a:rPr kumimoji="0" lang="en-US" sz="2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  <a:cs typeface="Segoe UI" panose="020B0502040204020203" pitchFamily="34" charset="0"/>
              </a:rPr>
            </a:br>
            <a:r>
              <a:rPr kumimoji="0" lang="en-US" sz="2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 panose="020B0604020202020204" charset="0"/>
                <a:cs typeface="Segoe UI" panose="020B0502040204020203" pitchFamily="34" charset="0"/>
              </a:rPr>
              <a:t>coffee products.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EC7724-8279-0756-F7AA-6A3DC7861CD5}"/>
              </a:ext>
            </a:extLst>
          </p:cNvPr>
          <p:cNvSpPr/>
          <p:nvPr/>
        </p:nvSpPr>
        <p:spPr>
          <a:xfrm>
            <a:off x="250416" y="4633069"/>
            <a:ext cx="3534357" cy="3326710"/>
          </a:xfrm>
          <a:prstGeom prst="rect">
            <a:avLst/>
          </a:prstGeom>
          <a:solidFill>
            <a:srgbClr val="84B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91440" rtlCol="0" anchor="t" anchorCtr="0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</a:rPr>
              <a:t>You will be asked to....</a:t>
            </a:r>
          </a:p>
          <a:p>
            <a:pPr marL="388621" marR="0" lvl="1" indent="-194311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</a:rPr>
              <a:t>Participate in a 15–20-minute evaluation session</a:t>
            </a:r>
          </a:p>
          <a:p>
            <a:pPr marL="388621" marR="0" lvl="1" indent="-194311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</a:rPr>
              <a:t>Taste and evaluate black, caffeinated coffee</a:t>
            </a:r>
          </a:p>
          <a:p>
            <a:pPr marL="388621" marR="0" lvl="1" indent="-194311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</a:rPr>
              <a:t>Answer questions about your consumption habits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Compensation</a:t>
            </a:r>
          </a:p>
          <a:p>
            <a:pPr marL="388621" lvl="1" indent="-194311"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nva Sans"/>
              </a:rPr>
              <a:t>$5.00 for participation</a:t>
            </a:r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0BC94F-EA99-F550-69E9-80EB5C6C955C}"/>
              </a:ext>
            </a:extLst>
          </p:cNvPr>
          <p:cNvSpPr/>
          <p:nvPr/>
        </p:nvSpPr>
        <p:spPr>
          <a:xfrm>
            <a:off x="3983364" y="4633069"/>
            <a:ext cx="3544624" cy="2434743"/>
          </a:xfrm>
          <a:prstGeom prst="rect">
            <a:avLst/>
          </a:prstGeom>
          <a:solidFill>
            <a:srgbClr val="84B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91440" rtlCol="0" anchor="t" anchorCtr="0"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Are you eligible?</a:t>
            </a:r>
          </a:p>
          <a:p>
            <a:pPr marL="388622" lvl="1" indent="-194311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</a:rPr>
              <a:t>At least 18 years old</a:t>
            </a:r>
          </a:p>
          <a:p>
            <a:pPr marL="388622" lvl="1" indent="-194311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</a:rPr>
              <a:t>Enjoys drinking black, caffeinated coffee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Location &amp; Time</a:t>
            </a:r>
          </a:p>
          <a:p>
            <a:pPr marL="388620" lvl="1" indent="-19431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</a:rPr>
              <a:t>University of Maine campus in August 2033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52FBC43-D21B-36FC-7A9D-5DAE821B8609}"/>
              </a:ext>
            </a:extLst>
          </p:cNvPr>
          <p:cNvSpPr/>
          <p:nvPr/>
        </p:nvSpPr>
        <p:spPr>
          <a:xfrm>
            <a:off x="3983363" y="7140427"/>
            <a:ext cx="3562305" cy="819351"/>
          </a:xfrm>
          <a:prstGeom prst="rect">
            <a:avLst/>
          </a:prstGeom>
          <a:solidFill>
            <a:srgbClr val="1828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91440" rtlCol="0" anchor="t" anchorCtr="0"/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Canva Sans"/>
              </a:rPr>
              <a:t>Contact Jane Doe with questions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Canva Sans"/>
              </a:rPr>
              <a:t>jane.doe@maine.edu</a:t>
            </a:r>
          </a:p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Canva Sans"/>
              </a:rPr>
              <a:t>207-581-1234</a:t>
            </a:r>
          </a:p>
        </p:txBody>
      </p:sp>
      <p:sp>
        <p:nvSpPr>
          <p:cNvPr id="53" name="AutoShap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53400"/>
            <a:ext cx="7772400" cy="0"/>
          </a:xfrm>
          <a:prstGeom prst="line">
            <a:avLst/>
          </a:prstGeom>
          <a:ln w="57150" cap="flat">
            <a:solidFill>
              <a:srgbClr val="0F29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 rot="-5400000">
            <a:off x="-245331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04678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Box 40">
            <a:extLst>
              <a:ext uri="{FF2B5EF4-FFF2-40B4-BE49-F238E27FC236}">
                <a16:creationId xmlns:a16="http://schemas.microsoft.com/office/drawing/2014/main" id="{8DE0247A-F028-54D8-8EC2-DC0D6FE9A372}"/>
              </a:ext>
            </a:extLst>
          </p:cNvPr>
          <p:cNvSpPr txBox="1"/>
          <p:nvPr/>
        </p:nvSpPr>
        <p:spPr>
          <a:xfrm rot="-5400000">
            <a:off x="684231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2807EE12-DD33-08CE-371B-CF8E5F291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031613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Box 40">
            <a:extLst>
              <a:ext uri="{FF2B5EF4-FFF2-40B4-BE49-F238E27FC236}">
                <a16:creationId xmlns:a16="http://schemas.microsoft.com/office/drawing/2014/main" id="{A1B0DB35-C7E9-6495-4C55-15E664B60A40}"/>
              </a:ext>
            </a:extLst>
          </p:cNvPr>
          <p:cNvSpPr txBox="1"/>
          <p:nvPr/>
        </p:nvSpPr>
        <p:spPr>
          <a:xfrm rot="-5400000">
            <a:off x="1613793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78" name="AutoShape 6">
            <a:extLst>
              <a:ext uri="{FF2B5EF4-FFF2-40B4-BE49-F238E27FC236}">
                <a16:creationId xmlns:a16="http://schemas.microsoft.com/office/drawing/2014/main" id="{D609A2EA-E5E1-27BB-4357-9AD69160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958548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56469350-B63D-2F90-7F29-BA37422A89F5}"/>
              </a:ext>
            </a:extLst>
          </p:cNvPr>
          <p:cNvSpPr txBox="1"/>
          <p:nvPr/>
        </p:nvSpPr>
        <p:spPr>
          <a:xfrm rot="-5400000">
            <a:off x="2543355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79" name="AutoShape 6">
            <a:extLst>
              <a:ext uri="{FF2B5EF4-FFF2-40B4-BE49-F238E27FC236}">
                <a16:creationId xmlns:a16="http://schemas.microsoft.com/office/drawing/2014/main" id="{47EBC7AA-E7CD-8FC5-47F0-6ABEA2624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885483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Box 40">
            <a:extLst>
              <a:ext uri="{FF2B5EF4-FFF2-40B4-BE49-F238E27FC236}">
                <a16:creationId xmlns:a16="http://schemas.microsoft.com/office/drawing/2014/main" id="{16E9839D-C744-61B1-9130-1AD4B79FE96E}"/>
              </a:ext>
            </a:extLst>
          </p:cNvPr>
          <p:cNvSpPr txBox="1"/>
          <p:nvPr/>
        </p:nvSpPr>
        <p:spPr>
          <a:xfrm rot="-5400000">
            <a:off x="3472917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80" name="AutoShape 6">
            <a:extLst>
              <a:ext uri="{FF2B5EF4-FFF2-40B4-BE49-F238E27FC236}">
                <a16:creationId xmlns:a16="http://schemas.microsoft.com/office/drawing/2014/main" id="{E3904AD1-CFE1-FC92-8521-BC82A797D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812418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Box 40">
            <a:extLst>
              <a:ext uri="{FF2B5EF4-FFF2-40B4-BE49-F238E27FC236}">
                <a16:creationId xmlns:a16="http://schemas.microsoft.com/office/drawing/2014/main" id="{5EE29718-F733-CF05-A1AF-26A46FB3F86F}"/>
              </a:ext>
            </a:extLst>
          </p:cNvPr>
          <p:cNvSpPr txBox="1"/>
          <p:nvPr/>
        </p:nvSpPr>
        <p:spPr>
          <a:xfrm rot="-5400000">
            <a:off x="4402479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81" name="AutoShape 6">
            <a:extLst>
              <a:ext uri="{FF2B5EF4-FFF2-40B4-BE49-F238E27FC236}">
                <a16:creationId xmlns:a16="http://schemas.microsoft.com/office/drawing/2014/main" id="{A57F7F0C-8B2D-F494-8046-5624EE0E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39353" y="8149872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Box 40">
            <a:extLst>
              <a:ext uri="{FF2B5EF4-FFF2-40B4-BE49-F238E27FC236}">
                <a16:creationId xmlns:a16="http://schemas.microsoft.com/office/drawing/2014/main" id="{35DB4C7E-11A6-7666-1039-9512237518E2}"/>
              </a:ext>
            </a:extLst>
          </p:cNvPr>
          <p:cNvSpPr txBox="1"/>
          <p:nvPr/>
        </p:nvSpPr>
        <p:spPr>
          <a:xfrm rot="-5400000">
            <a:off x="5332041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  <p:sp>
        <p:nvSpPr>
          <p:cNvPr id="82" name="AutoShape 6">
            <a:extLst>
              <a:ext uri="{FF2B5EF4-FFF2-40B4-BE49-F238E27FC236}">
                <a16:creationId xmlns:a16="http://schemas.microsoft.com/office/drawing/2014/main" id="{98BA46E9-22B9-7EE4-0DDB-69CCD929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666286" y="8153400"/>
            <a:ext cx="0" cy="1905000"/>
          </a:xfrm>
          <a:prstGeom prst="line">
            <a:avLst/>
          </a:prstGeom>
          <a:ln w="127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Box 40">
            <a:extLst>
              <a:ext uri="{FF2B5EF4-FFF2-40B4-BE49-F238E27FC236}">
                <a16:creationId xmlns:a16="http://schemas.microsoft.com/office/drawing/2014/main" id="{2ED65617-C0F8-AC84-181F-72B51CADCD15}"/>
              </a:ext>
            </a:extLst>
          </p:cNvPr>
          <p:cNvSpPr txBox="1"/>
          <p:nvPr/>
        </p:nvSpPr>
        <p:spPr>
          <a:xfrm rot="-5400000">
            <a:off x="6261602" y="8630714"/>
            <a:ext cx="1756129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 Doe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jane.doe@maine.edu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</a:rPr>
              <a:t>207-581-1234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177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Canva Sans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Tasting Flyer w/Pull Tabs</dc:title>
  <dc:creator>Shelby Helwig</dc:creator>
  <cp:lastModifiedBy>Cara Doiron</cp:lastModifiedBy>
  <cp:revision>24</cp:revision>
  <dcterms:created xsi:type="dcterms:W3CDTF">2006-08-16T00:00:00Z</dcterms:created>
  <dcterms:modified xsi:type="dcterms:W3CDTF">2023-10-31T13:58:04Z</dcterms:modified>
  <dc:identifier>DAFm8jjkxK0</dc:identifier>
</cp:coreProperties>
</file>