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5"/>
  </p:notesMasterIdLst>
  <p:sldIdLst>
    <p:sldId id="256" r:id="rId3"/>
    <p:sldId id="261" r:id="rId4"/>
    <p:sldId id="258" r:id="rId5"/>
    <p:sldId id="262" r:id="rId6"/>
    <p:sldId id="263" r:id="rId7"/>
    <p:sldId id="265" r:id="rId8"/>
    <p:sldId id="266" r:id="rId9"/>
    <p:sldId id="267" r:id="rId10"/>
    <p:sldId id="268" r:id="rId11"/>
    <p:sldId id="264" r:id="rId12"/>
    <p:sldId id="259" r:id="rId13"/>
    <p:sldId id="273" r:id="rId14"/>
    <p:sldId id="270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57" r:id="rId23"/>
    <p:sldId id="282" r:id="rId2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545" autoAdjust="0"/>
  </p:normalViewPr>
  <p:slideViewPr>
    <p:cSldViewPr>
      <p:cViewPr>
        <p:scale>
          <a:sx n="70" d="100"/>
          <a:sy n="70" d="100"/>
        </p:scale>
        <p:origin x="-2136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0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5565068-870C-4AE7-8F23-3899E60F2B69}" type="datetimeFigureOut">
              <a:rPr lang="fr-FR"/>
              <a:pPr/>
              <a:t>4/30/13</a:t>
            </a:fld>
            <a:endParaRPr lang="fr-CA"/>
          </a:p>
        </p:txBody>
      </p:sp>
      <p:sp>
        <p:nvSpPr>
          <p:cNvPr id="13316" name="Rectangl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13318" name="Rectangl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77617D7-E4D1-47C6-B6D0-1FE1EEAA099F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5921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://www.govloop.com/group/universityofmainealums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Relationship Id="rId3" Type="http://schemas.openxmlformats.org/officeDocument/2006/relationships/hyperlink" Target="http://2.bp.blogspot.com/_Eb2paOZxNeE/TEbmFxoKfgI/AAAAAAAAAB4/uq15bLj7neI/s1600/100_0013.JPG" TargetMode="Externa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Relationship Id="rId3" Type="http://schemas.openxmlformats.org/officeDocument/2006/relationships/hyperlink" Target="http://ncsue.msu.edu/files/KU_EngagedResearch_hef_112906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rm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Form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hlinkClick r:id="rId3"/>
              </a:rPr>
              <a:t>http://www.govloop.com/group/universityofmainealums</a:t>
            </a:r>
            <a:endParaRPr lang="fr-CA" dirty="0"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980AE-82B9-458A-BC83-32EBC65064DC}" type="slidenum">
              <a:rPr lang="fr-CA"/>
              <a:pPr/>
              <a:t>1</a:t>
            </a:fld>
            <a:endParaRPr lang="fr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orm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Form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hlinkClick r:id="rId3"/>
              </a:rPr>
              <a:t>http://2.bp.blogspot.com/_Eb2paOZxNeE/TEbmFxoKfgI/AAAAAAAAAB4/uq15bLj7neI/s1600/100_0013.JPG</a:t>
            </a:r>
            <a:endParaRPr lang="fr-CA" dirty="0">
              <a:latin typeface="Calibri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980AE-82B9-458A-BC83-32EBC65064DC}" type="slidenum">
              <a:rPr lang="fr-CA"/>
              <a:pPr/>
              <a:t>2</a:t>
            </a:fld>
            <a:endParaRPr lang="fr-C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http://ncsue.msu.edu/files/KU_EngagedResearch_hef_112906.pdf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617D7-E4D1-47C6-B6D0-1FE1EEAA099F}" type="slidenum">
              <a:rPr lang="fr-CA" smtClean="0"/>
              <a:pPr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0541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fld id="{967439F2-D97D-4AAD-B6D6-5AF3602A5EEE}" type="datetime1">
              <a:rPr lang="en-US"/>
              <a:pPr/>
              <a:t>4/30/13</a:t>
            </a:fld>
            <a:endParaRPr lang="en-US" sz="2000"/>
          </a:p>
        </p:txBody>
      </p:sp>
      <p:sp>
        <p:nvSpPr>
          <p:cNvPr id="10" name="Rectangle 10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86F6E8-A2CE-4A19-92E5-7701E910BB4C}" type="slidenum">
              <a:rPr lang="en-US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CF66B34-5D9A-45D3-ADC6-5DA79B805350}" type="datetime1">
              <a:rPr lang="en-US"/>
              <a:pPr/>
              <a:t>4/30/13</a:t>
            </a:fld>
            <a:endParaRPr lang="en-US"/>
          </a:p>
        </p:txBody>
      </p:sp>
      <p:sp>
        <p:nvSpPr>
          <p:cNvPr id="5" name="Rectangl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9133CAE7-8186-4B50-A208-CC9771FB46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D0286A-5DE8-4D7C-8BCE-B485BCBF2105}" type="datetime1">
              <a:rPr lang="en-US"/>
              <a:pPr/>
              <a:t>4/30/13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16629282-C3CD-47DA-BB17-DC6CDC68EF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8635CDC0-23B3-4739-A885-ADD968306093}" type="datetime1">
              <a:rPr lang="en-US"/>
              <a:pPr/>
              <a:t>4/30/13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0854CEF-D6BD-4099-A25B-CE34CAF46F4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1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3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8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fld id="{A69E71E2-99E6-4D76-A856-ED694A20603E}" type="datetime1">
              <a:rPr lang="en-US"/>
              <a:pPr/>
              <a:t>4/30/13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B79FA122-3E11-4BD6-9361-73899A54B39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3F79D0-469F-4526-B5C0-EE49652C6230}" type="datetime1">
              <a:rPr lang="en-US"/>
              <a:pPr/>
              <a:t>4/30/13</a:t>
            </a:fld>
            <a:endParaRPr lang="en-US"/>
          </a:p>
        </p:txBody>
      </p:sp>
      <p:sp>
        <p:nvSpPr>
          <p:cNvPr id="4" name="Rectangl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1D3BC-0408-4D33-A480-2622FE9F5C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869A53-8E8D-446B-87C1-17DD91DBCB20}" type="datetime1">
              <a:rPr lang="en-US"/>
              <a:pPr/>
              <a:t>4/30/13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C4B395E-2FCB-4E2E-990E-10F56B12B8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6CA076D-04B6-4DC6-9090-9AEA437FCC2B}" type="datetime1">
              <a:rPr lang="en-US"/>
              <a:pPr/>
              <a:t>4/30/13</a:t>
            </a:fld>
            <a:endParaRPr lang="en-US"/>
          </a:p>
        </p:txBody>
      </p:sp>
      <p:sp>
        <p:nvSpPr>
          <p:cNvPr id="6" name="Rectangle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588C094-1E50-4FAD-9D5E-EC5520DAC7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89837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524000" y="0"/>
            <a:ext cx="7620000" cy="4648200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449704A2-32E3-4553-A33F-6F792D08A6CD}" type="datetime1">
              <a:rPr lang="en-US"/>
              <a:pPr/>
              <a:t>4/30/13</a:t>
            </a:fld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92924AF3-F661-45A3-B851-6C974F5A9C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" name="Rectangle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775" y="1600200"/>
            <a:ext cx="8153400" cy="4525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fld id="{553BD20A-7DEC-4128-BB0D-3F4ABE5206B3}" type="datetime1">
              <a:rPr lang="en-US"/>
              <a:pPr/>
              <a:t>4/30/13</a:t>
            </a:fld>
            <a:endParaRPr lang="en-US"/>
          </a:p>
        </p:txBody>
      </p:sp>
      <p:sp>
        <p:nvSpPr>
          <p:cNvPr id="1029" name="Rectangle 2"/>
          <p:cNvSpPr>
            <a:spLocks noGrp="1"/>
          </p:cNvSpPr>
          <p:nvPr>
            <p:ph type="ftr" sz="quarter" idx="3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Tw Cen MT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Tw Cen MT" pitchFamily="34" charset="0"/>
              </a:defRPr>
            </a:lvl1pPr>
          </a:lstStyle>
          <a:p>
            <a:fld id="{F4295D0F-AE6A-4335-984F-C82763EB9C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xStyles>
    <p:titleStyle>
      <a:lvl1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marL="3429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8001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12573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7145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2171700" indent="-342900" algn="l" defTabSz="-13873163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defTabSz="-13873163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-13873163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B7785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-13873163" rtl="0" eaLnBrk="1" fontAlgn="base" hangingPunct="1">
        <a:spcBef>
          <a:spcPts val="400"/>
        </a:spcBef>
        <a:spcAft>
          <a:spcPct val="0"/>
        </a:spcAft>
        <a:buClr>
          <a:srgbClr val="776A5B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4600" y="6004560"/>
            <a:ext cx="6477000" cy="652462"/>
          </a:xfrm>
        </p:spPr>
        <p:txBody>
          <a:bodyPr>
            <a:noAutofit/>
          </a:bodyPr>
          <a:lstStyle/>
          <a:p>
            <a:pPr marL="0" indent="0" algn="ctr" defTabSz="914400"/>
            <a:r>
              <a:rPr lang="en-US" sz="2800" b="1" noProof="0" smtClean="0">
                <a:solidFill>
                  <a:schemeClr val="tx1"/>
                </a:solidFill>
              </a:rPr>
              <a:t>Building a Better Orono Together</a:t>
            </a:r>
            <a:endParaRPr lang="en-US" sz="2800" cap="none" noProof="0" smtClean="0">
              <a:solidFill>
                <a:schemeClr val="tx1"/>
              </a:solidFill>
            </a:endParaRPr>
          </a:p>
        </p:txBody>
      </p:sp>
      <p:pic>
        <p:nvPicPr>
          <p:cNvPr id="1028" name="Picture 4" descr="http://api.ning.com/files/7OLoE951qQGnIbvWRZ4Y-JV4ER0jVGh3BLmtGdhzXoNwe2HMHV30Gnky*U9X-7V63fr-qnH4151Nc7VXrkJu*Hbvd3LgDjUL/spring3_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134112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70" y="228600"/>
            <a:ext cx="7072330" cy="990600"/>
          </a:xfrm>
        </p:spPr>
        <p:txBody>
          <a:bodyPr>
            <a:normAutofit/>
          </a:bodyPr>
          <a:lstStyle/>
          <a:p>
            <a:r>
              <a:rPr lang="en-US" sz="3600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Research Methods</a:t>
            </a:r>
            <a:endParaRPr lang="en-US" sz="3600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071670" y="1600200"/>
            <a:ext cx="6694378" cy="4495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Online surveys to gauge preferences of:</a:t>
            </a:r>
          </a:p>
          <a:p>
            <a:pPr marL="914400" lvl="1" indent="-514350">
              <a:buAutoNum type="arabicParenR"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Students</a:t>
            </a:r>
          </a:p>
          <a:p>
            <a:pPr marL="914400" lvl="1" indent="-514350">
              <a:buAutoNum type="arabicParenR"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Faculty</a:t>
            </a:r>
          </a:p>
          <a:p>
            <a:pPr marL="914400" lvl="1" indent="-514350">
              <a:buAutoNum type="arabicParenR"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Staff</a:t>
            </a:r>
          </a:p>
          <a:p>
            <a:pPr marL="914400" lvl="1" indent="-514350">
              <a:buAutoNum type="arabicParenR"/>
            </a:pPr>
            <a:r>
              <a:rPr lang="en-US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Orono</a:t>
            </a: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Residents</a:t>
            </a:r>
          </a:p>
          <a:p>
            <a:pPr marL="514350" indent="-514350">
              <a:buAutoNum type="arabicParenR"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Focus groups to gain insight from:</a:t>
            </a:r>
          </a:p>
          <a:p>
            <a:pPr marL="914400" lvl="1" indent="-514350">
              <a:buAutoNum type="arabicParenR"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Administrators</a:t>
            </a:r>
          </a:p>
          <a:p>
            <a:pPr marL="914400" lvl="1" indent="-514350">
              <a:buAutoNum type="arabicParenR"/>
            </a:pPr>
            <a:r>
              <a:rPr lang="en-US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Orono</a:t>
            </a: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Village Association</a:t>
            </a:r>
          </a:p>
          <a:p>
            <a:pPr marL="400050" lvl="1" indent="0">
              <a:buNone/>
            </a:pPr>
            <a:endParaRPr lang="en-US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00050" lvl="1" indent="0">
              <a:buNone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data has been analyzed and interpreted and will be compiled into a final report.</a:t>
            </a:r>
          </a:p>
          <a:p>
            <a:pPr marL="914400" lvl="1" indent="-514350">
              <a:buAutoNum type="arabicParenR"/>
            </a:pPr>
            <a:endParaRPr lang="en-US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04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phic.php?BackendID=906aab0d5e14d4054245fc40e9591969416b2e1423a4ce3ef428a1807076a0b4&amp;IM=REV_aWNQKqsnhzQsCnH_RP_8Iz6Y2CMG1iB3b7.png&amp;cachedgraphsec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697653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694378" cy="990600"/>
          </a:xfrm>
        </p:spPr>
        <p:txBody>
          <a:bodyPr/>
          <a:lstStyle/>
          <a:p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Findings: Students</a:t>
            </a:r>
            <a:endParaRPr lang="en-US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1600200"/>
            <a:ext cx="61369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Satisfaction with the town of Orono: Students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694378" cy="990600"/>
          </a:xfrm>
        </p:spPr>
        <p:txBody>
          <a:bodyPr/>
          <a:lstStyle/>
          <a:p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Findings: Students</a:t>
            </a:r>
            <a:endParaRPr lang="en-US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071670" y="1600200"/>
            <a:ext cx="6694378" cy="4495800"/>
          </a:xfrm>
        </p:spPr>
        <p:txBody>
          <a:bodyPr>
            <a:normAutofit/>
          </a:bodyPr>
          <a:lstStyle/>
          <a:p>
            <a:pPr marL="857250" lvl="1" indent="-457200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Distance and Transportation</a:t>
            </a:r>
          </a:p>
          <a:p>
            <a:pPr marL="857250" lvl="1" indent="-457200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Town History</a:t>
            </a:r>
          </a:p>
          <a:p>
            <a:pPr marL="857250" lvl="1" indent="-457200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Green Space</a:t>
            </a:r>
          </a:p>
          <a:p>
            <a:pPr marL="857250" lvl="1" indent="-457200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Events/Festivals</a:t>
            </a:r>
          </a:p>
          <a:p>
            <a:pPr marL="857250" lvl="1" indent="-457200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Dining and Entertainment </a:t>
            </a:r>
          </a:p>
          <a:p>
            <a:pPr marL="857250" lvl="1" indent="-457200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Post Graduation</a:t>
            </a:r>
            <a:endParaRPr lang="en-US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8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694378" cy="990600"/>
          </a:xfrm>
        </p:spPr>
        <p:txBody>
          <a:bodyPr/>
          <a:lstStyle/>
          <a:p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Findings: Students</a:t>
            </a:r>
            <a:endParaRPr lang="en-US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19200"/>
            <a:ext cx="707034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1371600"/>
            <a:ext cx="4800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Student </a:t>
            </a:r>
            <a:r>
              <a:rPr lang="en-US" sz="1600" dirty="0">
                <a:latin typeface="+mj-lt"/>
              </a:rPr>
              <a:t>likelihood of staying in Orono after </a:t>
            </a:r>
            <a:r>
              <a:rPr lang="en-US" sz="1600" dirty="0" smtClean="0">
                <a:latin typeface="+mj-lt"/>
              </a:rPr>
              <a:t>graduation</a:t>
            </a:r>
            <a:endParaRPr lang="en-US" sz="1600" dirty="0">
              <a:latin typeface="+mj-lt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38400" y="4419600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+mj-lt"/>
              </a:rPr>
              <a:t>“There aren't many businesses that attract college graduates. It seems like the town is mainly there </a:t>
            </a:r>
            <a:r>
              <a:rPr lang="en-US" i="1" dirty="0" smtClean="0">
                <a:latin typeface="+mj-lt"/>
              </a:rPr>
              <a:t>to </a:t>
            </a:r>
            <a:r>
              <a:rPr lang="en-US" i="1" dirty="0">
                <a:latin typeface="+mj-lt"/>
              </a:rPr>
              <a:t>supply students with pizza, alcohol, and other fun things. While Bangor is close, I would think that </a:t>
            </a:r>
            <a:r>
              <a:rPr lang="en-US" i="1" dirty="0" smtClean="0">
                <a:latin typeface="+mj-lt"/>
              </a:rPr>
              <a:t>something </a:t>
            </a:r>
            <a:r>
              <a:rPr lang="en-US" i="1" dirty="0">
                <a:latin typeface="+mj-lt"/>
              </a:rPr>
              <a:t>like an insurance company or engineering firm would do well in Orono because of all the </a:t>
            </a:r>
            <a:r>
              <a:rPr lang="en-US" i="1" dirty="0" smtClean="0">
                <a:latin typeface="+mj-lt"/>
              </a:rPr>
              <a:t>potential </a:t>
            </a:r>
            <a:r>
              <a:rPr lang="en-US" i="1" dirty="0">
                <a:latin typeface="+mj-lt"/>
              </a:rPr>
              <a:t>interns and such. Unless it's to teach, there isn't any incentive to stay in Orono </a:t>
            </a:r>
            <a:r>
              <a:rPr lang="en-US" i="1" dirty="0" smtClean="0">
                <a:latin typeface="+mj-lt"/>
              </a:rPr>
              <a:t>post-graduation</a:t>
            </a:r>
            <a:r>
              <a:rPr lang="en-US" i="1" dirty="0">
                <a:latin typeface="+mj-lt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049022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694378" cy="990600"/>
          </a:xfrm>
        </p:spPr>
        <p:txBody>
          <a:bodyPr/>
          <a:lstStyle/>
          <a:p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Findings: Faculty</a:t>
            </a:r>
            <a:endParaRPr lang="en-US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Graphic.php?BackendID=906aab0d5e14d4054245fc40e9591969416b2e1423a4ce3ef428a1807076a0b4&amp;IM=REV_9NMpczjjkNL4w5L_RP_eEQ288Y0i5JLxOZ.png&amp;cachedgraphsec=true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62200" y="1371600"/>
            <a:ext cx="5715000" cy="2571750"/>
          </a:xfrm>
          <a:prstGeom prst="rect">
            <a:avLst/>
          </a:prstGeom>
        </p:spPr>
      </p:pic>
      <p:pic>
        <p:nvPicPr>
          <p:cNvPr id="7" name="Graphic.php?BackendID=906aab0d5e14d4054245fc40e9591969416b2e1423a4ce3ef428a1807076a0b4&amp;IM=REV_emuHZLFY4BFrWNT_RP_eEQ288Y0i5JLxOZ.png&amp;cachedgraphsec=true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362200" y="4178490"/>
            <a:ext cx="5715000" cy="25717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6600" y="12192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Faculty Orono-Resident satisfaction with Orono as a place to live</a:t>
            </a:r>
          </a:p>
          <a:p>
            <a:endParaRPr lang="en-US" sz="1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40386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Faculty Non-Orono Resident satisfaction with Orono as a college town</a:t>
            </a:r>
          </a:p>
          <a:p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1485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694378" cy="990600"/>
          </a:xfrm>
        </p:spPr>
        <p:txBody>
          <a:bodyPr/>
          <a:lstStyle/>
          <a:p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Findings: Faculty</a:t>
            </a:r>
            <a:endParaRPr lang="en-US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057400" y="1524000"/>
            <a:ext cx="6694378" cy="4495800"/>
          </a:xfrm>
        </p:spPr>
        <p:txBody>
          <a:bodyPr>
            <a:normAutofit/>
          </a:bodyPr>
          <a:lstStyle/>
          <a:p>
            <a:pPr marL="857250" lvl="1" indent="-457200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Similar levels of knowledge and importance between residents and non-residents.</a:t>
            </a:r>
          </a:p>
          <a:p>
            <a:pPr marL="857250" lvl="1" indent="-457200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Disjuncture between levels of satisfaction</a:t>
            </a:r>
          </a:p>
          <a:p>
            <a:pPr marL="1257300" lvl="2" indent="-457200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Outdoor Recreation (85% satisfaction resident, 40% satisfaction nonresident). </a:t>
            </a:r>
          </a:p>
          <a:p>
            <a:pPr marL="1257300" lvl="2" indent="-457200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Dining &amp; Restaurants (54% satisfaction resident, 24% satisfaction non-resident). </a:t>
            </a:r>
          </a:p>
          <a:p>
            <a:pPr marL="1257300" lvl="2" indent="-457200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Artistic and Creative Expression (50% satisfaction resident, 13% satisfaction non-resident).</a:t>
            </a:r>
            <a:endParaRPr lang="en-US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5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694378" cy="990600"/>
          </a:xfrm>
        </p:spPr>
        <p:txBody>
          <a:bodyPr/>
          <a:lstStyle/>
          <a:p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Findings: Staff</a:t>
            </a:r>
            <a:endParaRPr lang="en-US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98108"/>
            <a:ext cx="7239000" cy="33548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971800" y="1600200"/>
            <a:ext cx="4103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Staff Satisfaction with Orono as a College Town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14800" y="5332147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j-lt"/>
              </a:rPr>
              <a:t>“Small, quaint, friendly.”</a:t>
            </a:r>
            <a:endParaRPr lang="en-US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953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694378" cy="990600"/>
          </a:xfrm>
        </p:spPr>
        <p:txBody>
          <a:bodyPr/>
          <a:lstStyle/>
          <a:p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Findings: Residents</a:t>
            </a:r>
            <a:endParaRPr lang="en-US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00200"/>
            <a:ext cx="7315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895600" y="13716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</a:rPr>
              <a:t>Unaffiliated Residents </a:t>
            </a:r>
            <a:r>
              <a:rPr lang="en-US" sz="1600" dirty="0">
                <a:latin typeface="+mj-lt"/>
              </a:rPr>
              <a:t>Satisfaction with Orono as a </a:t>
            </a:r>
            <a:r>
              <a:rPr lang="en-US" sz="1600" dirty="0" smtClean="0">
                <a:latin typeface="+mj-lt"/>
              </a:rPr>
              <a:t>Place to Live</a:t>
            </a:r>
            <a:endParaRPr lang="en-US" sz="1600" dirty="0">
              <a:latin typeface="+mj-lt"/>
            </a:endParaRPr>
          </a:p>
          <a:p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844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694378" cy="990600"/>
          </a:xfrm>
        </p:spPr>
        <p:txBody>
          <a:bodyPr/>
          <a:lstStyle/>
          <a:p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Findings: Residents</a:t>
            </a:r>
            <a:endParaRPr lang="en-US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846565"/>
              </p:ext>
            </p:extLst>
          </p:nvPr>
        </p:nvGraphicFramePr>
        <p:xfrm>
          <a:off x="2667000" y="1447800"/>
          <a:ext cx="5638800" cy="373379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819400"/>
                <a:gridCol w="2819400"/>
              </a:tblGrid>
              <a:tr h="7899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Satisfaction (% answered very satisfied or satisfied)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0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Entertainment &amp; Nightlife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24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Dining &amp; Restaurants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47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66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Artistic &amp; Creative Expression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66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Historical Sites/Area Heritage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Cambria"/>
                          <a:ea typeface="Cambria"/>
                          <a:cs typeface="Times New Roman"/>
                        </a:rPr>
                        <a:t>Outdoor Recreation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60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Shopping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19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Events/Festivals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Public Transportation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33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Overall Appearance</a:t>
                      </a:r>
                      <a:endParaRPr lang="en-US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</a:t>
                      </a:r>
                      <a:endParaRPr lang="en-US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01950" y="2655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200" y="5334000"/>
            <a:ext cx="609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+mj-lt"/>
              </a:rPr>
              <a:t>“It seems like we are lacking the </a:t>
            </a:r>
            <a:r>
              <a:rPr lang="en-US" sz="2000" i="1" dirty="0" smtClean="0">
                <a:latin typeface="+mj-lt"/>
              </a:rPr>
              <a:t>‘bare necessities’ </a:t>
            </a:r>
            <a:r>
              <a:rPr lang="en-US" sz="2000" i="1" dirty="0">
                <a:latin typeface="+mj-lt"/>
              </a:rPr>
              <a:t>in town.”</a:t>
            </a:r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8380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694378" cy="990600"/>
          </a:xfrm>
        </p:spPr>
        <p:txBody>
          <a:bodyPr/>
          <a:lstStyle/>
          <a:p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Findings: Residents</a:t>
            </a:r>
            <a:endParaRPr lang="en-US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071670" y="1600200"/>
            <a:ext cx="6694378" cy="4495800"/>
          </a:xfrm>
        </p:spPr>
        <p:txBody>
          <a:bodyPr>
            <a:normAutofit/>
          </a:bodyPr>
          <a:lstStyle/>
          <a:p>
            <a:pPr marL="857250" lvl="1" indent="-457200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 disparity </a:t>
            </a:r>
          </a:p>
          <a:p>
            <a:pPr marL="857250" lvl="1" indent="-457200"/>
            <a:endParaRPr lang="en-US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57250" lvl="1" indent="-457200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Outdoor Recreation</a:t>
            </a:r>
          </a:p>
          <a:p>
            <a:pPr marL="1257300" lvl="2" indent="-457200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60% satisfaction</a:t>
            </a:r>
          </a:p>
          <a:p>
            <a:pPr marL="1257300" lvl="2" indent="-457200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68% frequency</a:t>
            </a:r>
          </a:p>
          <a:p>
            <a:pPr marL="1257300" lvl="2" indent="-457200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71% </a:t>
            </a:r>
            <a:r>
              <a:rPr lang="en-US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knowledgeability</a:t>
            </a:r>
            <a:endParaRPr lang="en-US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57300" lvl="2" indent="-457200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83% importance</a:t>
            </a:r>
          </a:p>
          <a:p>
            <a:pPr marL="400050" lvl="1" indent="0">
              <a:buNone/>
            </a:pPr>
            <a:endParaRPr lang="en-US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2" indent="0">
              <a:buNone/>
            </a:pPr>
            <a:endParaRPr lang="en-US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57300" lvl="2" indent="-457200"/>
            <a:endParaRPr lang="en-US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96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_Eb2paOZxNeE/TEbmFxoKfgI/AAAAAAAAAB4/uq15bLj7neI/s1600/100_00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-1031240"/>
            <a:ext cx="11492459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428875" y="6072188"/>
            <a:ext cx="6477000" cy="652462"/>
          </a:xfrm>
        </p:spPr>
        <p:txBody>
          <a:bodyPr>
            <a:noAutofit/>
          </a:bodyPr>
          <a:lstStyle/>
          <a:p>
            <a:pPr marL="0" indent="0" algn="ctr" defTabSz="914400"/>
            <a:r>
              <a:rPr lang="en-US" sz="1800" b="1" noProof="0" smtClean="0">
                <a:solidFill>
                  <a:schemeClr val="tx1"/>
                </a:solidFill>
              </a:rPr>
              <a:t>Cultivating Organic Community Connection with University and Orono Stakeholders </a:t>
            </a:r>
            <a:endParaRPr lang="en-US" sz="1800" cap="none" noProof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694378" cy="990600"/>
          </a:xfrm>
        </p:spPr>
        <p:txBody>
          <a:bodyPr/>
          <a:lstStyle/>
          <a:p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Findings: General Trends</a:t>
            </a:r>
            <a:endParaRPr lang="en-US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828800" y="1371600"/>
            <a:ext cx="6937248" cy="4724400"/>
          </a:xfrm>
        </p:spPr>
        <p:txBody>
          <a:bodyPr>
            <a:normAutofit/>
          </a:bodyPr>
          <a:lstStyle/>
          <a:p>
            <a:pPr marL="857250" lvl="1" indent="-457200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There is a broad perception of distance between the University and the community.</a:t>
            </a:r>
          </a:p>
          <a:p>
            <a:pPr marL="857250" lvl="1" indent="-457200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There is a desire and need for a reciprocal relationships between the town and the University. </a:t>
            </a:r>
          </a:p>
          <a:p>
            <a:pPr marL="857250" lvl="1" indent="-457200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There is a need for more effective lines of communication between the University and the town.</a:t>
            </a:r>
          </a:p>
          <a:p>
            <a:pPr marL="857250" lvl="1" indent="-457200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High demand for more cultural, artistic and musical opportunities. </a:t>
            </a:r>
          </a:p>
          <a:p>
            <a:pPr marL="400050" lvl="1" indent="0">
              <a:buNone/>
            </a:pPr>
            <a:endParaRPr lang="en-US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2" indent="0">
              <a:buNone/>
            </a:pPr>
            <a:endParaRPr lang="en-US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57300" lvl="2" indent="-457200"/>
            <a:endParaRPr lang="en-US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3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marL="0" indent="0" defTabSz="914400" eaLnBrk="1" hangingPunct="1"/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Next Steps…</a:t>
            </a:r>
            <a:endParaRPr lang="en-US" noProof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612775" y="1671638"/>
            <a:ext cx="8153400" cy="4757758"/>
          </a:xfrm>
        </p:spPr>
        <p:txBody>
          <a:bodyPr/>
          <a:lstStyle/>
          <a:p>
            <a:pPr marL="319088" indent="-319088" defTabSz="914400" eaLnBrk="1" hangingPunct="1"/>
            <a:r>
              <a:rPr lang="en-US" sz="26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Improved communication and publicity</a:t>
            </a:r>
          </a:p>
          <a:p>
            <a:pPr marL="719138" lvl="1" indent="-319088" defTabSz="914400"/>
            <a:r>
              <a:rPr lang="en-US" sz="23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Integrating community needs into university curriculum.</a:t>
            </a:r>
          </a:p>
          <a:p>
            <a:pPr marL="719138" lvl="1" indent="-319088" defTabSz="914400"/>
            <a:r>
              <a:rPr lang="en-US" sz="23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Better coordination of student volunteerism with community needs.</a:t>
            </a:r>
          </a:p>
          <a:p>
            <a:pPr marL="719138" lvl="1" indent="-319088" defTabSz="914400"/>
            <a:r>
              <a:rPr lang="en-US" sz="23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Utilize liaison positions as a “</a:t>
            </a:r>
            <a:r>
              <a:rPr lang="en-US" sz="23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front door</a:t>
            </a:r>
            <a:r>
              <a:rPr lang="en-US" sz="23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”</a:t>
            </a:r>
            <a:r>
              <a:rPr lang="en-US" sz="2300" i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3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 the University.</a:t>
            </a:r>
          </a:p>
          <a:p>
            <a:pPr marL="319088" indent="-319088" defTabSz="914400"/>
            <a:r>
              <a:rPr lang="en-US" sz="2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Create a culture in which the lines between university and community activities are “blurred.”</a:t>
            </a:r>
          </a:p>
          <a:p>
            <a:pPr marL="319088" indent="-319088" defTabSz="914400"/>
            <a:r>
              <a:rPr lang="en-US" sz="26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 business could capitalize on the lack of a setting where people can socialize, study and work in the late afternoon and evening hours. </a:t>
            </a:r>
          </a:p>
          <a:p>
            <a:pPr marL="319088" indent="-319088" defTabSz="914400"/>
            <a:endParaRPr lang="en-US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752600"/>
            <a:ext cx="8153400" cy="44958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Orono</a:t>
            </a:r>
            <a:r>
              <a:rPr lang="en-US" sz="2400" dirty="0" smtClean="0"/>
              <a:t> Town Planner Evan </a:t>
            </a:r>
            <a:r>
              <a:rPr lang="en-US" sz="2400" dirty="0" err="1" smtClean="0"/>
              <a:t>Richert</a:t>
            </a:r>
            <a:r>
              <a:rPr lang="en-US" sz="2400" dirty="0" smtClean="0"/>
              <a:t> &amp; </a:t>
            </a:r>
            <a:r>
              <a:rPr lang="en-US" sz="2400" dirty="0" err="1" smtClean="0"/>
              <a:t>Orono</a:t>
            </a:r>
            <a:r>
              <a:rPr lang="en-US" sz="2400" dirty="0" smtClean="0"/>
              <a:t> Town Manager Sophie Wilson. </a:t>
            </a:r>
          </a:p>
          <a:p>
            <a:r>
              <a:rPr lang="en-US" sz="2400" dirty="0" err="1" smtClean="0"/>
              <a:t>Orono</a:t>
            </a:r>
            <a:r>
              <a:rPr lang="en-US" sz="2400" dirty="0" smtClean="0"/>
              <a:t> Town Council. </a:t>
            </a:r>
          </a:p>
          <a:p>
            <a:r>
              <a:rPr lang="en-US" sz="2400" dirty="0" smtClean="0"/>
              <a:t>The university and community participants in our surveys and focus groups. 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Orono</a:t>
            </a:r>
            <a:r>
              <a:rPr lang="en-US" sz="2400" dirty="0" smtClean="0"/>
              <a:t> Village Association. </a:t>
            </a:r>
          </a:p>
          <a:p>
            <a:r>
              <a:rPr lang="en-US" sz="2400" dirty="0" smtClean="0"/>
              <a:t>The University of Maine.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12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70" y="228600"/>
            <a:ext cx="6694378" cy="990600"/>
          </a:xfrm>
        </p:spPr>
        <p:txBody>
          <a:bodyPr/>
          <a:lstStyle/>
          <a:p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Introduction</a:t>
            </a:r>
            <a:endParaRPr lang="en-US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071670" y="1600200"/>
            <a:ext cx="6694378" cy="4495800"/>
          </a:xfrm>
        </p:spPr>
        <p:txBody>
          <a:bodyPr/>
          <a:lstStyle/>
          <a:p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Professor Rob Glover</a:t>
            </a:r>
          </a:p>
          <a:p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Benjamin Algeo</a:t>
            </a:r>
          </a:p>
          <a:p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Shannon Brenner</a:t>
            </a:r>
          </a:p>
          <a:p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Alexandria Jesiolowski</a:t>
            </a:r>
          </a:p>
          <a:p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Joshua Morse</a:t>
            </a:r>
          </a:p>
          <a:p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Victoria Schuyler</a:t>
            </a:r>
          </a:p>
          <a:p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Braden Sinclair</a:t>
            </a:r>
          </a:p>
          <a:p>
            <a:pPr marL="457200" lvl="1" indent="0">
              <a:buNone/>
            </a:pPr>
            <a:endParaRPr lang="en-US" noProof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70" y="228600"/>
            <a:ext cx="7072330" cy="990600"/>
          </a:xfrm>
        </p:spPr>
        <p:txBody>
          <a:bodyPr>
            <a:normAutofit/>
          </a:bodyPr>
          <a:lstStyle/>
          <a:p>
            <a:r>
              <a:rPr lang="en-US" sz="3600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Practicum in Engaged Policy Studies</a:t>
            </a:r>
            <a:endParaRPr lang="en-US" sz="3600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071670" y="1600200"/>
            <a:ext cx="6694378" cy="4495800"/>
          </a:xfrm>
        </p:spPr>
        <p:txBody>
          <a:bodyPr/>
          <a:lstStyle/>
          <a:p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Taught by Professor Rob Glover, POS 364 and POS 365 make up a year-long research project that focuses on a local policy issue or community challenge. </a:t>
            </a:r>
          </a:p>
          <a:p>
            <a:endParaRPr lang="en-US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order to best represent all parties involved with the research project, a strong emphasis is placed on </a:t>
            </a:r>
            <a:r>
              <a:rPr lang="en-US" i="1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engaged research</a:t>
            </a: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n-US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1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70" y="228600"/>
            <a:ext cx="7072330" cy="990600"/>
          </a:xfrm>
        </p:spPr>
        <p:txBody>
          <a:bodyPr>
            <a:normAutofit/>
          </a:bodyPr>
          <a:lstStyle/>
          <a:p>
            <a:r>
              <a:rPr lang="en-US" sz="3600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What Is </a:t>
            </a:r>
            <a:r>
              <a:rPr lang="en-US" sz="3600" i="1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Engaged Research?</a:t>
            </a:r>
            <a:endParaRPr lang="en-US" sz="3600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071670" y="1371600"/>
            <a:ext cx="707233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Engaged research occurs when…</a:t>
            </a:r>
          </a:p>
          <a:p>
            <a:pPr lvl="1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collaborative partnership conducts an investigation for the mutual benefit of external partners and researchers.</a:t>
            </a:r>
          </a:p>
          <a:p>
            <a:pPr lvl="1"/>
            <a:endParaRPr lang="en-US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 And helps to: </a:t>
            </a:r>
          </a:p>
          <a:p>
            <a:pPr lvl="1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Facilitate and guide partnerships between the university and the community.</a:t>
            </a:r>
          </a:p>
          <a:p>
            <a:pPr lvl="1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Address community-defined concerns. </a:t>
            </a:r>
          </a:p>
          <a:p>
            <a:pPr lvl="1"/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Generate new knowledge through research, evaluation, and community change models.</a:t>
            </a:r>
          </a:p>
          <a:p>
            <a:pPr marL="0" indent="0">
              <a:buNone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 </a:t>
            </a:r>
          </a:p>
          <a:p>
            <a:pPr marL="0" indent="0">
              <a:buNone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    </a:t>
            </a:r>
            <a:endParaRPr lang="en-US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4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70" y="228600"/>
            <a:ext cx="7072330" cy="990600"/>
          </a:xfrm>
        </p:spPr>
        <p:txBody>
          <a:bodyPr>
            <a:normAutofit fontScale="90000"/>
          </a:bodyPr>
          <a:lstStyle/>
          <a:p>
            <a:r>
              <a:rPr lang="en-US" sz="3600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Engaged Research to Build a Better Orono Together</a:t>
            </a:r>
            <a:endParaRPr lang="en-US" sz="3600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071670" y="1600200"/>
            <a:ext cx="6694378" cy="4495800"/>
          </a:xfrm>
        </p:spPr>
        <p:txBody>
          <a:bodyPr>
            <a:normAutofit/>
          </a:bodyPr>
          <a:lstStyle/>
          <a:p>
            <a:r>
              <a:rPr lang="en-US" sz="32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This study aims to bring to the surface… </a:t>
            </a:r>
          </a:p>
          <a:p>
            <a:pPr marL="457200" lvl="1" indent="0">
              <a:buNone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ways in which the University of Maine and the town of </a:t>
            </a:r>
            <a:r>
              <a:rPr lang="en-US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Orono</a:t>
            </a: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might collaboratively and innovatively work together to make </a:t>
            </a:r>
            <a:r>
              <a:rPr lang="en-US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Orono</a:t>
            </a: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 more connected and vibrant college town utilizing input from university and community stakeholders.</a:t>
            </a:r>
          </a:p>
          <a:p>
            <a:endParaRPr lang="en-US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8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70" y="228600"/>
            <a:ext cx="7072330" cy="990600"/>
          </a:xfrm>
        </p:spPr>
        <p:txBody>
          <a:bodyPr>
            <a:normAutofit fontScale="90000"/>
          </a:bodyPr>
          <a:lstStyle/>
          <a:p>
            <a:r>
              <a:rPr lang="en-US" sz="3600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Engaged Research to Build a Better Orono Together </a:t>
            </a:r>
            <a:r>
              <a:rPr lang="en-US" sz="3600" i="1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(continued)</a:t>
            </a:r>
            <a:endParaRPr lang="en-US" sz="3600" i="1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071670" y="1600200"/>
            <a:ext cx="6694378" cy="4495800"/>
          </a:xfrm>
        </p:spPr>
        <p:txBody>
          <a:bodyPr>
            <a:normAutofit/>
          </a:bodyPr>
          <a:lstStyle/>
          <a:p>
            <a:r>
              <a:rPr lang="en-US" sz="3200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project is part of a year-long collaboration between…</a:t>
            </a:r>
          </a:p>
          <a:p>
            <a:pPr marL="0" indent="0">
              <a:buNone/>
            </a:pPr>
            <a:endParaRPr lang="en-US" sz="320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457200" lvl="1" indent="0">
              <a:buNone/>
            </a:pP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students in </a:t>
            </a:r>
            <a:r>
              <a:rPr lang="en-US" i="1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POS 364-365:Practicum in Engaged Policy Studies</a:t>
            </a: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</a:t>
            </a:r>
            <a:r>
              <a:rPr lang="en-US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Orono</a:t>
            </a: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Town Planner Evan </a:t>
            </a:r>
            <a:r>
              <a:rPr lang="en-US" noProof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Richert</a:t>
            </a:r>
            <a:r>
              <a:rPr lang="en-US" noProof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and Town Manager Sophie Wilson.</a:t>
            </a:r>
          </a:p>
          <a:p>
            <a:endParaRPr lang="en-US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65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70" y="228600"/>
            <a:ext cx="7072330" cy="990600"/>
          </a:xfrm>
        </p:spPr>
        <p:txBody>
          <a:bodyPr>
            <a:normAutofit fontScale="90000"/>
          </a:bodyPr>
          <a:lstStyle/>
          <a:p>
            <a:r>
              <a:rPr lang="en-US" sz="3600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Engaged Research to Build a Better Orono Together </a:t>
            </a:r>
            <a:r>
              <a:rPr lang="en-US" sz="3600" i="1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(continued)</a:t>
            </a:r>
            <a:endParaRPr lang="en-US" sz="3600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071670" y="1600200"/>
            <a:ext cx="6694378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3200" noProof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study seeks to gauge the preferences of… </a:t>
            </a:r>
          </a:p>
          <a:p>
            <a:pPr marL="0" indent="0">
              <a:buNone/>
            </a:pPr>
            <a:endParaRPr lang="en-US" sz="2600" noProof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1"/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Residents</a:t>
            </a:r>
          </a:p>
          <a:p>
            <a:pPr lvl="1"/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Students </a:t>
            </a:r>
          </a:p>
          <a:p>
            <a:pPr lvl="1"/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Staff</a:t>
            </a:r>
          </a:p>
          <a:p>
            <a:pPr lvl="1"/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And faculty… </a:t>
            </a:r>
          </a:p>
          <a:p>
            <a:pPr marL="457200" lvl="1" indent="0">
              <a:buNone/>
            </a:pPr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/>
            </a:r>
            <a:b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noProof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…to gauge existing satisfaction, knowledge, and connection within the community as well as where improvements could be made. </a:t>
            </a:r>
          </a:p>
          <a:p>
            <a:endParaRPr lang="en-US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64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70" y="228600"/>
            <a:ext cx="7072330" cy="990600"/>
          </a:xfrm>
        </p:spPr>
        <p:txBody>
          <a:bodyPr>
            <a:normAutofit fontScale="90000"/>
          </a:bodyPr>
          <a:lstStyle/>
          <a:p>
            <a:r>
              <a:rPr lang="en-US" sz="3600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Using Engaged Research to Build a Better Orono Together </a:t>
            </a:r>
            <a:r>
              <a:rPr lang="en-US" sz="3600" i="1" noProof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(continued)</a:t>
            </a:r>
            <a:endParaRPr lang="en-US" sz="3600" noProof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071670" y="1600200"/>
            <a:ext cx="6694378" cy="4495800"/>
          </a:xfrm>
        </p:spPr>
        <p:txBody>
          <a:bodyPr>
            <a:normAutofit/>
          </a:bodyPr>
          <a:lstStyle/>
          <a:p>
            <a:pPr lvl="1"/>
            <a:r>
              <a:rPr lang="en-US" sz="32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The responses from the stakeholders will be used to… </a:t>
            </a:r>
            <a:endParaRPr lang="en-US" noProof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914400" lvl="2" indent="0">
              <a:buNone/>
            </a:pPr>
            <a:r>
              <a:rPr lang="en-US" sz="2600" noProof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envision ways in which the town and the university can creatively utilize existing assets to engage in a process of connected growth and organic development together, in the true spirit of cooperative community engagement.</a:t>
            </a:r>
            <a:endParaRPr lang="en-US" sz="2600" noProof="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endParaRPr lang="en-US" noProof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7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381542">
  <a:themeElements>
    <a:clrScheme name="Monnaie">
      <a:dk1>
        <a:sysClr val="windowText" lastClr="000000"/>
      </a:dk1>
      <a:lt1>
        <a:sysClr val="window" lastClr="FFFFFF"/>
      </a:lt1>
      <a:dk2>
        <a:srgbClr val="4A606E"/>
      </a:dk2>
      <a:lt2>
        <a:srgbClr val="D1E1E3"/>
      </a:lt2>
      <a:accent1>
        <a:srgbClr val="79B5B0"/>
      </a:accent1>
      <a:accent2>
        <a:srgbClr val="B4BC4C"/>
      </a:accent2>
      <a:accent3>
        <a:srgbClr val="B77851"/>
      </a:accent3>
      <a:accent4>
        <a:srgbClr val="776A5B"/>
      </a:accent4>
      <a:accent5>
        <a:srgbClr val="B6AD76"/>
      </a:accent5>
      <a:accent6>
        <a:srgbClr val="95AEB1"/>
      </a:accent6>
      <a:hlink>
        <a:srgbClr val="3ECCED"/>
      </a:hlink>
      <a:folHlink>
        <a:srgbClr val="2C6C93"/>
      </a:folHlink>
    </a:clrScheme>
    <a:fontScheme name="Median">
      <a:maj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Arial"/>
        <a:font script="Cyrl" typeface="Arial"/>
        <a:font script="Jpan" typeface="HGPｺﾞｼｯｸE"/>
        <a:font script="Hang" typeface="HY얕은샘물m"/>
        <a:font script="Hans" typeface="仿宋_GB2312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reau 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 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 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nnaie">
    <a:dk1>
      <a:sysClr val="windowText" lastClr="000000"/>
    </a:dk1>
    <a:lt1>
      <a:sysClr val="window" lastClr="FFFFFF"/>
    </a:lt1>
    <a:dk2>
      <a:srgbClr val="4A606E"/>
    </a:dk2>
    <a:lt2>
      <a:srgbClr val="D1E1E3"/>
    </a:lt2>
    <a:accent1>
      <a:srgbClr val="79B5B0"/>
    </a:accent1>
    <a:accent2>
      <a:srgbClr val="B4BC4C"/>
    </a:accent2>
    <a:accent3>
      <a:srgbClr val="B77851"/>
    </a:accent3>
    <a:accent4>
      <a:srgbClr val="776A5B"/>
    </a:accent4>
    <a:accent5>
      <a:srgbClr val="B6AD76"/>
    </a:accent5>
    <a:accent6>
      <a:srgbClr val="95AEB1"/>
    </a:accent6>
    <a:hlink>
      <a:srgbClr val="3ECCED"/>
    </a:hlink>
    <a:folHlink>
      <a:srgbClr val="2C6C93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6FF1601-248C-40DA-A74A-14AF5105E5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TS010381542</Template>
  <TotalTime>433</TotalTime>
  <Words>891</Words>
  <Application>Microsoft Macintosh PowerPoint</Application>
  <PresentationFormat>On-screen Show (4:3)</PresentationFormat>
  <Paragraphs>135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TS010381542</vt:lpstr>
      <vt:lpstr>Building a Better Orono Together</vt:lpstr>
      <vt:lpstr>Cultivating Organic Community Connection with University and Orono Stakeholders </vt:lpstr>
      <vt:lpstr>Introduction</vt:lpstr>
      <vt:lpstr>Practicum in Engaged Policy Studies</vt:lpstr>
      <vt:lpstr>  What Is Engaged Research?</vt:lpstr>
      <vt:lpstr>Using Engaged Research to Build a Better Orono Together</vt:lpstr>
      <vt:lpstr>Using Engaged Research to Build a Better Orono Together (continued)</vt:lpstr>
      <vt:lpstr>Using Engaged Research to Build a Better Orono Together (continued)</vt:lpstr>
      <vt:lpstr>Using Engaged Research to Build a Better Orono Together (continued)</vt:lpstr>
      <vt:lpstr>  Research Methods</vt:lpstr>
      <vt:lpstr>Findings: Students</vt:lpstr>
      <vt:lpstr>Findings: Students</vt:lpstr>
      <vt:lpstr>Findings: Students</vt:lpstr>
      <vt:lpstr>Findings: Faculty</vt:lpstr>
      <vt:lpstr>Findings: Faculty</vt:lpstr>
      <vt:lpstr>Findings: Staff</vt:lpstr>
      <vt:lpstr>Findings: Residents</vt:lpstr>
      <vt:lpstr>Findings: Residents</vt:lpstr>
      <vt:lpstr>Findings: Residents</vt:lpstr>
      <vt:lpstr>Findings: General Trends</vt:lpstr>
      <vt:lpstr>Next Steps…</vt:lpstr>
      <vt:lpstr>Thanks to…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Braden Sinclair</dc:creator>
  <cp:lastModifiedBy>Robert Glover</cp:lastModifiedBy>
  <cp:revision>33</cp:revision>
  <dcterms:created xsi:type="dcterms:W3CDTF">2013-04-28T17:52:12Z</dcterms:created>
  <dcterms:modified xsi:type="dcterms:W3CDTF">2013-04-30T22:33:31Z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TC103815429990</vt:lpwstr>
  </property>
</Properties>
</file>