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9" r:id="rId9"/>
    <p:sldId id="321" r:id="rId10"/>
    <p:sldId id="320" r:id="rId11"/>
    <p:sldId id="274" r:id="rId12"/>
    <p:sldId id="275" r:id="rId13"/>
    <p:sldId id="276" r:id="rId14"/>
    <p:sldId id="277" r:id="rId15"/>
    <p:sldId id="278" r:id="rId16"/>
    <p:sldId id="285" r:id="rId17"/>
    <p:sldId id="286" r:id="rId18"/>
    <p:sldId id="311" r:id="rId19"/>
    <p:sldId id="283" r:id="rId20"/>
    <p:sldId id="312" r:id="rId21"/>
    <p:sldId id="287" r:id="rId22"/>
    <p:sldId id="309" r:id="rId23"/>
    <p:sldId id="310" r:id="rId24"/>
    <p:sldId id="291" r:id="rId25"/>
    <p:sldId id="282" r:id="rId26"/>
    <p:sldId id="292" r:id="rId27"/>
    <p:sldId id="294" r:id="rId28"/>
    <p:sldId id="298" r:id="rId29"/>
    <p:sldId id="299" r:id="rId30"/>
    <p:sldId id="296" r:id="rId31"/>
    <p:sldId id="301" r:id="rId32"/>
    <p:sldId id="302" r:id="rId33"/>
    <p:sldId id="266" r:id="rId34"/>
    <p:sldId id="303" r:id="rId35"/>
    <p:sldId id="304" r:id="rId36"/>
    <p:sldId id="305" r:id="rId37"/>
    <p:sldId id="307" r:id="rId38"/>
    <p:sldId id="268" r:id="rId39"/>
    <p:sldId id="265" r:id="rId40"/>
    <p:sldId id="267" r:id="rId41"/>
    <p:sldId id="270" r:id="rId42"/>
    <p:sldId id="314" r:id="rId43"/>
    <p:sldId id="315" r:id="rId44"/>
    <p:sldId id="316" r:id="rId45"/>
    <p:sldId id="317" r:id="rId46"/>
    <p:sldId id="318" r:id="rId47"/>
    <p:sldId id="319" r:id="rId48"/>
    <p:sldId id="306" r:id="rId49"/>
    <p:sldId id="324" r:id="rId50"/>
    <p:sldId id="322" r:id="rId51"/>
    <p:sldId id="323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Dana" initials="MD" lastIdx="1" clrIdx="0">
    <p:extLst>
      <p:ext uri="{19B8F6BF-5375-455C-9EA6-DF929625EA0E}">
        <p15:presenceInfo xmlns:p15="http://schemas.microsoft.com/office/powerpoint/2012/main" userId="S::mdana@sunrisecounty.org::8e034525-f81d-4942-8b08-5e8c65e3d0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B9B"/>
    <a:srgbClr val="437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726CC9-3F2C-B244-8D32-9680E9CDB845}" v="1" dt="2023-09-21T12:48:26.4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h Hallsworth" userId="06f67f7b-2858-45db-863c-54525f2fb964" providerId="ADAL" clId="{33726CC9-3F2C-B244-8D32-9680E9CDB845}"/>
    <pc:docChg chg="modSld">
      <pc:chgData name="Ruth Hallsworth" userId="06f67f7b-2858-45db-863c-54525f2fb964" providerId="ADAL" clId="{33726CC9-3F2C-B244-8D32-9680E9CDB845}" dt="2023-09-21T12:48:26.405" v="0" actId="14100"/>
      <pc:docMkLst>
        <pc:docMk/>
      </pc:docMkLst>
      <pc:sldChg chg="modSp">
        <pc:chgData name="Ruth Hallsworth" userId="06f67f7b-2858-45db-863c-54525f2fb964" providerId="ADAL" clId="{33726CC9-3F2C-B244-8D32-9680E9CDB845}" dt="2023-09-21T12:48:26.405" v="0" actId="14100"/>
        <pc:sldMkLst>
          <pc:docMk/>
          <pc:sldMk cId="3250005236" sldId="306"/>
        </pc:sldMkLst>
        <pc:picChg chg="mod">
          <ac:chgData name="Ruth Hallsworth" userId="06f67f7b-2858-45db-863c-54525f2fb964" providerId="ADAL" clId="{33726CC9-3F2C-B244-8D32-9680E9CDB845}" dt="2023-09-21T12:48:26.405" v="0" actId="14100"/>
          <ac:picMkLst>
            <pc:docMk/>
            <pc:sldMk cId="3250005236" sldId="306"/>
            <ac:picMk id="1026" creationId="{5D9B1D04-61D4-416C-BE95-1BF1300E0CE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CE04C-1B78-41E6-85B7-022D197BB608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2855B-984D-486A-823E-F7F1D1EAB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8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2855B-984D-486A-823E-F7F1D1EABB5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8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9DC8-F831-4DC8-93B2-AD3E19FB7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7F4FE-4DBA-4421-B476-410BF7086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515A3-C35E-4969-B5DF-D0C41EE6C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F28C-BE68-4DE9-A149-ADF950614433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9B671-403B-42E2-8F0A-B9C04787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4E1AC-FBB7-4A48-8597-AC41F956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AEF0-207D-4CC1-98C5-8BA8BA90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60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C4E6-318E-4A2B-8601-6535CA7AD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9ACAF-F01F-4B9B-8A97-8E18F371A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2206D-D7F5-4B30-B97B-1F4A552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F28C-BE68-4DE9-A149-ADF950614433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68271-552D-4A2B-B37B-EEB254E63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85C0D-7BF1-4C29-952F-74C41582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AEF0-207D-4CC1-98C5-8BA8BA90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2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C581F7-746A-429F-8968-6B7D413B34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429B13-D0B8-4E50-857F-7173CB8FB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522AA-81B9-4A1A-9B13-2989021B3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F28C-BE68-4DE9-A149-ADF950614433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47E9E-906B-4005-87BA-403365B6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0F8D3-A2A3-4E76-BF47-39DD43F9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AEF0-207D-4CC1-98C5-8BA8BA90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7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50DA0-0E78-4715-BB80-27DA15151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587BA-E2B0-42DF-A2DD-23964007B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4B2F9-77E5-44AB-9603-8529C9F4B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F28C-BE68-4DE9-A149-ADF950614433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B5416-D347-457F-A504-7EA4252E4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78BF1-8915-4874-B758-F83D86B2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AEF0-207D-4CC1-98C5-8BA8BA90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4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E823C-5671-4BBA-A314-89316AED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F931A-A298-458A-8BD4-BE658B790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E280B-828C-4F15-AD26-9E97AB25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F28C-BE68-4DE9-A149-ADF950614433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88BBD-383B-4123-8A76-D1C70976F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2C640-710A-408C-AB43-20E517E11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AEF0-207D-4CC1-98C5-8BA8BA90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5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B34D4-D87D-4B51-8768-558DAC4B2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357EE-7EA4-4C27-897A-0D136C66A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8F982-47DF-4D3F-9753-8A4622F6D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11617-6CB7-4565-9BE9-D2A76B874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F28C-BE68-4DE9-A149-ADF950614433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99E1D-18D2-4227-BA76-92EEAC59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CD38A-399E-4333-A497-45B73E6E4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AEF0-207D-4CC1-98C5-8BA8BA90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0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3191F-36BB-4275-A989-F6699156C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DA930-6C03-4FA2-8C6F-D86EE032C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C8841-A50C-4A7E-8FF4-B01A5787A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3B3C8-4130-4C55-86F0-4A408B52F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3FDBA4-133E-4EFC-ABCD-88165B37B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BBF001-6C5A-49DC-ADAC-FA17DDF78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F28C-BE68-4DE9-A149-ADF950614433}" type="datetimeFigureOut">
              <a:rPr lang="en-US" smtClean="0"/>
              <a:t>9/21/23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AF991C-A797-4F62-8788-82855C7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8D9FA7-7FAD-42E8-BBE8-5B12BD14D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AEF0-207D-4CC1-98C5-8BA8BA90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07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3E17-E95E-452B-B750-9DD17312E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A192A0-7ACD-4CB2-A251-0EE78818C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F28C-BE68-4DE9-A149-ADF950614433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21D00-26B3-4846-AE40-63EC8D31C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7B139D-A53A-476B-9FEC-EAAAF030A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AEF0-207D-4CC1-98C5-8BA8BA90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40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B04540-1C22-46D9-A0EA-6502490A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F28C-BE68-4DE9-A149-ADF950614433}" type="datetimeFigureOut">
              <a:rPr lang="en-US" smtClean="0"/>
              <a:t>9/21/23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C4BF1A-4B34-41E0-BD6A-87C433A57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547C6-AF9D-403B-9F42-588786A8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AEF0-207D-4CC1-98C5-8BA8BA90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48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B4876-C085-454E-BBB3-90D933B09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4AAE1-70A2-450D-ADEE-D07662E0A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EDAAF1-899E-454C-BF99-AFF7F001B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31EE13-2984-4614-949C-06C84156B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F28C-BE68-4DE9-A149-ADF950614433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64222-B464-4B7C-A033-EC334C5E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5580B-A7D6-44F0-B869-0D674836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AEF0-207D-4CC1-98C5-8BA8BA90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36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8E38-17A8-4C27-B516-C797A3FA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F261A1-55E0-484B-ADD7-C8F256BCB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7A53C-8DD6-4C5D-B5BB-4E66C270E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99BC1-048B-49BF-B23A-495439953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F28C-BE68-4DE9-A149-ADF950614433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79DFE-172C-41BD-B1DD-B94B014B3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BA371-9425-4313-AC74-FE449E746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AEF0-207D-4CC1-98C5-8BA8BA90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94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99DC9-3D1A-4542-ADF0-4C761E1B8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D9E14-9A9B-49E2-A734-19DF81D07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FAB9-F63F-4A04-9C18-FE13D3AA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6F28C-BE68-4DE9-A149-ADF950614433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204A9-0041-469B-88B5-ACA813C1B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FCE50-3516-4F51-B7BA-3162661B5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DAEF0-207D-4CC1-98C5-8BA8BA90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6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youtube.com/watch?v=qcPULSSoCCc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5.jpeg"/><Relationship Id="rId7" Type="http://schemas.openxmlformats.org/officeDocument/2006/relationships/hyperlink" Target="https://www.proquest.com/openview/ea16e20ba1d97a8990d71eccb76b956d/1?pq-origsite=gscholar&amp;cbl=18750&amp;diss=y" TargetMode="External"/><Relationship Id="rId2" Type="http://schemas.openxmlformats.org/officeDocument/2006/relationships/hyperlink" Target="https://drdonnahicks.com/books/dignity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hyperlink" Target="https://youtu.be/09A__swJK3w?si=IpVdMxEPZsyNucwd" TargetMode="External"/><Relationship Id="rId4" Type="http://schemas.openxmlformats.org/officeDocument/2006/relationships/hyperlink" Target="https://www.instagram.com/jefferson_fisher/?hl=en" TargetMode="External"/><Relationship Id="rId9" Type="http://schemas.openxmlformats.org/officeDocument/2006/relationships/hyperlink" Target="chrome-extension://efaidnbmnnnibpcajpcglclefindmkaj/https:/fbaum.unc.edu/teaching/articles/JPSP-2009-Moral-Foundations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4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strich Farming: Best Business Plan For Beginners">
            <a:extLst>
              <a:ext uri="{FF2B5EF4-FFF2-40B4-BE49-F238E27FC236}">
                <a16:creationId xmlns:a16="http://schemas.microsoft.com/office/drawing/2014/main" id="{29C3585E-77B2-407E-B935-44356FEB2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9089" b="6300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104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94C3F9-3550-4E70-B36A-3417826DB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/>
              <a:t>Herding Ostriches</a:t>
            </a:r>
            <a:r>
              <a:rPr lang="en-US" sz="4400"/>
              <a:t>: </a:t>
            </a:r>
            <a:br>
              <a:rPr lang="en-US" sz="4400"/>
            </a:br>
            <a:r>
              <a:rPr lang="en-US" sz="4400">
                <a:effectLst/>
                <a:ea typeface="Calibri" panose="020F0502020204030204" pitchFamily="34" charset="0"/>
              </a:rPr>
              <a:t>Building Climate Resilience in Polarized Places</a:t>
            </a:r>
            <a:endParaRPr lang="en-US" sz="4400"/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65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1601E-08C9-4ACC-88F9-36B0D2C31036}"/>
              </a:ext>
            </a:extLst>
          </p:cNvPr>
          <p:cNvSpPr txBox="1"/>
          <p:nvPr/>
        </p:nvSpPr>
        <p:spPr>
          <a:xfrm>
            <a:off x="132080" y="843280"/>
            <a:ext cx="6715760" cy="50976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Meaningful and on-going participation in planning and decision-making processes by those who have lived experience with an environmental problem can result in outcomes that are equitable and responsive to local needs and aspirations </a:t>
            </a:r>
          </a:p>
          <a:p>
            <a:pPr algn="ctr"/>
            <a:r>
              <a:rPr lang="en-US" sz="1600" dirty="0">
                <a:latin typeface="Calibri  "/>
              </a:rPr>
              <a:t>(</a:t>
            </a:r>
            <a:r>
              <a:rPr lang="en-US" sz="1600" dirty="0" err="1">
                <a:latin typeface="Calibri  "/>
              </a:rPr>
              <a:t>Brunacini</a:t>
            </a:r>
            <a:r>
              <a:rPr lang="en-US" sz="1600" dirty="0">
                <a:latin typeface="Calibri  "/>
              </a:rPr>
              <a:t>, J. </a:t>
            </a:r>
            <a:r>
              <a:rPr lang="en-US" sz="1600" b="0" i="1" dirty="0">
                <a:effectLst/>
                <a:latin typeface="Calibri  "/>
              </a:rPr>
              <a:t>From Theory to Practice: Participatory Approaches to Understanding the Social Dimensions of Managed Retreat. </a:t>
            </a:r>
            <a:r>
              <a:rPr lang="en-US" sz="1600" b="0" i="0" dirty="0">
                <a:effectLst/>
                <a:latin typeface="Calibri  "/>
              </a:rPr>
              <a:t>Michigan State University ProQuest Dissertations Publishing,  2023. 30248911.</a:t>
            </a:r>
            <a:r>
              <a:rPr lang="en-US" sz="1600" dirty="0">
                <a:latin typeface="Calibri  "/>
              </a:rPr>
              <a:t>)</a:t>
            </a:r>
          </a:p>
        </p:txBody>
      </p:sp>
      <p:sp>
        <p:nvSpPr>
          <p:cNvPr id="2066" name="Rectangle 206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We Know GIFs | Tenor">
            <a:extLst>
              <a:ext uri="{FF2B5EF4-FFF2-40B4-BE49-F238E27FC236}">
                <a16:creationId xmlns:a16="http://schemas.microsoft.com/office/drawing/2014/main" id="{387F2F6E-267F-4DE1-ADC8-327588523B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351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4A6598-CA96-42DA-884B-002F0B8B0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3" t="18815" r="18917" b="6667"/>
          <a:stretch/>
        </p:blipFill>
        <p:spPr>
          <a:xfrm>
            <a:off x="1595120" y="-150689"/>
            <a:ext cx="7376160" cy="6509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A95009-77BF-4E72-AFFB-D65186393AED}"/>
              </a:ext>
            </a:extLst>
          </p:cNvPr>
          <p:cNvSpPr txBox="1"/>
          <p:nvPr/>
        </p:nvSpPr>
        <p:spPr>
          <a:xfrm>
            <a:off x="0" y="6211669"/>
            <a:ext cx="121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“Liberals and Conservatives Rely on Different Sets of Moral Foundations” Jesse Graham, Jonathan Haidt, and Brian A. </a:t>
            </a:r>
            <a:r>
              <a:rPr lang="en-US" sz="1200" dirty="0" err="1"/>
              <a:t>Nosek</a:t>
            </a:r>
            <a:r>
              <a:rPr lang="en-US" sz="1200" dirty="0"/>
              <a:t> University of Virginia</a:t>
            </a:r>
          </a:p>
        </p:txBody>
      </p:sp>
    </p:spTree>
    <p:extLst>
      <p:ext uri="{BB962C8B-B14F-4D97-AF65-F5344CB8AC3E}">
        <p14:creationId xmlns:p14="http://schemas.microsoft.com/office/powerpoint/2010/main" val="2159005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9508F1-92FC-4B11-9F4B-885CED7C0564}"/>
              </a:ext>
            </a:extLst>
          </p:cNvPr>
          <p:cNvSpPr/>
          <p:nvPr/>
        </p:nvSpPr>
        <p:spPr>
          <a:xfrm>
            <a:off x="863600" y="741680"/>
            <a:ext cx="4257040" cy="37856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D0FAE2-5586-4AC5-BE58-FE0DF9091FD8}"/>
              </a:ext>
            </a:extLst>
          </p:cNvPr>
          <p:cNvSpPr/>
          <p:nvPr/>
        </p:nvSpPr>
        <p:spPr>
          <a:xfrm>
            <a:off x="7071360" y="741680"/>
            <a:ext cx="4561840" cy="3785652"/>
          </a:xfrm>
          <a:prstGeom prst="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D395AE-9FDC-446F-8754-3753974953B7}"/>
              </a:ext>
            </a:extLst>
          </p:cNvPr>
          <p:cNvSpPr txBox="1"/>
          <p:nvPr/>
        </p:nvSpPr>
        <p:spPr>
          <a:xfrm>
            <a:off x="863600" y="741680"/>
            <a:ext cx="4358640" cy="37856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/>
              <a:t>Liberal Moral Foundation</a:t>
            </a:r>
          </a:p>
          <a:p>
            <a:endParaRPr lang="en-US" sz="4000" dirty="0"/>
          </a:p>
          <a:p>
            <a:r>
              <a:rPr lang="en-US" sz="4000" dirty="0"/>
              <a:t>Fairness</a:t>
            </a:r>
          </a:p>
          <a:p>
            <a:endParaRPr lang="en-US" sz="4000" dirty="0"/>
          </a:p>
          <a:p>
            <a:r>
              <a:rPr lang="en-US" sz="4000" dirty="0"/>
              <a:t>Harm reduction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C59CF8-FD70-4779-A5C4-3C0D8179828A}"/>
              </a:ext>
            </a:extLst>
          </p:cNvPr>
          <p:cNvSpPr txBox="1"/>
          <p:nvPr/>
        </p:nvSpPr>
        <p:spPr>
          <a:xfrm>
            <a:off x="7071360" y="612844"/>
            <a:ext cx="4561840" cy="4401205"/>
          </a:xfrm>
          <a:prstGeom prst="rect">
            <a:avLst/>
          </a:prstGeom>
          <a:solidFill>
            <a:srgbClr val="FF9B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/>
              <a:t>Conservative Moral Foundation</a:t>
            </a:r>
            <a:endParaRPr lang="en-US" sz="4000" dirty="0"/>
          </a:p>
          <a:p>
            <a:r>
              <a:rPr lang="en-US" sz="4000" dirty="0"/>
              <a:t>Purity</a:t>
            </a:r>
          </a:p>
          <a:p>
            <a:endParaRPr lang="en-US" sz="4000" dirty="0"/>
          </a:p>
          <a:p>
            <a:r>
              <a:rPr lang="en-US" sz="4000" dirty="0"/>
              <a:t>Respect for Authority/In Group (Loyalty)</a:t>
            </a:r>
          </a:p>
        </p:txBody>
      </p:sp>
    </p:spTree>
    <p:extLst>
      <p:ext uri="{BB962C8B-B14F-4D97-AF65-F5344CB8AC3E}">
        <p14:creationId xmlns:p14="http://schemas.microsoft.com/office/powerpoint/2010/main" val="23038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lson Mandela - If you talk to a man in a language he...">
            <a:extLst>
              <a:ext uri="{FF2B5EF4-FFF2-40B4-BE49-F238E27FC236}">
                <a16:creationId xmlns:a16="http://schemas.microsoft.com/office/drawing/2014/main" id="{47769230-A075-46FD-97AB-8ACAB78BF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3"/>
          <a:stretch/>
        </p:blipFill>
        <p:spPr bwMode="auto">
          <a:xfrm>
            <a:off x="0" y="438910"/>
            <a:ext cx="12192000" cy="568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967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FD5AC3-5545-405B-A468-31049B69B8FE}"/>
              </a:ext>
            </a:extLst>
          </p:cNvPr>
          <p:cNvSpPr txBox="1"/>
          <p:nvPr/>
        </p:nvSpPr>
        <p:spPr>
          <a:xfrm>
            <a:off x="314960" y="239455"/>
            <a:ext cx="11562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Frame conversations with the audience’s moral foundation in mind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0E4176-6140-49D6-BF50-2EF477354624}"/>
              </a:ext>
            </a:extLst>
          </p:cNvPr>
          <p:cNvSpPr txBox="1"/>
          <p:nvPr/>
        </p:nvSpPr>
        <p:spPr>
          <a:xfrm>
            <a:off x="497840" y="2074486"/>
            <a:ext cx="162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Purity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CB2419-699C-414A-A0EC-A441C770115D}"/>
              </a:ext>
            </a:extLst>
          </p:cNvPr>
          <p:cNvSpPr txBox="1"/>
          <p:nvPr/>
        </p:nvSpPr>
        <p:spPr>
          <a:xfrm>
            <a:off x="619760" y="3467002"/>
            <a:ext cx="162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Loyalty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95017-E032-4F8E-975D-1E6D459D64C5}"/>
              </a:ext>
            </a:extLst>
          </p:cNvPr>
          <p:cNvSpPr txBox="1"/>
          <p:nvPr/>
        </p:nvSpPr>
        <p:spPr>
          <a:xfrm>
            <a:off x="497840" y="4757085"/>
            <a:ext cx="1838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Authority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E677E78-FEAA-4E8F-9AEE-8EB8140B72BB}"/>
              </a:ext>
            </a:extLst>
          </p:cNvPr>
          <p:cNvSpPr/>
          <p:nvPr/>
        </p:nvSpPr>
        <p:spPr>
          <a:xfrm>
            <a:off x="2458720" y="2074486"/>
            <a:ext cx="4754880" cy="5103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965B60A-9CE0-4442-8142-E2D46B80C29F}"/>
              </a:ext>
            </a:extLst>
          </p:cNvPr>
          <p:cNvSpPr/>
          <p:nvPr/>
        </p:nvSpPr>
        <p:spPr>
          <a:xfrm>
            <a:off x="2458720" y="3510698"/>
            <a:ext cx="4754880" cy="5103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7EC5AD5-2336-4C4A-A37C-6091E06AEC77}"/>
              </a:ext>
            </a:extLst>
          </p:cNvPr>
          <p:cNvSpPr/>
          <p:nvPr/>
        </p:nvSpPr>
        <p:spPr>
          <a:xfrm>
            <a:off x="2458720" y="4909919"/>
            <a:ext cx="4754880" cy="5103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84111-58CC-431A-B124-29FF380AC7F2}"/>
              </a:ext>
            </a:extLst>
          </p:cNvPr>
          <p:cNvSpPr txBox="1"/>
          <p:nvPr/>
        </p:nvSpPr>
        <p:spPr>
          <a:xfrm>
            <a:off x="7548880" y="1982153"/>
            <a:ext cx="3901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“A clean place to live</a:t>
            </a:r>
            <a:r>
              <a:rPr lang="en-US" dirty="0"/>
              <a:t>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6B3B54-E3C7-4D34-8255-89866461ADBA}"/>
              </a:ext>
            </a:extLst>
          </p:cNvPr>
          <p:cNvSpPr txBox="1"/>
          <p:nvPr/>
        </p:nvSpPr>
        <p:spPr>
          <a:xfrm>
            <a:off x="7670800" y="3441147"/>
            <a:ext cx="3901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“Helping our friends and neighbors</a:t>
            </a:r>
            <a:r>
              <a:rPr lang="en-US" dirty="0"/>
              <a:t>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9F4418-1A5E-4636-B9E3-8C09627E0CEF}"/>
              </a:ext>
            </a:extLst>
          </p:cNvPr>
          <p:cNvSpPr txBox="1"/>
          <p:nvPr/>
        </p:nvSpPr>
        <p:spPr>
          <a:xfrm>
            <a:off x="7670800" y="4792113"/>
            <a:ext cx="431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“Protecting our communities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4964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king Membership Meaningful - Temple Emanu-El of Westfield, NJ">
            <a:extLst>
              <a:ext uri="{FF2B5EF4-FFF2-40B4-BE49-F238E27FC236}">
                <a16:creationId xmlns:a16="http://schemas.microsoft.com/office/drawing/2014/main" id="{BAD8111A-92B3-45D5-A40B-EC2F05DF4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537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5 Steps for Earning More Respect at Work | Inc.com">
            <a:extLst>
              <a:ext uri="{FF2B5EF4-FFF2-40B4-BE49-F238E27FC236}">
                <a16:creationId xmlns:a16="http://schemas.microsoft.com/office/drawing/2014/main" id="{9F27ABBA-4610-4F7E-BD56-FA8697C1B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Rectangle 615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57BBAA-B710-4E61-95A9-584C8344DF04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Build on Principles of Respect and Empathy </a:t>
            </a:r>
          </a:p>
        </p:txBody>
      </p:sp>
      <p:cxnSp>
        <p:nvCxnSpPr>
          <p:cNvPr id="6153" name="Straight Connector 615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5" name="Straight Connector 615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762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2D186-ECFA-4B2D-818E-4193A0658A9A}"/>
              </a:ext>
            </a:extLst>
          </p:cNvPr>
          <p:cNvSpPr txBox="1"/>
          <p:nvPr/>
        </p:nvSpPr>
        <p:spPr>
          <a:xfrm>
            <a:off x="5354955" y="552182"/>
            <a:ext cx="5998840" cy="334313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Genuinely thank people for taking part in the conversation</a:t>
            </a:r>
          </a:p>
        </p:txBody>
      </p:sp>
      <p:pic>
        <p:nvPicPr>
          <p:cNvPr id="7170" name="Picture 2" descr="VIDEO: When and How to Wai Properly | Learn Thai with Mod">
            <a:extLst>
              <a:ext uri="{FF2B5EF4-FFF2-40B4-BE49-F238E27FC236}">
                <a16:creationId xmlns:a16="http://schemas.microsoft.com/office/drawing/2014/main" id="{F6B43603-050C-4969-AEE7-D1BD3C399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4" r="-2" b="7815"/>
          <a:stretch/>
        </p:blipFill>
        <p:spPr bwMode="auto">
          <a:xfrm>
            <a:off x="20" y="10"/>
            <a:ext cx="499298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127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6" name="Rectangle 308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id you being generous can be good for your mental health? | HealthShots">
            <a:extLst>
              <a:ext uri="{FF2B5EF4-FFF2-40B4-BE49-F238E27FC236}">
                <a16:creationId xmlns:a16="http://schemas.microsoft.com/office/drawing/2014/main" id="{7A70DB8F-F099-4757-9756-0357B29BF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r="15133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8" name="Rectangle 308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FF07D0-1FE8-44E2-B69A-235163428FB3}"/>
              </a:ext>
            </a:extLst>
          </p:cNvPr>
          <p:cNvSpPr txBox="1"/>
          <p:nvPr/>
        </p:nvSpPr>
        <p:spPr>
          <a:xfrm>
            <a:off x="7612890" y="206844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Be Generous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3000" dirty="0"/>
              <a:t>Time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Attention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(And don’t forget the food!)</a:t>
            </a:r>
          </a:p>
        </p:txBody>
      </p:sp>
    </p:spTree>
    <p:extLst>
      <p:ext uri="{BB962C8B-B14F-4D97-AF65-F5344CB8AC3E}">
        <p14:creationId xmlns:p14="http://schemas.microsoft.com/office/powerpoint/2010/main" val="1128992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137CF9-655E-4933-8F29-41487B6467E0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dirty="0"/>
              <a:t>Speak slowly and don’t expect others to be wedded  to your timeline</a:t>
            </a:r>
          </a:p>
        </p:txBody>
      </p:sp>
      <p:pic>
        <p:nvPicPr>
          <p:cNvPr id="4098" name="Picture 2" descr="zootopia sloth | SLOW IS SMOOTH AND; SMOOTH IS FAST | image tagged in zootopia sloth | made w/ Imgflip meme maker">
            <a:extLst>
              <a:ext uri="{FF2B5EF4-FFF2-40B4-BE49-F238E27FC236}">
                <a16:creationId xmlns:a16="http://schemas.microsoft.com/office/drawing/2014/main" id="{389BB2E1-C8CD-4865-BC89-DB6AEF729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r="1678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036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Rectangle 2056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Rectangle 2058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Abandoned Mine Drainage (AMD) | Fayette County Conservation District">
            <a:extLst>
              <a:ext uri="{FF2B5EF4-FFF2-40B4-BE49-F238E27FC236}">
                <a16:creationId xmlns:a16="http://schemas.microsoft.com/office/drawing/2014/main" id="{93620DC1-0061-45D8-AD02-015B26307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" r="-1" b="7923"/>
          <a:stretch/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9" name="Rectangle 2060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hrenfeld Boney Pile | | tribdem.com">
            <a:extLst>
              <a:ext uri="{FF2B5EF4-FFF2-40B4-BE49-F238E27FC236}">
                <a16:creationId xmlns:a16="http://schemas.microsoft.com/office/drawing/2014/main" id="{37BB3329-1348-4A13-9608-19BA3F709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4" r="1346" b="-1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837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4" name="Rectangle 41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PSYCHOLOGY: Is The Fear of Success Holding You Back? - Tharawat Magazine">
            <a:extLst>
              <a:ext uri="{FF2B5EF4-FFF2-40B4-BE49-F238E27FC236}">
                <a16:creationId xmlns:a16="http://schemas.microsoft.com/office/drawing/2014/main" id="{CF8B2419-CDD0-467E-ACC4-CFCEA53F0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r="8336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" name="Rectangle 41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F79F08-F35C-4DFD-A51C-ECDFBF22B26E}"/>
              </a:ext>
            </a:extLst>
          </p:cNvPr>
          <p:cNvSpPr txBox="1"/>
          <p:nvPr/>
        </p:nvSpPr>
        <p:spPr>
          <a:xfrm>
            <a:off x="487680" y="731520"/>
            <a:ext cx="3220721" cy="5445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/>
              <a:t>Meet people’s fears with: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Love, 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Dignity, 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Space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608526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C55A6-2FDB-4DC9-961D-6007EC9DE9BB}"/>
              </a:ext>
            </a:extLst>
          </p:cNvPr>
          <p:cNvSpPr txBox="1"/>
          <p:nvPr/>
        </p:nvSpPr>
        <p:spPr>
          <a:xfrm>
            <a:off x="638882" y="3577456"/>
            <a:ext cx="10909640" cy="16878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Seek Common Ground</a:t>
            </a:r>
          </a:p>
        </p:txBody>
      </p:sp>
      <p:pic>
        <p:nvPicPr>
          <p:cNvPr id="8196" name="Picture 4" descr="CHERRYFIELD MAINE">
            <a:extLst>
              <a:ext uri="{FF2B5EF4-FFF2-40B4-BE49-F238E27FC236}">
                <a16:creationId xmlns:a16="http://schemas.microsoft.com/office/drawing/2014/main" id="{9776930E-3C8F-4590-B4B6-44628F0AB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8165" y="591670"/>
            <a:ext cx="5971074" cy="274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09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nowledge Café: Circle Conversation | Conversational Leadership">
            <a:extLst>
              <a:ext uri="{FF2B5EF4-FFF2-40B4-BE49-F238E27FC236}">
                <a16:creationId xmlns:a16="http://schemas.microsoft.com/office/drawing/2014/main" id="{00253A41-508F-4168-874B-99BFED4F4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r="20541" b="909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7F2F7E-2E20-47BD-9FE8-EB65C2C1DCF0}"/>
              </a:ext>
            </a:extLst>
          </p:cNvPr>
          <p:cNvSpPr txBox="1"/>
          <p:nvPr/>
        </p:nvSpPr>
        <p:spPr>
          <a:xfrm>
            <a:off x="477981" y="1122363"/>
            <a:ext cx="4023360" cy="1620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Open Circle Conversations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76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ere Are 10 Things That A Real Mainer Would Have">
            <a:extLst>
              <a:ext uri="{FF2B5EF4-FFF2-40B4-BE49-F238E27FC236}">
                <a16:creationId xmlns:a16="http://schemas.microsoft.com/office/drawing/2014/main" id="{F9E022BC-7F39-4D4E-AD15-56FFD18E4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r="23298" b="2104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7226F1-8DFF-4F75-92EE-C4D73A9D8313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Foster a “Come as you are” attitude</a:t>
            </a: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918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047286-C551-4FB7-A66F-723A6DB50C0D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Be willing to be vulnerable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It is important in building trust to be seen as a person, not a “Cog in the wheel…”</a:t>
            </a:r>
          </a:p>
        </p:txBody>
      </p:sp>
      <p:pic>
        <p:nvPicPr>
          <p:cNvPr id="14338" name="Picture 2" descr="Why Is It So Hard to Be Vulnerable? - Mindful">
            <a:extLst>
              <a:ext uri="{FF2B5EF4-FFF2-40B4-BE49-F238E27FC236}">
                <a16:creationId xmlns:a16="http://schemas.microsoft.com/office/drawing/2014/main" id="{1E802AC7-36BE-4F7C-AB82-677DF5501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1" r="-1" b="-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561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95" name="Rectangle 11294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STUDY: Physical and Self-Deprecating Humor Make Best Online Matches |  HuffPost Contributor">
            <a:extLst>
              <a:ext uri="{FF2B5EF4-FFF2-40B4-BE49-F238E27FC236}">
                <a16:creationId xmlns:a16="http://schemas.microsoft.com/office/drawing/2014/main" id="{7E5A7DC0-3816-4BA8-B6DA-3865DFB52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r="15330" b="-2"/>
          <a:stretch/>
        </p:blipFill>
        <p:spPr bwMode="auto">
          <a:xfrm>
            <a:off x="1466415" y="640080"/>
            <a:ext cx="3920487" cy="577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7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82EF6F-5714-4E43-805D-9E86E5865C59}"/>
              </a:ext>
            </a:extLst>
          </p:cNvPr>
          <p:cNvSpPr txBox="1"/>
          <p:nvPr/>
        </p:nvSpPr>
        <p:spPr>
          <a:xfrm>
            <a:off x="5957231" y="2691450"/>
            <a:ext cx="4818888" cy="3550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/>
              <a:t>Set your ego aside and don’t be afraid to poke fun at yourself</a:t>
            </a:r>
          </a:p>
        </p:txBody>
      </p:sp>
    </p:spTree>
    <p:extLst>
      <p:ext uri="{BB962C8B-B14F-4D97-AF65-F5344CB8AC3E}">
        <p14:creationId xmlns:p14="http://schemas.microsoft.com/office/powerpoint/2010/main" val="1703410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15369" name="Group 15368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15370" name="Freeform: Shape 15369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371" name="Freeform: Shape 15370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372" name="Freeform: Shape 15371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373" name="Freeform: Shape 15372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374" name="Freeform: Shape 15373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15362" name="Picture 2" descr="Hobart Events - Be Cool, Honey Bunny | Facebook">
            <a:extLst>
              <a:ext uri="{FF2B5EF4-FFF2-40B4-BE49-F238E27FC236}">
                <a16:creationId xmlns:a16="http://schemas.microsoft.com/office/drawing/2014/main" id="{EA824360-0445-4E26-9201-40BBC742D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0938" y="1339354"/>
            <a:ext cx="7560860" cy="407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348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12" name="Rectangle 16411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A7A988-390F-4A9C-9692-DCA6E0220203}"/>
              </a:ext>
            </a:extLst>
          </p:cNvPr>
          <p:cNvSpPr txBox="1"/>
          <p:nvPr/>
        </p:nvSpPr>
        <p:spPr>
          <a:xfrm>
            <a:off x="638882" y="3577456"/>
            <a:ext cx="10909640" cy="16878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Taking the energy out of disagreements</a:t>
            </a:r>
          </a:p>
        </p:txBody>
      </p:sp>
      <p:pic>
        <p:nvPicPr>
          <p:cNvPr id="16386" name="Picture 2" descr="5 Calming Prayers for Serenity during Stressful Times">
            <a:extLst>
              <a:ext uri="{FF2B5EF4-FFF2-40B4-BE49-F238E27FC236}">
                <a16:creationId xmlns:a16="http://schemas.microsoft.com/office/drawing/2014/main" id="{252706C9-CA1F-4BE3-B912-D0ACAB0F3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9775" y="591670"/>
            <a:ext cx="5247854" cy="274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14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14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FAC36F-39F4-4791-8CB7-6694720419CA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Start by agreeing</a:t>
            </a:r>
          </a:p>
        </p:txBody>
      </p:sp>
      <p:pic>
        <p:nvPicPr>
          <p:cNvPr id="17410" name="Picture 2" descr="Funny, enthusiastic happy african-american guy lift thumb up upbeat,  smiling satisfied, agree with someone choice, approve great idea, standing  over white background, impressed with good performance Stock Photo | Adobe  Stock">
            <a:extLst>
              <a:ext uri="{FF2B5EF4-FFF2-40B4-BE49-F238E27FC236}">
                <a16:creationId xmlns:a16="http://schemas.microsoft.com/office/drawing/2014/main" id="{9B338A63-6632-481A-8A78-6D0578007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5" r="2552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306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29CA1-5469-4979-9DA5-5B43AAE2EA9D}"/>
              </a:ext>
            </a:extLst>
          </p:cNvPr>
          <p:cNvSpPr txBox="1"/>
          <p:nvPr/>
        </p:nvSpPr>
        <p:spPr>
          <a:xfrm>
            <a:off x="556325" y="0"/>
            <a:ext cx="3429000" cy="5577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Show you are hearing them by telling them what you’ve learned</a:t>
            </a:r>
          </a:p>
        </p:txBody>
      </p:sp>
      <p:pic>
        <p:nvPicPr>
          <p:cNvPr id="18434" name="Picture 2" descr="Learning Is Fun GIFs | Tenor">
            <a:extLst>
              <a:ext uri="{FF2B5EF4-FFF2-40B4-BE49-F238E27FC236}">
                <a16:creationId xmlns:a16="http://schemas.microsoft.com/office/drawing/2014/main" id="{B36605EA-8E9D-447B-BDC4-D79B1E9B30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7236" y="640080"/>
            <a:ext cx="5577840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680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Laurel Ridge State Park">
            <a:extLst>
              <a:ext uri="{FF2B5EF4-FFF2-40B4-BE49-F238E27FC236}">
                <a16:creationId xmlns:a16="http://schemas.microsoft.com/office/drawing/2014/main" id="{5D8BC3A1-86DC-405B-A265-B27C26480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1" r="1" b="2501"/>
          <a:stretch/>
        </p:blipFill>
        <p:spPr bwMode="auto">
          <a:xfrm>
            <a:off x="196850" y="173518"/>
            <a:ext cx="11798300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953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7" name="Rectangle 20486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0482" name="Picture 2" descr="Recognizing Inattentive ADD - Gemm Learning">
            <a:extLst>
              <a:ext uri="{FF2B5EF4-FFF2-40B4-BE49-F238E27FC236}">
                <a16:creationId xmlns:a16="http://schemas.microsoft.com/office/drawing/2014/main" id="{EC8A532F-AA38-421E-8F9C-178700536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7" r="15848"/>
          <a:stretch/>
        </p:blipFill>
        <p:spPr bwMode="auto">
          <a:xfrm>
            <a:off x="20" y="10"/>
            <a:ext cx="99470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9" name="Freeform: Shape 20488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0491" name="Freeform: Shape 20490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0493" name="Freeform: Shape 2049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4A929-AB81-43D9-B022-BDF362EADF07}"/>
              </a:ext>
            </a:extLst>
          </p:cNvPr>
          <p:cNvSpPr txBox="1"/>
          <p:nvPr/>
        </p:nvSpPr>
        <p:spPr>
          <a:xfrm>
            <a:off x="6986049" y="2722729"/>
            <a:ext cx="4694418" cy="270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Acknowledge and add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/>
              <a:t>“ I think you  have a point; I would add… “</a:t>
            </a:r>
          </a:p>
        </p:txBody>
      </p:sp>
    </p:spTree>
    <p:extLst>
      <p:ext uri="{BB962C8B-B14F-4D97-AF65-F5344CB8AC3E}">
        <p14:creationId xmlns:p14="http://schemas.microsoft.com/office/powerpoint/2010/main" val="1048253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Let's talk about 'We Don't Talk About Bruno' – North Texas Daily">
            <a:extLst>
              <a:ext uri="{FF2B5EF4-FFF2-40B4-BE49-F238E27FC236}">
                <a16:creationId xmlns:a16="http://schemas.microsoft.com/office/drawing/2014/main" id="{2757B63C-5E84-4510-A7C3-B3BA78CB8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1" r="-1" b="23431"/>
          <a:stretch/>
        </p:blipFill>
        <p:spPr bwMode="auto"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We_Don't_Talk_About_Bruno_(audio).ogg">
            <a:hlinkClick r:id="" action="ppaction://media"/>
            <a:extLst>
              <a:ext uri="{FF2B5EF4-FFF2-40B4-BE49-F238E27FC236}">
                <a16:creationId xmlns:a16="http://schemas.microsoft.com/office/drawing/2014/main" id="{00069675-1DB3-4E43-B454-AF34402D9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8729" y="6324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4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istory | Micmac Farm">
            <a:extLst>
              <a:ext uri="{FF2B5EF4-FFF2-40B4-BE49-F238E27FC236}">
                <a16:creationId xmlns:a16="http://schemas.microsoft.com/office/drawing/2014/main" id="{FD9B4B1B-A919-4FEF-8059-1EA783A9C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324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9-Year-Old Woman Bags 775-Pound Bull Moose In Maine | Whiskey Riff">
            <a:extLst>
              <a:ext uri="{FF2B5EF4-FFF2-40B4-BE49-F238E27FC236}">
                <a16:creationId xmlns:a16="http://schemas.microsoft.com/office/drawing/2014/main" id="{0CDEEC8E-7715-4E96-8B7A-B80B843AF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4" r="6672" b="-1"/>
          <a:stretch/>
        </p:blipFill>
        <p:spPr bwMode="auto">
          <a:xfrm>
            <a:off x="25421" y="-5485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gulators delay action on trackers for lobster boats">
            <a:extLst>
              <a:ext uri="{FF2B5EF4-FFF2-40B4-BE49-F238E27FC236}">
                <a16:creationId xmlns:a16="http://schemas.microsoft.com/office/drawing/2014/main" id="{C58C81B4-91BC-40C1-8612-8D0B8CB47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1" r="1" b="9279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067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Maine communities will get millions to adapt to climate change">
            <a:extLst>
              <a:ext uri="{FF2B5EF4-FFF2-40B4-BE49-F238E27FC236}">
                <a16:creationId xmlns:a16="http://schemas.microsoft.com/office/drawing/2014/main" id="{2B671EF2-37DC-4110-93DE-EF6E1EDB0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r="1476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138E5C-9872-4E08-9C66-FCE6DCD5FD15}"/>
              </a:ext>
            </a:extLst>
          </p:cNvPr>
          <p:cNvSpPr txBox="1"/>
          <p:nvPr/>
        </p:nvSpPr>
        <p:spPr>
          <a:xfrm>
            <a:off x="650240" y="2434201"/>
            <a:ext cx="401014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Mainer’s are practical</a:t>
            </a:r>
          </a:p>
        </p:txBody>
      </p:sp>
    </p:spTree>
    <p:extLst>
      <p:ext uri="{BB962C8B-B14F-4D97-AF65-F5344CB8AC3E}">
        <p14:creationId xmlns:p14="http://schemas.microsoft.com/office/powerpoint/2010/main" val="150977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43DE8-3551-407E-8791-654A165280A1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They see sea level rise</a:t>
            </a:r>
          </a:p>
        </p:txBody>
      </p:sp>
      <p:pic>
        <p:nvPicPr>
          <p:cNvPr id="3" name="Picture 2" descr="A truck on the road with waves crashing on the side&#10;&#10;Description automatically generated">
            <a:extLst>
              <a:ext uri="{FF2B5EF4-FFF2-40B4-BE49-F238E27FC236}">
                <a16:creationId xmlns:a16="http://schemas.microsoft.com/office/drawing/2014/main" id="{4F582663-9EBC-4FE7-A331-B29D154F8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7" r="-1" b="253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2636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wns contend with sewer overflows, flooding and more as Gulf of Maine  keeps warming">
            <a:extLst>
              <a:ext uri="{FF2B5EF4-FFF2-40B4-BE49-F238E27FC236}">
                <a16:creationId xmlns:a16="http://schemas.microsoft.com/office/drawing/2014/main" id="{65F9C880-B38E-4B2B-A574-B7DE3502F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445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lash flooding washes out roads, causes extensive damage in Downeast Maine">
            <a:extLst>
              <a:ext uri="{FF2B5EF4-FFF2-40B4-BE49-F238E27FC236}">
                <a16:creationId xmlns:a16="http://schemas.microsoft.com/office/drawing/2014/main" id="{56870ACE-19A8-45C4-8CED-082794863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86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the river&#10;&#10;Description automatically generated">
            <a:extLst>
              <a:ext uri="{FF2B5EF4-FFF2-40B4-BE49-F238E27FC236}">
                <a16:creationId xmlns:a16="http://schemas.microsoft.com/office/drawing/2014/main" id="{32E864C9-F609-4623-BD45-6C02A17CB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52A19-51E8-48D5-9FD2-6005499F318D}"/>
              </a:ext>
            </a:extLst>
          </p:cNvPr>
          <p:cNvSpPr txBox="1"/>
          <p:nvPr/>
        </p:nvSpPr>
        <p:spPr>
          <a:xfrm>
            <a:off x="965200" y="-139358"/>
            <a:ext cx="10058400" cy="858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437087"/>
                </a:solidFill>
                <a:latin typeface="+mj-lt"/>
                <a:ea typeface="+mj-ea"/>
                <a:cs typeface="+mj-cs"/>
              </a:rPr>
              <a:t>Relevance to local area</a:t>
            </a:r>
          </a:p>
        </p:txBody>
      </p:sp>
    </p:spTree>
    <p:extLst>
      <p:ext uri="{BB962C8B-B14F-4D97-AF65-F5344CB8AC3E}">
        <p14:creationId xmlns:p14="http://schemas.microsoft.com/office/powerpoint/2010/main" val="568652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ommunity Resilience Partnership | CEBE">
            <a:extLst>
              <a:ext uri="{FF2B5EF4-FFF2-40B4-BE49-F238E27FC236}">
                <a16:creationId xmlns:a16="http://schemas.microsoft.com/office/drawing/2014/main" id="{3A3DE38A-22AB-4659-A1FE-C3931AB80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7" b="2389"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BA60C9-34AE-4E4C-B917-E87A3FF7825F}"/>
              </a:ext>
            </a:extLst>
          </p:cNvPr>
          <p:cNvSpPr txBox="1"/>
          <p:nvPr/>
        </p:nvSpPr>
        <p:spPr>
          <a:xfrm>
            <a:off x="952228" y="743447"/>
            <a:ext cx="3973385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+mj-lt"/>
                <a:ea typeface="+mj-ea"/>
                <a:cs typeface="+mj-cs"/>
              </a:rPr>
              <a:t>CRP enrollment Process</a:t>
            </a:r>
          </a:p>
        </p:txBody>
      </p:sp>
    </p:spTree>
    <p:extLst>
      <p:ext uri="{BB962C8B-B14F-4D97-AF65-F5344CB8AC3E}">
        <p14:creationId xmlns:p14="http://schemas.microsoft.com/office/powerpoint/2010/main" val="849928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ommunity Resilience Partnership | CEBE">
            <a:extLst>
              <a:ext uri="{FF2B5EF4-FFF2-40B4-BE49-F238E27FC236}">
                <a16:creationId xmlns:a16="http://schemas.microsoft.com/office/drawing/2014/main" id="{8FD15DBA-A2A8-4549-A8A1-507335016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7573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66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3" name="Rectangle 4106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REGION 3 MEMBERS &amp; PRIORITY PROJECTS (as of 9/15/22)">
            <a:extLst>
              <a:ext uri="{FF2B5EF4-FFF2-40B4-BE49-F238E27FC236}">
                <a16:creationId xmlns:a16="http://schemas.microsoft.com/office/drawing/2014/main" id="{128D7D48-3ABD-42D2-B754-932AA5AB3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3578" y="1545757"/>
            <a:ext cx="9664846" cy="35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399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096B26-55B3-4C73-AD67-E8B79C61E6B6}"/>
              </a:ext>
            </a:extLst>
          </p:cNvPr>
          <p:cNvSpPr txBox="1"/>
          <p:nvPr/>
        </p:nvSpPr>
        <p:spPr>
          <a:xfrm>
            <a:off x="1005840" y="122788"/>
            <a:ext cx="9987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72 actions in 8 different focus areas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F3D0FE2-FA77-48C5-AB0D-64A078C3D79C}"/>
              </a:ext>
            </a:extLst>
          </p:cNvPr>
          <p:cNvSpPr/>
          <p:nvPr/>
        </p:nvSpPr>
        <p:spPr>
          <a:xfrm>
            <a:off x="635000" y="586927"/>
            <a:ext cx="10922000" cy="60915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Factory with solid fill">
            <a:extLst>
              <a:ext uri="{FF2B5EF4-FFF2-40B4-BE49-F238E27FC236}">
                <a16:creationId xmlns:a16="http://schemas.microsoft.com/office/drawing/2014/main" id="{B5DD6397-7291-4BCE-8A71-F44B5DE2D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400" y="2431057"/>
            <a:ext cx="914400" cy="914400"/>
          </a:xfrm>
          <a:prstGeom prst="rect">
            <a:avLst/>
          </a:prstGeom>
        </p:spPr>
      </p:pic>
      <p:pic>
        <p:nvPicPr>
          <p:cNvPr id="11" name="Graphic 10" descr="Electric car with solid fill">
            <a:extLst>
              <a:ext uri="{FF2B5EF4-FFF2-40B4-BE49-F238E27FC236}">
                <a16:creationId xmlns:a16="http://schemas.microsoft.com/office/drawing/2014/main" id="{327FAA4E-7BA5-4038-ADBE-5963A4ACB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8400" y="1387777"/>
            <a:ext cx="914400" cy="914400"/>
          </a:xfrm>
          <a:prstGeom prst="rect">
            <a:avLst/>
          </a:prstGeom>
        </p:spPr>
      </p:pic>
      <p:pic>
        <p:nvPicPr>
          <p:cNvPr id="13" name="Graphic 12" descr="Farmer female with solid fill">
            <a:extLst>
              <a:ext uri="{FF2B5EF4-FFF2-40B4-BE49-F238E27FC236}">
                <a16:creationId xmlns:a16="http://schemas.microsoft.com/office/drawing/2014/main" id="{FC911BF2-7B24-436B-B0A2-525E502DD7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8400" y="5233749"/>
            <a:ext cx="914400" cy="914400"/>
          </a:xfrm>
          <a:prstGeom prst="rect">
            <a:avLst/>
          </a:prstGeom>
        </p:spPr>
      </p:pic>
      <p:pic>
        <p:nvPicPr>
          <p:cNvPr id="15" name="Graphic 14" descr="Forest scene with solid fill">
            <a:extLst>
              <a:ext uri="{FF2B5EF4-FFF2-40B4-BE49-F238E27FC236}">
                <a16:creationId xmlns:a16="http://schemas.microsoft.com/office/drawing/2014/main" id="{9F895E60-47CE-434A-AF96-4E1411B1AA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12180" y="1428222"/>
            <a:ext cx="914400" cy="914400"/>
          </a:xfrm>
          <a:prstGeom prst="rect">
            <a:avLst/>
          </a:prstGeom>
        </p:spPr>
      </p:pic>
      <p:pic>
        <p:nvPicPr>
          <p:cNvPr id="17" name="Graphic 16" descr="City with solid fill">
            <a:extLst>
              <a:ext uri="{FF2B5EF4-FFF2-40B4-BE49-F238E27FC236}">
                <a16:creationId xmlns:a16="http://schemas.microsoft.com/office/drawing/2014/main" id="{7139A82E-3621-4C8B-BE3A-76F83F55CC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70600" y="2535499"/>
            <a:ext cx="914400" cy="914400"/>
          </a:xfrm>
          <a:prstGeom prst="rect">
            <a:avLst/>
          </a:prstGeom>
        </p:spPr>
      </p:pic>
      <p:pic>
        <p:nvPicPr>
          <p:cNvPr id="19" name="Graphic 18" descr="Road with solid fill">
            <a:extLst>
              <a:ext uri="{FF2B5EF4-FFF2-40B4-BE49-F238E27FC236}">
                <a16:creationId xmlns:a16="http://schemas.microsoft.com/office/drawing/2014/main" id="{27D876C9-AB33-451B-B8BE-3AA5369924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96000" y="3958975"/>
            <a:ext cx="914400" cy="914400"/>
          </a:xfrm>
          <a:prstGeom prst="rect">
            <a:avLst/>
          </a:prstGeom>
        </p:spPr>
      </p:pic>
      <p:pic>
        <p:nvPicPr>
          <p:cNvPr id="21" name="Graphic 20" descr="Group success with solid fill">
            <a:extLst>
              <a:ext uri="{FF2B5EF4-FFF2-40B4-BE49-F238E27FC236}">
                <a16:creationId xmlns:a16="http://schemas.microsoft.com/office/drawing/2014/main" id="{046D0A77-0166-486C-ACEB-7CE9D2DA9B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51220" y="5318726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E5D3DED-DE8B-45EE-84EC-27B61EFF0DE2}"/>
              </a:ext>
            </a:extLst>
          </p:cNvPr>
          <p:cNvSpPr txBox="1"/>
          <p:nvPr/>
        </p:nvSpPr>
        <p:spPr>
          <a:xfrm>
            <a:off x="1960880" y="1639394"/>
            <a:ext cx="443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Lower carbon transportation</a:t>
            </a:r>
          </a:p>
          <a:p>
            <a:r>
              <a:rPr lang="en-US" dirty="0">
                <a:latin typeface="Algerian" panose="04020705040A02060702" pitchFamily="82" charset="0"/>
              </a:rPr>
              <a:t>  </a:t>
            </a:r>
            <a:r>
              <a:rPr lang="en-US" sz="1200" dirty="0">
                <a:latin typeface="Algerian" panose="04020705040A02060702" pitchFamily="82" charset="0"/>
              </a:rPr>
              <a:t>served with crackling EV chargers</a:t>
            </a:r>
            <a:endParaRPr lang="en-US" dirty="0">
              <a:latin typeface="Algerian" panose="04020705040A02060702" pitchFamily="8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2DDA22-F1D4-4678-80A9-EB80A40D069F}"/>
              </a:ext>
            </a:extLst>
          </p:cNvPr>
          <p:cNvSpPr txBox="1"/>
          <p:nvPr/>
        </p:nvSpPr>
        <p:spPr>
          <a:xfrm>
            <a:off x="1960880" y="2811050"/>
            <a:ext cx="443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More efficient buildings</a:t>
            </a:r>
          </a:p>
          <a:p>
            <a:r>
              <a:rPr lang="en-US" sz="1200" dirty="0">
                <a:latin typeface="Algerian" panose="04020705040A02060702" pitchFamily="82" charset="0"/>
              </a:rPr>
              <a:t> in a rich sauce of domestic hot water</a:t>
            </a:r>
          </a:p>
        </p:txBody>
      </p:sp>
      <p:pic>
        <p:nvPicPr>
          <p:cNvPr id="25" name="Graphic 24" descr="Windmill with solid fill">
            <a:extLst>
              <a:ext uri="{FF2B5EF4-FFF2-40B4-BE49-F238E27FC236}">
                <a16:creationId xmlns:a16="http://schemas.microsoft.com/office/drawing/2014/main" id="{68DECF61-B737-4FCE-9D70-2BA566A6DB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68400" y="3876088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1594D66-3690-40BB-AF49-C0D9868F9A6B}"/>
              </a:ext>
            </a:extLst>
          </p:cNvPr>
          <p:cNvSpPr txBox="1"/>
          <p:nvPr/>
        </p:nvSpPr>
        <p:spPr>
          <a:xfrm>
            <a:off x="1922780" y="4002665"/>
            <a:ext cx="443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Cleaner energy</a:t>
            </a:r>
          </a:p>
          <a:p>
            <a:r>
              <a:rPr lang="en-US" sz="1200" dirty="0">
                <a:latin typeface="Algerian" panose="04020705040A02060702" pitchFamily="82" charset="0"/>
              </a:rPr>
              <a:t>  with a sprinkling of state and federal rebates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C3AB8C-EC13-4B80-B193-87574049D1E6}"/>
              </a:ext>
            </a:extLst>
          </p:cNvPr>
          <p:cNvSpPr txBox="1"/>
          <p:nvPr/>
        </p:nvSpPr>
        <p:spPr>
          <a:xfrm>
            <a:off x="1968500" y="5343254"/>
            <a:ext cx="4439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Protecting nature-based jobs</a:t>
            </a:r>
          </a:p>
          <a:p>
            <a:r>
              <a:rPr lang="en-US" sz="1200" dirty="0">
                <a:latin typeface="Algerian" panose="04020705040A02060702" pitchFamily="82" charset="0"/>
              </a:rPr>
              <a:t> swirled with economic development and youth Opportunities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37EBF2-F136-4D5B-9AA3-3D3D6BC05053}"/>
              </a:ext>
            </a:extLst>
          </p:cNvPr>
          <p:cNvSpPr txBox="1"/>
          <p:nvPr/>
        </p:nvSpPr>
        <p:spPr>
          <a:xfrm>
            <a:off x="6985000" y="1637546"/>
            <a:ext cx="443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Protecting nature</a:t>
            </a:r>
          </a:p>
          <a:p>
            <a:r>
              <a:rPr lang="en-US" sz="1200" dirty="0">
                <a:latin typeface="Algerian" panose="04020705040A02060702" pitchFamily="82" charset="0"/>
              </a:rPr>
              <a:t>Served raw on fresh balsam fir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93D6E5-FEFF-43D9-8228-3BDE24AD9DD9}"/>
              </a:ext>
            </a:extLst>
          </p:cNvPr>
          <p:cNvSpPr txBox="1"/>
          <p:nvPr/>
        </p:nvSpPr>
        <p:spPr>
          <a:xfrm>
            <a:off x="6891020" y="2582487"/>
            <a:ext cx="443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Building healthy communities</a:t>
            </a:r>
          </a:p>
          <a:p>
            <a:r>
              <a:rPr lang="en-US" sz="1200" dirty="0">
                <a:latin typeface="Algerian" panose="04020705040A02060702" pitchFamily="82" charset="0"/>
              </a:rPr>
              <a:t>Covered in dollops of planning and flood maps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0BCBC9-A639-4E03-9B61-DE70792BAA14}"/>
              </a:ext>
            </a:extLst>
          </p:cNvPr>
          <p:cNvSpPr txBox="1"/>
          <p:nvPr/>
        </p:nvSpPr>
        <p:spPr>
          <a:xfrm>
            <a:off x="7063740" y="4056289"/>
            <a:ext cx="4439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Improving infrastructure</a:t>
            </a:r>
          </a:p>
          <a:p>
            <a:r>
              <a:rPr lang="en-US" sz="1200" dirty="0">
                <a:latin typeface="Algerian" panose="04020705040A02060702" pitchFamily="82" charset="0"/>
              </a:rPr>
              <a:t>Artistically plated on 500 -year flood bridging</a:t>
            </a:r>
          </a:p>
          <a:p>
            <a:endParaRPr lang="en-US" sz="1200" dirty="0">
              <a:latin typeface="Algerian" panose="04020705040A02060702" pitchFamily="8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076E7F-668C-4731-A65E-F5FB70054B9F}"/>
              </a:ext>
            </a:extLst>
          </p:cNvPr>
          <p:cNvSpPr txBox="1"/>
          <p:nvPr/>
        </p:nvSpPr>
        <p:spPr>
          <a:xfrm>
            <a:off x="7063740" y="5459716"/>
            <a:ext cx="4439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Engaging with people</a:t>
            </a:r>
          </a:p>
          <a:p>
            <a:r>
              <a:rPr lang="en-US" sz="1200" dirty="0">
                <a:latin typeface="Algerian" panose="04020705040A02060702" pitchFamily="82" charset="0"/>
              </a:rPr>
              <a:t>With leadership and justice for all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79D2FB-001A-4F41-9526-A8C24C36FB04}"/>
              </a:ext>
            </a:extLst>
          </p:cNvPr>
          <p:cNvSpPr txBox="1"/>
          <p:nvPr/>
        </p:nvSpPr>
        <p:spPr>
          <a:xfrm>
            <a:off x="2913380" y="650240"/>
            <a:ext cx="619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38622778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lumbia Falls lays groundwork for possible March vote on large project  moratorium">
            <a:extLst>
              <a:ext uri="{FF2B5EF4-FFF2-40B4-BE49-F238E27FC236}">
                <a16:creationId xmlns:a16="http://schemas.microsoft.com/office/drawing/2014/main" id="{77D9D8DE-DF6C-405E-8855-7C9F94A6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242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C0C74C-8D7B-448A-9AF1-039D9A0A76C7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Neighbor to neighbor engagement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Neighbor land swap paves way for real estate deal | Boothbay Register">
            <a:extLst>
              <a:ext uri="{FF2B5EF4-FFF2-40B4-BE49-F238E27FC236}">
                <a16:creationId xmlns:a16="http://schemas.microsoft.com/office/drawing/2014/main" id="{418E8081-A8C7-4B91-9B5E-B6CC01A28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1165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with green dots&#10;&#10;Description automatically generated">
            <a:extLst>
              <a:ext uri="{FF2B5EF4-FFF2-40B4-BE49-F238E27FC236}">
                <a16:creationId xmlns:a16="http://schemas.microsoft.com/office/drawing/2014/main" id="{41FB7977-3609-4381-B2B0-AABDAFC94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D45961-D9A5-4718-B4FE-BFD94A7D8DB2}"/>
              </a:ext>
            </a:extLst>
          </p:cNvPr>
          <p:cNvSpPr txBox="1"/>
          <p:nvPr/>
        </p:nvSpPr>
        <p:spPr>
          <a:xfrm>
            <a:off x="193040" y="3752850"/>
            <a:ext cx="11516355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/>
              <a:t>148 towns enrolled covering 50% of Maine’s population</a:t>
            </a:r>
          </a:p>
        </p:txBody>
      </p:sp>
    </p:spTree>
    <p:extLst>
      <p:ext uri="{BB962C8B-B14F-4D97-AF65-F5344CB8AC3E}">
        <p14:creationId xmlns:p14="http://schemas.microsoft.com/office/powerpoint/2010/main" val="13843120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A9FF6-BBB6-44AD-91C1-0A77A8B24FC9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Projects are locally focused, developed and controlled</a:t>
            </a:r>
          </a:p>
        </p:txBody>
      </p:sp>
      <p:pic>
        <p:nvPicPr>
          <p:cNvPr id="2050" name="Picture 2" descr="Local Color: Maine — Local Color XC">
            <a:extLst>
              <a:ext uri="{FF2B5EF4-FFF2-40B4-BE49-F238E27FC236}">
                <a16:creationId xmlns:a16="http://schemas.microsoft.com/office/drawing/2014/main" id="{0F400A0E-B9B8-49C9-ADD1-13031B81C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4" r="11799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1124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mericans are so worried about money, it's hurting mental health">
            <a:extLst>
              <a:ext uri="{FF2B5EF4-FFF2-40B4-BE49-F238E27FC236}">
                <a16:creationId xmlns:a16="http://schemas.microsoft.com/office/drawing/2014/main" id="{CF62C8C6-DDCD-4772-B560-5717DA03E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47EEC0-1663-44D1-8651-D74BE04BBB11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Taxes funding this have already been collected</a:t>
            </a:r>
          </a:p>
        </p:txBody>
      </p:sp>
    </p:spTree>
    <p:extLst>
      <p:ext uri="{BB962C8B-B14F-4D97-AF65-F5344CB8AC3E}">
        <p14:creationId xmlns:p14="http://schemas.microsoft.com/office/powerpoint/2010/main" val="802545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E71246-6D7C-4D71-AC6F-A11B8F264E8E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CRP fund were approved by BOTH sides of the aisle</a:t>
            </a:r>
          </a:p>
        </p:txBody>
      </p:sp>
      <p:pic>
        <p:nvPicPr>
          <p:cNvPr id="4098" name="Picture 2" descr="Maine House and Senate both up for grabs this election">
            <a:extLst>
              <a:ext uri="{FF2B5EF4-FFF2-40B4-BE49-F238E27FC236}">
                <a16:creationId xmlns:a16="http://schemas.microsoft.com/office/drawing/2014/main" id="{389DC1AB-FC27-4233-8CB8-4FB8BEBBA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r="15898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185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513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What PwC Learned from Its Policy of Flexible Work for Everyone">
            <a:extLst>
              <a:ext uri="{FF2B5EF4-FFF2-40B4-BE49-F238E27FC236}">
                <a16:creationId xmlns:a16="http://schemas.microsoft.com/office/drawing/2014/main" id="{702B7AE9-0957-49FE-98AB-263D64DF1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12AAA4-4B68-44C8-867D-ED1A040BCB20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Flexible to the needs of each community</a:t>
            </a:r>
          </a:p>
        </p:txBody>
      </p:sp>
    </p:spTree>
    <p:extLst>
      <p:ext uri="{BB962C8B-B14F-4D97-AF65-F5344CB8AC3E}">
        <p14:creationId xmlns:p14="http://schemas.microsoft.com/office/powerpoint/2010/main" val="2044750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0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1040" name="Group 1032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1041" name="Freeform: Shape 1033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2" name="Freeform: Shape 1034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1026" name="Picture 2" descr="Community Resilience Partnership | Office of Policy Innovation &amp; Future">
            <a:hlinkClick r:id="rId2"/>
            <a:extLst>
              <a:ext uri="{FF2B5EF4-FFF2-40B4-BE49-F238E27FC236}">
                <a16:creationId xmlns:a16="http://schemas.microsoft.com/office/drawing/2014/main" id="{5D9B1D04-61D4-416C-BE95-1BF1300E0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3573" y="1180532"/>
            <a:ext cx="7561927" cy="439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0052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3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E9CF0-936A-4650-A870-5017A99A1B97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References and Further Reading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78719" y="1675227"/>
            <a:ext cx="7834561" cy="473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ignity: Its Essential Role in Resolving Conflict: Donna Hicks, Donna Hicks,  Donna Hicks, Donna Hicks: 9781665291873: Amazon.com: Books">
            <a:hlinkClick r:id="rId2"/>
            <a:extLst>
              <a:ext uri="{FF2B5EF4-FFF2-40B4-BE49-F238E27FC236}">
                <a16:creationId xmlns:a16="http://schemas.microsoft.com/office/drawing/2014/main" id="{A53B98E1-B0C7-423E-B56F-207A9A2C9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62" y="2183463"/>
            <a:ext cx="2823706" cy="282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3AF033-498E-41C9-B3C2-036CB3C6B913}"/>
              </a:ext>
            </a:extLst>
          </p:cNvPr>
          <p:cNvSpPr txBox="1"/>
          <p:nvPr/>
        </p:nvSpPr>
        <p:spPr>
          <a:xfrm>
            <a:off x="9408160" y="5088513"/>
            <a:ext cx="2445053" cy="264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67660">
              <a:spcAft>
                <a:spcPts val="384"/>
              </a:spcAft>
            </a:pPr>
            <a:r>
              <a:rPr lang="en-US" sz="1117" kern="120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Instragramer</a:t>
            </a:r>
            <a:r>
              <a:rPr lang="en-US" sz="1117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 Jefferson Fisher</a:t>
            </a:r>
            <a:endParaRPr lang="en-US"/>
          </a:p>
        </p:txBody>
      </p:sp>
      <p:pic>
        <p:nvPicPr>
          <p:cNvPr id="1028" name="Picture 4" descr="Medium shot of a person smiling&#10;&#10;Description automatically generated">
            <a:extLst>
              <a:ext uri="{FF2B5EF4-FFF2-40B4-BE49-F238E27FC236}">
                <a16:creationId xmlns:a16="http://schemas.microsoft.com/office/drawing/2014/main" id="{11C83CA3-84CC-46C7-B502-B8CAC35C5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872" y="2240525"/>
            <a:ext cx="2468941" cy="24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Jessica Brunacini PhD">
            <a:extLst>
              <a:ext uri="{FF2B5EF4-FFF2-40B4-BE49-F238E27FC236}">
                <a16:creationId xmlns:a16="http://schemas.microsoft.com/office/drawing/2014/main" id="{90B3EEF7-4D19-4972-8AB6-9CAEC630B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373" y="2240526"/>
            <a:ext cx="2665187" cy="26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E0F17D-809A-40DC-B51A-86AC511117B5}"/>
              </a:ext>
            </a:extLst>
          </p:cNvPr>
          <p:cNvSpPr txBox="1"/>
          <p:nvPr/>
        </p:nvSpPr>
        <p:spPr>
          <a:xfrm>
            <a:off x="3623674" y="4905713"/>
            <a:ext cx="2665187" cy="156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5216">
              <a:spcAft>
                <a:spcPts val="600"/>
              </a:spcAft>
            </a:pPr>
            <a:r>
              <a:rPr lang="en-US" sz="1152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Jessica </a:t>
            </a:r>
            <a:r>
              <a:rPr lang="en-US" sz="1152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Brunacini</a:t>
            </a:r>
            <a:endParaRPr lang="en-US" sz="1152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defTabSz="585216">
              <a:spcAft>
                <a:spcPts val="600"/>
              </a:spcAft>
            </a:pPr>
            <a:r>
              <a:rPr lang="en-US" sz="1152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Maine Sea Grant</a:t>
            </a:r>
          </a:p>
          <a:p>
            <a:pPr defTabSz="585216">
              <a:spcAft>
                <a:spcPts val="600"/>
              </a:spcAft>
            </a:pPr>
            <a:r>
              <a:rPr lang="en-US" sz="1152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Coastal Community Resilience Extension Associate</a:t>
            </a:r>
          </a:p>
          <a:p>
            <a:pPr defTabSz="585216">
              <a:spcAft>
                <a:spcPts val="600"/>
              </a:spcAft>
            </a:pPr>
            <a:r>
              <a:rPr lang="en-US" sz="1152" i="1" kern="1200" dirty="0">
                <a:solidFill>
                  <a:schemeClr val="tx1"/>
                </a:solidFill>
                <a:latin typeface="Calibri  "/>
                <a:ea typeface="+mn-ea"/>
                <a:cs typeface="+mn-cs"/>
                <a:hlinkClick r:id="rId7"/>
              </a:rPr>
              <a:t>From Theory to Practice: Participatory Approaches to Understanding the Social Dimensions of Managed Retreat.</a:t>
            </a:r>
            <a:endParaRPr lang="en-US" dirty="0">
              <a:latin typeface="+mj-lt"/>
            </a:endParaRPr>
          </a:p>
        </p:txBody>
      </p:sp>
      <p:pic>
        <p:nvPicPr>
          <p:cNvPr id="1032" name="Picture 8" descr="Jesse Graham">
            <a:extLst>
              <a:ext uri="{FF2B5EF4-FFF2-40B4-BE49-F238E27FC236}">
                <a16:creationId xmlns:a16="http://schemas.microsoft.com/office/drawing/2014/main" id="{8226F09A-AE21-49FB-B2BD-A45A0BB25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004" y="2183463"/>
            <a:ext cx="1939055" cy="27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1586D5-141F-486C-B9C6-6E825D6689F1}"/>
              </a:ext>
            </a:extLst>
          </p:cNvPr>
          <p:cNvSpPr txBox="1"/>
          <p:nvPr/>
        </p:nvSpPr>
        <p:spPr>
          <a:xfrm>
            <a:off x="6862064" y="4905713"/>
            <a:ext cx="2353055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dirty="0">
                <a:latin typeface="+mj-lt"/>
              </a:rPr>
              <a:t>Jesse Graham</a:t>
            </a:r>
          </a:p>
          <a:p>
            <a:r>
              <a:rPr lang="en-US" sz="1150" b="0" i="0" dirty="0">
                <a:solidFill>
                  <a:srgbClr val="131313"/>
                </a:solidFill>
                <a:effectLst/>
                <a:latin typeface="+mj-lt"/>
              </a:rPr>
              <a:t>Associate Professor of Management at the Eccles School of Business at the University of Utah</a:t>
            </a:r>
          </a:p>
          <a:p>
            <a:r>
              <a:rPr lang="en-US" sz="1150" dirty="0">
                <a:solidFill>
                  <a:srgbClr val="131313"/>
                </a:solidFill>
                <a:latin typeface="+mj-lt"/>
                <a:hlinkClick r:id="rId9"/>
              </a:rPr>
              <a:t>“Liberal and Conservatives Rely on Different  Moral Foundations</a:t>
            </a:r>
            <a:r>
              <a:rPr lang="en-US" sz="1150" dirty="0">
                <a:solidFill>
                  <a:srgbClr val="131313"/>
                </a:solidFill>
                <a:latin typeface="+mj-lt"/>
              </a:rPr>
              <a:t>” </a:t>
            </a:r>
          </a:p>
          <a:p>
            <a:endParaRPr lang="en-US" sz="1150" b="1" i="0" dirty="0">
              <a:solidFill>
                <a:srgbClr val="131313"/>
              </a:solidFill>
              <a:effectLst/>
              <a:latin typeface="+mj-lt"/>
            </a:endParaRPr>
          </a:p>
          <a:p>
            <a:r>
              <a:rPr lang="en-US" sz="1150" i="0" dirty="0">
                <a:solidFill>
                  <a:srgbClr val="0F0F0F"/>
                </a:solidFill>
                <a:effectLst/>
                <a:latin typeface="+mj-lt"/>
                <a:hlinkClick r:id="rId10"/>
              </a:rPr>
              <a:t>Moral Foundations Theory and Political Ideology with Dr. Jesse Graham- Podcas</a:t>
            </a:r>
            <a:r>
              <a:rPr lang="en-US" i="0" dirty="0">
                <a:solidFill>
                  <a:srgbClr val="0F0F0F"/>
                </a:solidFill>
                <a:effectLst/>
                <a:latin typeface="YouTube Sans"/>
                <a:hlinkClick r:id="rId10"/>
              </a:rPr>
              <a:t>t</a:t>
            </a:r>
            <a:endParaRPr lang="en-US" i="0" dirty="0">
              <a:solidFill>
                <a:srgbClr val="0F0F0F"/>
              </a:solidFill>
              <a:effectLst/>
              <a:latin typeface="YouTube Sans"/>
            </a:endParaRPr>
          </a:p>
          <a:p>
            <a:endParaRPr lang="en-US" b="0" i="0" dirty="0">
              <a:solidFill>
                <a:srgbClr val="131313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3374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Maine Won't Wait: Gearing up to implement Maine's climate action plan -  Island Institute">
            <a:extLst>
              <a:ext uri="{FF2B5EF4-FFF2-40B4-BE49-F238E27FC236}">
                <a16:creationId xmlns:a16="http://schemas.microsoft.com/office/drawing/2014/main" id="{3CCEFD3C-ECE0-4913-B0BD-20CAC93A2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4" b="328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0062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estion mark dog meme&quot; Sticker for Sale by BoomerStickers | Redbubble">
            <a:extLst>
              <a:ext uri="{FF2B5EF4-FFF2-40B4-BE49-F238E27FC236}">
                <a16:creationId xmlns:a16="http://schemas.microsoft.com/office/drawing/2014/main" id="{BCF3ED78-E017-4C41-BCC1-8714294C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998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 Terms You Know Because Of Star Trek">
            <a:extLst>
              <a:ext uri="{FF2B5EF4-FFF2-40B4-BE49-F238E27FC236}">
                <a16:creationId xmlns:a16="http://schemas.microsoft.com/office/drawing/2014/main" id="{B86FBE30-1BFE-4D6F-B8FC-4B79B80AA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471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vel Maine E Test 2 - The Best Maine Travel Guide">
            <a:extLst>
              <a:ext uri="{FF2B5EF4-FFF2-40B4-BE49-F238E27FC236}">
                <a16:creationId xmlns:a16="http://schemas.microsoft.com/office/drawing/2014/main" id="{993A92EA-6ABB-4C40-BB9F-0FBE8B096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8112" y="0"/>
            <a:ext cx="4539808" cy="696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949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020 United States presidential election in Maine - Wikipedia">
            <a:extLst>
              <a:ext uri="{FF2B5EF4-FFF2-40B4-BE49-F238E27FC236}">
                <a16:creationId xmlns:a16="http://schemas.microsoft.com/office/drawing/2014/main" id="{AE63F340-628B-400C-B2D9-B3EBD9A8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887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Let's talk about 'We Don't Talk About Bruno' – North Texas Daily">
            <a:extLst>
              <a:ext uri="{FF2B5EF4-FFF2-40B4-BE49-F238E27FC236}">
                <a16:creationId xmlns:a16="http://schemas.microsoft.com/office/drawing/2014/main" id="{2757B63C-5E84-4510-A7C3-B3BA78CB8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1" r="-1" b="23431"/>
          <a:stretch/>
        </p:blipFill>
        <p:spPr bwMode="auto"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9BC7EA-E74A-4B4D-A0A1-53D68E3821D7}"/>
              </a:ext>
            </a:extLst>
          </p:cNvPr>
          <p:cNvSpPr txBox="1"/>
          <p:nvPr/>
        </p:nvSpPr>
        <p:spPr>
          <a:xfrm>
            <a:off x="0" y="46768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024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5" name="Freeform: Shape 1034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Fight Club: An Oral History">
            <a:extLst>
              <a:ext uri="{FF2B5EF4-FFF2-40B4-BE49-F238E27FC236}">
                <a16:creationId xmlns:a16="http://schemas.microsoft.com/office/drawing/2014/main" id="{295D51D4-FAA7-43A4-88B3-54EC12690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" b="19507"/>
          <a:stretch/>
        </p:blipFill>
        <p:spPr bwMode="auto">
          <a:xfrm>
            <a:off x="1114425" y="421645"/>
            <a:ext cx="9963149" cy="601471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121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514</Words>
  <Application>Microsoft Macintosh PowerPoint</Application>
  <PresentationFormat>Widescreen</PresentationFormat>
  <Paragraphs>85</Paragraphs>
  <Slides>51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Meiryo</vt:lpstr>
      <vt:lpstr>Algerian</vt:lpstr>
      <vt:lpstr>Arial</vt:lpstr>
      <vt:lpstr>Calibri</vt:lpstr>
      <vt:lpstr>Calibri  </vt:lpstr>
      <vt:lpstr>Calibri Light</vt:lpstr>
      <vt:lpstr>YouTube Sans</vt:lpstr>
      <vt:lpstr>Office Theme</vt:lpstr>
      <vt:lpstr>Herding Ostriches:  Building Climate Resilience in Polarized Places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Herding Ostriches:  Building Climate Resilience in Polarized Places</dc:title>
  <dc:creator>Matthew Dana</dc:creator>
  <cp:lastModifiedBy>Ruth Hallsworth</cp:lastModifiedBy>
  <cp:revision>28</cp:revision>
  <dcterms:created xsi:type="dcterms:W3CDTF">2023-07-10T18:35:57Z</dcterms:created>
  <dcterms:modified xsi:type="dcterms:W3CDTF">2023-09-21T12:48:36Z</dcterms:modified>
</cp:coreProperties>
</file>