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1"/>
  </p:notesMasterIdLst>
  <p:sldIdLst>
    <p:sldId id="260" r:id="rId2"/>
    <p:sldId id="262" r:id="rId3"/>
    <p:sldId id="269" r:id="rId4"/>
    <p:sldId id="265" r:id="rId5"/>
    <p:sldId id="266" r:id="rId6"/>
    <p:sldId id="270" r:id="rId7"/>
    <p:sldId id="271" r:id="rId8"/>
    <p:sldId id="272"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34"/>
    <a:srgbClr val="001E4A"/>
    <a:srgbClr val="111C30"/>
    <a:srgbClr val="66A6CF"/>
    <a:srgbClr val="071A34"/>
    <a:srgbClr val="6AA6CD"/>
    <a:srgbClr val="5697D5"/>
    <a:srgbClr val="79BDE8"/>
    <a:srgbClr val="081C36"/>
    <a:srgbClr val="14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4668" autoAdjust="0"/>
  </p:normalViewPr>
  <p:slideViewPr>
    <p:cSldViewPr showGuides="1">
      <p:cViewPr varScale="1">
        <p:scale>
          <a:sx n="111" d="100"/>
          <a:sy n="111" d="100"/>
        </p:scale>
        <p:origin x="272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E6F08-7E7C-4CF9-9701-6A86A4103234}" type="datetimeFigureOut">
              <a:rPr lang="en-US" smtClean="0"/>
              <a:pPr/>
              <a:t>8/12/2020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26FC6-7F58-4C84-880A-FF2087D628D6}" type="slidenum">
              <a:rPr lang="en-US" smtClean="0"/>
              <a:pPr/>
              <a:t>‹#›</a:t>
            </a:fld>
            <a:endParaRPr lang="en-US"/>
          </a:p>
        </p:txBody>
      </p:sp>
    </p:spTree>
    <p:extLst>
      <p:ext uri="{BB962C8B-B14F-4D97-AF65-F5344CB8AC3E}">
        <p14:creationId xmlns:p14="http://schemas.microsoft.com/office/powerpoint/2010/main" val="11670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op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1E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533400"/>
            <a:ext cx="2667000" cy="848592"/>
          </a:xfrm>
          <a:prstGeom prst="rect">
            <a:avLst/>
          </a:prstGeom>
        </p:spPr>
      </p:pic>
      <p:sp>
        <p:nvSpPr>
          <p:cNvPr id="5" name="Text Placeholder 6"/>
          <p:cNvSpPr>
            <a:spLocks noGrp="1"/>
          </p:cNvSpPr>
          <p:nvPr>
            <p:ph type="body" sz="quarter" idx="10" hasCustomPrompt="1"/>
          </p:nvPr>
        </p:nvSpPr>
        <p:spPr>
          <a:xfrm>
            <a:off x="4953000" y="3200400"/>
            <a:ext cx="3581400" cy="1981200"/>
          </a:xfrm>
          <a:prstGeom prst="rect">
            <a:avLst/>
          </a:prstGeom>
        </p:spPr>
        <p:txBody>
          <a:bodyPr vert="horz" anchor="b"/>
          <a:lstStyle>
            <a:lvl1pPr marL="0" indent="0">
              <a:buNone/>
              <a:defRPr sz="4000" b="1" i="0">
                <a:solidFill>
                  <a:schemeClr val="bg1"/>
                </a:solidFill>
                <a:latin typeface="Arial"/>
                <a:cs typeface="Arial"/>
              </a:defRPr>
            </a:lvl1pPr>
          </a:lstStyle>
          <a:p>
            <a:pPr lvl="0"/>
            <a:r>
              <a:rPr lang="en-US" dirty="0"/>
              <a:t>Presentation title</a:t>
            </a:r>
          </a:p>
        </p:txBody>
      </p:sp>
      <p:sp>
        <p:nvSpPr>
          <p:cNvPr id="6" name="Text Placeholder 8"/>
          <p:cNvSpPr>
            <a:spLocks noGrp="1"/>
          </p:cNvSpPr>
          <p:nvPr>
            <p:ph type="body" sz="quarter" idx="11" hasCustomPrompt="1"/>
          </p:nvPr>
        </p:nvSpPr>
        <p:spPr>
          <a:xfrm>
            <a:off x="4953000" y="5410200"/>
            <a:ext cx="3581400" cy="762000"/>
          </a:xfrm>
          <a:prstGeom prst="rect">
            <a:avLst/>
          </a:prstGeom>
        </p:spPr>
        <p:txBody>
          <a:bodyPr vert="horz"/>
          <a:lstStyle>
            <a:lvl1pPr marL="0" indent="0">
              <a:buNone/>
              <a:defRPr sz="1800">
                <a:solidFill>
                  <a:srgbClr val="66A6CF"/>
                </a:solidFill>
                <a:latin typeface="Arial"/>
                <a:cs typeface="Arial"/>
              </a:defRPr>
            </a:lvl1pPr>
          </a:lstStyle>
          <a:p>
            <a:pPr lvl="0"/>
            <a:r>
              <a:rPr lang="en-US" dirty="0"/>
              <a:t>Presenter</a:t>
            </a:r>
          </a:p>
        </p:txBody>
      </p:sp>
      <p:sp>
        <p:nvSpPr>
          <p:cNvPr id="7" name="Picture Placeholder 18"/>
          <p:cNvSpPr>
            <a:spLocks noGrp="1"/>
          </p:cNvSpPr>
          <p:nvPr>
            <p:ph type="pic" sz="quarter" idx="12"/>
          </p:nvPr>
        </p:nvSpPr>
        <p:spPr>
          <a:xfrm>
            <a:off x="609600" y="609600"/>
            <a:ext cx="3657600" cy="5562600"/>
          </a:xfrm>
          <a:prstGeom prst="rect">
            <a:avLst/>
          </a:prstGeom>
        </p:spPr>
        <p:txBody>
          <a:bodyPr vert="horz" anchor="ctr"/>
          <a:lstStyle>
            <a:lvl1pPr marL="0" indent="0" algn="ctr">
              <a:buNone/>
              <a:defRPr sz="1400">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26513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hart Placeholder 12"/>
          <p:cNvSpPr>
            <a:spLocks noGrp="1"/>
          </p:cNvSpPr>
          <p:nvPr>
            <p:ph type="chart" sz="quarter" idx="18"/>
          </p:nvPr>
        </p:nvSpPr>
        <p:spPr>
          <a:xfrm>
            <a:off x="463824" y="2564999"/>
            <a:ext cx="402059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8" name="Chart Placeholder 12"/>
          <p:cNvSpPr>
            <a:spLocks noGrp="1"/>
          </p:cNvSpPr>
          <p:nvPr>
            <p:ph type="chart" sz="quarter" idx="19"/>
          </p:nvPr>
        </p:nvSpPr>
        <p:spPr>
          <a:xfrm>
            <a:off x="4624552" y="2564999"/>
            <a:ext cx="4020042"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grpSp>
        <p:nvGrpSpPr>
          <p:cNvPr id="10" name="Group 9"/>
          <p:cNvGrpSpPr/>
          <p:nvPr userDrawn="1"/>
        </p:nvGrpSpPr>
        <p:grpSpPr>
          <a:xfrm>
            <a:off x="0" y="0"/>
            <a:ext cx="9144000" cy="914400"/>
            <a:chOff x="0" y="0"/>
            <a:chExt cx="9144000" cy="914400"/>
          </a:xfrm>
          <a:solidFill>
            <a:srgbClr val="001E4A"/>
          </a:solidFill>
        </p:grpSpPr>
        <p:sp>
          <p:nvSpPr>
            <p:cNvPr id="11" name="Isosceles Triangle 10"/>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4001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2791"/>
            <a:ext cx="7772400" cy="538609"/>
          </a:xfrm>
          <a:prstGeom prst="rect">
            <a:avLst/>
          </a:prstGeom>
        </p:spPr>
        <p:txBody>
          <a:bodyPr anchor="b"/>
          <a:lstStyle>
            <a:lvl1pPr algn="ctr">
              <a:defRPr b="0">
                <a:solidFill>
                  <a:srgbClr val="7F7F7F"/>
                </a:solidFill>
              </a:defRPr>
            </a:lvl1pPr>
          </a:lstStyle>
          <a:p>
            <a:r>
              <a:rPr lang="en-US" dirty="0"/>
              <a:t>Divider Slide</a:t>
            </a:r>
          </a:p>
        </p:txBody>
      </p:sp>
      <p:sp>
        <p:nvSpPr>
          <p:cNvPr id="3" name="Subtitle 2"/>
          <p:cNvSpPr>
            <a:spLocks noGrp="1"/>
          </p:cNvSpPr>
          <p:nvPr>
            <p:ph type="subTitle" idx="1" hasCustomPrompt="1"/>
          </p:nvPr>
        </p:nvSpPr>
        <p:spPr>
          <a:xfrm>
            <a:off x="1371600" y="3962400"/>
            <a:ext cx="6400800" cy="1828800"/>
          </a:xfrm>
          <a:prstGeom prst="rect">
            <a:avLst/>
          </a:prstGeo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cxnSp>
        <p:nvCxnSpPr>
          <p:cNvPr id="9" name="Straight Connector 8"/>
          <p:cNvCxnSpPr/>
          <p:nvPr userDrawn="1"/>
        </p:nvCxnSpPr>
        <p:spPr>
          <a:xfrm>
            <a:off x="685800" y="3810000"/>
            <a:ext cx="7772400" cy="0"/>
          </a:xfrm>
          <a:prstGeom prst="line">
            <a:avLst/>
          </a:prstGeom>
          <a:ln>
            <a:solidFill>
              <a:srgbClr val="66A6CF"/>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0" y="0"/>
            <a:ext cx="9144000" cy="914400"/>
            <a:chOff x="0" y="0"/>
            <a:chExt cx="9144000" cy="914400"/>
          </a:xfrm>
          <a:solidFill>
            <a:srgbClr val="001E4A"/>
          </a:solidFill>
        </p:grpSpPr>
        <p:sp>
          <p:nvSpPr>
            <p:cNvPr id="7" name="Isosceles Triangle 6"/>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12978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1" name="Content Placeholder 3"/>
          <p:cNvSpPr>
            <a:spLocks noGrp="1"/>
          </p:cNvSpPr>
          <p:nvPr>
            <p:ph sz="half" idx="2"/>
          </p:nvPr>
        </p:nvSpPr>
        <p:spPr>
          <a:xfrm>
            <a:off x="457200" y="2491740"/>
            <a:ext cx="8229600"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0" y="0"/>
            <a:ext cx="9144000" cy="914400"/>
            <a:chOff x="0" y="0"/>
            <a:chExt cx="9144000" cy="914400"/>
          </a:xfrm>
          <a:solidFill>
            <a:srgbClr val="001E4A"/>
          </a:solidFill>
        </p:grpSpPr>
        <p:sp>
          <p:nvSpPr>
            <p:cNvPr id="11" name="Isosceles Triangle 10"/>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152965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 Two Column">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457200" y="2491740"/>
            <a:ext cx="4040188"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p:cNvSpPr>
            <a:spLocks noGrp="1"/>
          </p:cNvSpPr>
          <p:nvPr>
            <p:ph sz="quarter" idx="4"/>
          </p:nvPr>
        </p:nvSpPr>
        <p:spPr>
          <a:xfrm>
            <a:off x="4645025" y="2491740"/>
            <a:ext cx="4041775"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0"/>
            <a:ext cx="9144000" cy="914400"/>
            <a:chOff x="0" y="0"/>
            <a:chExt cx="9144000" cy="914400"/>
          </a:xfrm>
          <a:solidFill>
            <a:srgbClr val="001E4A"/>
          </a:solidFill>
        </p:grpSpPr>
        <p:sp>
          <p:nvSpPr>
            <p:cNvPr id="12" name="Isosceles Triangle 11"/>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0024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 Comparison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2514600"/>
            <a:ext cx="4040188" cy="457200"/>
          </a:xfrm>
          <a:prstGeom prst="rect">
            <a:avLst/>
          </a:prstGeo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1 headline</a:t>
            </a:r>
          </a:p>
        </p:txBody>
      </p:sp>
      <p:sp>
        <p:nvSpPr>
          <p:cNvPr id="4" name="Content Placeholder 3"/>
          <p:cNvSpPr>
            <a:spLocks noGrp="1"/>
          </p:cNvSpPr>
          <p:nvPr>
            <p:ph sz="half" idx="2"/>
          </p:nvPr>
        </p:nvSpPr>
        <p:spPr>
          <a:xfrm>
            <a:off x="457200" y="3017838"/>
            <a:ext cx="4040188" cy="277336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2514600"/>
            <a:ext cx="4041775" cy="457200"/>
          </a:xfrm>
          <a:prstGeom prst="rect">
            <a:avLst/>
          </a:prstGeo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2 headline</a:t>
            </a:r>
          </a:p>
        </p:txBody>
      </p:sp>
      <p:sp>
        <p:nvSpPr>
          <p:cNvPr id="6" name="Content Placeholder 5"/>
          <p:cNvSpPr>
            <a:spLocks noGrp="1"/>
          </p:cNvSpPr>
          <p:nvPr>
            <p:ph sz="quarter" idx="4"/>
          </p:nvPr>
        </p:nvSpPr>
        <p:spPr>
          <a:xfrm>
            <a:off x="4645025" y="3017838"/>
            <a:ext cx="4041775" cy="277336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0"/>
            <a:ext cx="9144000" cy="914400"/>
            <a:chOff x="0" y="0"/>
            <a:chExt cx="9144000" cy="914400"/>
          </a:xfrm>
          <a:solidFill>
            <a:srgbClr val="001E4A"/>
          </a:solidFill>
        </p:grpSpPr>
        <p:sp>
          <p:nvSpPr>
            <p:cNvPr id="12" name="Isosceles Triangle 11"/>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163551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 Bodycopy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362200"/>
            <a:ext cx="4724400" cy="376396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008313" cy="3763963"/>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9" name="Group 8"/>
          <p:cNvGrpSpPr/>
          <p:nvPr userDrawn="1"/>
        </p:nvGrpSpPr>
        <p:grpSpPr>
          <a:xfrm>
            <a:off x="0" y="0"/>
            <a:ext cx="9144000" cy="914400"/>
            <a:chOff x="0" y="0"/>
            <a:chExt cx="9144000" cy="914400"/>
          </a:xfrm>
          <a:solidFill>
            <a:srgbClr val="001E4A"/>
          </a:solidFill>
        </p:grpSpPr>
        <p:sp>
          <p:nvSpPr>
            <p:cNvPr id="10" name="Isosceles Triangle 9"/>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
        <p:nvSpPr>
          <p:cNvPr id="11" name="Text Placeholder 2"/>
          <p:cNvSpPr>
            <a:spLocks noGrp="1"/>
          </p:cNvSpPr>
          <p:nvPr>
            <p:ph type="body" sz="quarter" idx="10" hasCustomPrompt="1"/>
          </p:nvPr>
        </p:nvSpPr>
        <p:spPr>
          <a:xfrm>
            <a:off x="457200" y="1371600"/>
            <a:ext cx="8229600" cy="914400"/>
          </a:xfrm>
        </p:spPr>
        <p:txBody>
          <a:bodyPr>
            <a:normAutofit/>
          </a:bodyPr>
          <a:lstStyle>
            <a:lvl1pPr marL="0" indent="0">
              <a:buNone/>
              <a:defRPr sz="3200"/>
            </a:lvl1pPr>
          </a:lstStyle>
          <a:p>
            <a:r>
              <a:rPr lang="en-US" b="0" dirty="0">
                <a:solidFill>
                  <a:schemeClr val="tx1">
                    <a:lumMod val="50000"/>
                    <a:lumOff val="50000"/>
                  </a:schemeClr>
                </a:solidFill>
              </a:rPr>
              <a:t>Headline for </a:t>
            </a:r>
            <a:r>
              <a:rPr lang="en-US" b="0" baseline="0" dirty="0">
                <a:solidFill>
                  <a:schemeClr val="tx1">
                    <a:lumMod val="50000"/>
                    <a:lumOff val="50000"/>
                  </a:schemeClr>
                </a:solidFill>
              </a:rPr>
              <a:t>slide with </a:t>
            </a:r>
            <a:r>
              <a:rPr lang="en-US" b="0" dirty="0" err="1">
                <a:solidFill>
                  <a:schemeClr val="tx1">
                    <a:lumMod val="50000"/>
                    <a:lumOff val="50000"/>
                  </a:schemeClr>
                </a:solidFill>
              </a:rPr>
              <a:t>bodycopy</a:t>
            </a:r>
            <a:r>
              <a:rPr lang="en-US" b="0" dirty="0">
                <a:solidFill>
                  <a:schemeClr val="tx1">
                    <a:lumMod val="50000"/>
                    <a:lumOff val="50000"/>
                  </a:schemeClr>
                </a:solidFill>
              </a:rPr>
              <a:t> and bullets</a:t>
            </a:r>
          </a:p>
        </p:txBody>
      </p:sp>
    </p:spTree>
    <p:extLst>
      <p:ext uri="{BB962C8B-B14F-4D97-AF65-F5344CB8AC3E}">
        <p14:creationId xmlns:p14="http://schemas.microsoft.com/office/powerpoint/2010/main" val="331090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407924"/>
            <a:ext cx="8229600" cy="39166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9" name="Group 8"/>
          <p:cNvGrpSpPr/>
          <p:nvPr userDrawn="1"/>
        </p:nvGrpSpPr>
        <p:grpSpPr>
          <a:xfrm>
            <a:off x="0" y="0"/>
            <a:ext cx="9144000" cy="914400"/>
            <a:chOff x="0" y="0"/>
            <a:chExt cx="9144000" cy="914400"/>
          </a:xfrm>
          <a:solidFill>
            <a:srgbClr val="001E4A"/>
          </a:solidFill>
        </p:grpSpPr>
        <p:sp>
          <p:nvSpPr>
            <p:cNvPr id="10" name="Isosceles Triangle 9"/>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231366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Single">
    <p:spTree>
      <p:nvGrpSpPr>
        <p:cNvPr id="1" name=""/>
        <p:cNvGrpSpPr/>
        <p:nvPr/>
      </p:nvGrpSpPr>
      <p:grpSpPr>
        <a:xfrm>
          <a:off x="0" y="0"/>
          <a:ext cx="0" cy="0"/>
          <a:chOff x="0" y="0"/>
          <a:chExt cx="0" cy="0"/>
        </a:xfrm>
      </p:grpSpPr>
      <p:sp>
        <p:nvSpPr>
          <p:cNvPr id="15" name="Chart Placeholder 12"/>
          <p:cNvSpPr>
            <a:spLocks noGrp="1"/>
          </p:cNvSpPr>
          <p:nvPr>
            <p:ph type="chart" sz="quarter" idx="20"/>
          </p:nvPr>
        </p:nvSpPr>
        <p:spPr>
          <a:xfrm>
            <a:off x="463825" y="2564999"/>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grpSp>
        <p:nvGrpSpPr>
          <p:cNvPr id="8" name="Group 7"/>
          <p:cNvGrpSpPr/>
          <p:nvPr userDrawn="1"/>
        </p:nvGrpSpPr>
        <p:grpSpPr>
          <a:xfrm>
            <a:off x="0" y="0"/>
            <a:ext cx="9144000" cy="914400"/>
            <a:chOff x="0" y="0"/>
            <a:chExt cx="9144000" cy="914400"/>
          </a:xfrm>
          <a:solidFill>
            <a:srgbClr val="001E4A"/>
          </a:solidFill>
        </p:grpSpPr>
        <p:sp>
          <p:nvSpPr>
            <p:cNvPr id="13" name="Isosceles Triangle 12"/>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5336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Chart Placeholder 12"/>
          <p:cNvSpPr>
            <a:spLocks noGrp="1"/>
          </p:cNvSpPr>
          <p:nvPr>
            <p:ph type="chart" sz="quarter" idx="20"/>
          </p:nvPr>
        </p:nvSpPr>
        <p:spPr>
          <a:xfrm>
            <a:off x="463825" y="2564999"/>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1" name="Content Placeholder 5"/>
          <p:cNvSpPr>
            <a:spLocks noGrp="1"/>
          </p:cNvSpPr>
          <p:nvPr>
            <p:ph sz="quarter" idx="21" hasCustomPrompt="1"/>
          </p:nvPr>
        </p:nvSpPr>
        <p:spPr>
          <a:xfrm>
            <a:off x="6035863" y="2564999"/>
            <a:ext cx="2651760" cy="37596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Note some important details on your chart</a:t>
            </a:r>
          </a:p>
        </p:txBody>
      </p:sp>
      <p:grpSp>
        <p:nvGrpSpPr>
          <p:cNvPr id="15" name="Group 14"/>
          <p:cNvGrpSpPr/>
          <p:nvPr userDrawn="1"/>
        </p:nvGrpSpPr>
        <p:grpSpPr>
          <a:xfrm>
            <a:off x="0" y="0"/>
            <a:ext cx="9144000" cy="914400"/>
            <a:chOff x="0" y="0"/>
            <a:chExt cx="9144000" cy="914400"/>
          </a:xfrm>
          <a:solidFill>
            <a:srgbClr val="001E4A"/>
          </a:solidFill>
        </p:grpSpPr>
        <p:sp>
          <p:nvSpPr>
            <p:cNvPr id="16" name="Isosceles Triangle 15"/>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UMaine_fullcrest_logo4c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217184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57200" y="2167128"/>
            <a:ext cx="8229600" cy="3621197"/>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0253165"/>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60" r:id="rId3"/>
    <p:sldLayoutId id="2147483662" r:id="rId4"/>
    <p:sldLayoutId id="2147483663" r:id="rId5"/>
    <p:sldLayoutId id="2147483666" r:id="rId6"/>
    <p:sldLayoutId id="2147483667" r:id="rId7"/>
    <p:sldLayoutId id="2147483674" r:id="rId8"/>
    <p:sldLayoutId id="2147483676" r:id="rId9"/>
    <p:sldLayoutId id="2147483675" r:id="rId10"/>
  </p:sldLayoutIdLst>
  <p:txStyles>
    <p:titleStyle>
      <a:lvl1pPr algn="l" defTabSz="457200" rtl="0" eaLnBrk="1" latinLnBrk="0" hangingPunct="1">
        <a:spcBef>
          <a:spcPct val="0"/>
        </a:spcBef>
        <a:buNone/>
        <a:defRPr sz="32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ine.edu/together/community-guidance/everyon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erioimplantadvisory.com/periodontics/oral-medicine-anesthetics-and-oral-systemic-connection/article/14173521/covid19-and-the-problem-with-dental-aerosols" TargetMode="External"/><Relationship Id="rId2" Type="http://schemas.openxmlformats.org/officeDocument/2006/relationships/hyperlink" Target="https://www.youtube.com/watch?v=wnafrAtfMzE"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bloximages.chicago2.vip.townnews.com/journalinquirer.com/content/tncms/assets/v3/editorial/a/4d/a4df6a62-80ba-11ea-a6b9-c7c2ce178309/5e99c25680766.image.jpg?resize=1200%2C527"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kindpng.com/imgv/ixiwhJm_comparison-of-commonly-found-bears-and-their-size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53000" y="2971800"/>
            <a:ext cx="3810000" cy="2286000"/>
          </a:xfrm>
        </p:spPr>
        <p:txBody>
          <a:bodyPr>
            <a:normAutofit fontScale="92500"/>
          </a:bodyPr>
          <a:lstStyle/>
          <a:p>
            <a:pPr>
              <a:spcBef>
                <a:spcPts val="1200"/>
              </a:spcBef>
              <a:spcAft>
                <a:spcPts val="1200"/>
              </a:spcAft>
            </a:pPr>
            <a:r>
              <a:rPr lang="en-US" dirty="0"/>
              <a:t>In-Person Class Meetings: </a:t>
            </a:r>
            <a:br>
              <a:rPr lang="en-US" dirty="0"/>
            </a:br>
            <a:r>
              <a:rPr lang="en-US" sz="400" dirty="0"/>
              <a:t/>
            </a:r>
            <a:br>
              <a:rPr lang="en-US" sz="400" dirty="0"/>
            </a:br>
            <a:r>
              <a:rPr lang="en-US" sz="2800" dirty="0"/>
              <a:t>What to Expect, What to Do</a:t>
            </a:r>
          </a:p>
        </p:txBody>
      </p:sp>
      <p:sp>
        <p:nvSpPr>
          <p:cNvPr id="3" name="Text Placeholder 2"/>
          <p:cNvSpPr>
            <a:spLocks noGrp="1"/>
          </p:cNvSpPr>
          <p:nvPr>
            <p:ph type="body" sz="quarter" idx="11"/>
          </p:nvPr>
        </p:nvSpPr>
        <p:spPr/>
        <p:txBody>
          <a:bodyPr>
            <a:normAutofit fontScale="92500"/>
          </a:bodyPr>
          <a:lstStyle/>
          <a:p>
            <a:r>
              <a:rPr lang="en-US" dirty="0"/>
              <a:t>Emily Haddad, Dean</a:t>
            </a:r>
          </a:p>
          <a:p>
            <a:r>
              <a:rPr lang="en-US" dirty="0"/>
              <a:t>College of Liberal Arts and Sciences</a:t>
            </a:r>
          </a:p>
        </p:txBody>
      </p:sp>
      <p:pic>
        <p:nvPicPr>
          <p:cNvPr id="5" name="Picture Placeholder 4" descr="19987329648_29940440b7_k.jpg"/>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745" r="745"/>
          <a:stretch>
            <a:fillRect/>
          </a:stretch>
        </p:blipFill>
        <p:spPr>
          <a:xfrm>
            <a:off x="609600" y="609600"/>
            <a:ext cx="3657600" cy="5562600"/>
          </a:xfrm>
        </p:spPr>
      </p:pic>
    </p:spTree>
    <p:extLst>
      <p:ext uri="{BB962C8B-B14F-4D97-AF65-F5344CB8AC3E}">
        <p14:creationId xmlns:p14="http://schemas.microsoft.com/office/powerpoint/2010/main" val="94116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457200" y="990600"/>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Covering Your Face</a:t>
            </a:r>
          </a:p>
        </p:txBody>
      </p:sp>
      <p:sp>
        <p:nvSpPr>
          <p:cNvPr id="13" name="Content Placeholder 12"/>
          <p:cNvSpPr>
            <a:spLocks noGrp="1"/>
          </p:cNvSpPr>
          <p:nvPr>
            <p:ph sz="half" idx="2"/>
          </p:nvPr>
        </p:nvSpPr>
        <p:spPr>
          <a:xfrm>
            <a:off x="457200" y="1676400"/>
            <a:ext cx="8229600" cy="4066674"/>
          </a:xfrm>
        </p:spPr>
        <p:txBody>
          <a:bodyPr>
            <a:normAutofit lnSpcReduction="10000"/>
          </a:bodyPr>
          <a:lstStyle/>
          <a:p>
            <a:pPr marL="0" indent="0">
              <a:buNone/>
            </a:pPr>
            <a:r>
              <a:rPr lang="en-US" sz="2200" dirty="0"/>
              <a:t>University of Maine System policy: </a:t>
            </a:r>
            <a:r>
              <a:rPr lang="en-US" sz="2200" b="1" dirty="0" smtClean="0">
                <a:solidFill>
                  <a:srgbClr val="FF0000"/>
                </a:solidFill>
              </a:rPr>
              <a:t>Face coverings “are </a:t>
            </a:r>
            <a:r>
              <a:rPr lang="en-US" sz="2200" b="1" dirty="0" smtClean="0">
                <a:solidFill>
                  <a:srgbClr val="FF0000"/>
                </a:solidFill>
              </a:rPr>
              <a:t>required </a:t>
            </a:r>
            <a:r>
              <a:rPr lang="en-US" sz="2200" b="1" dirty="0">
                <a:solidFill>
                  <a:srgbClr val="FF0000"/>
                </a:solidFill>
              </a:rPr>
              <a:t>to be worn indoors and outdoors on University of Maine System campuses</a:t>
            </a:r>
            <a:r>
              <a:rPr lang="en-US" sz="2200" b="1" dirty="0" smtClean="0">
                <a:solidFill>
                  <a:srgbClr val="FF0000"/>
                </a:solidFill>
              </a:rPr>
              <a:t>.”</a:t>
            </a:r>
            <a:r>
              <a:rPr lang="en-US" dirty="0" smtClean="0"/>
              <a:t> </a:t>
            </a:r>
            <a:r>
              <a:rPr lang="en-US" sz="1200" dirty="0" smtClean="0"/>
              <a:t>(8/10/20)</a:t>
            </a:r>
            <a:endParaRPr lang="en-US" sz="1200" b="1" dirty="0"/>
          </a:p>
          <a:p>
            <a:pPr marL="0" indent="0">
              <a:buNone/>
            </a:pPr>
            <a:endParaRPr lang="en-US" sz="400" dirty="0"/>
          </a:p>
          <a:p>
            <a:pPr marL="457200" lvl="1" indent="0">
              <a:buNone/>
            </a:pPr>
            <a:r>
              <a:rPr lang="en-US" sz="2000" i="1" u="sng" dirty="0" smtClean="0"/>
              <a:t>Exceptions:</a:t>
            </a:r>
            <a:r>
              <a:rPr lang="en-US" sz="2000" dirty="0" smtClean="0"/>
              <a:t> </a:t>
            </a:r>
            <a:r>
              <a:rPr lang="en-US" sz="2000" b="1" dirty="0" smtClean="0"/>
              <a:t>1</a:t>
            </a:r>
            <a:r>
              <a:rPr lang="en-US" sz="2000" b="1" dirty="0"/>
              <a:t>.</a:t>
            </a:r>
            <a:r>
              <a:rPr lang="en-US" sz="2000" dirty="0"/>
              <a:t> when a person is alone in an office or other room with a closed door; </a:t>
            </a:r>
            <a:r>
              <a:rPr lang="en-US" sz="2000" b="1" dirty="0"/>
              <a:t>2.</a:t>
            </a:r>
            <a:r>
              <a:rPr lang="en-US" sz="2000" dirty="0"/>
              <a:t> when a person is alone outside in a space where and when they can reasonably expect to be alone and they have a face covering available in the event it is needed; </a:t>
            </a:r>
            <a:r>
              <a:rPr lang="en-US" sz="2000" b="1" dirty="0"/>
              <a:t>3.</a:t>
            </a:r>
            <a:r>
              <a:rPr lang="en-US" sz="2000" dirty="0"/>
              <a:t> when eating or </a:t>
            </a:r>
            <a:r>
              <a:rPr lang="en-US" sz="2000" dirty="0" smtClean="0"/>
              <a:t>drinking in a space where eating or drinking is permitted; </a:t>
            </a:r>
            <a:r>
              <a:rPr lang="en-US" sz="2000" b="1" dirty="0"/>
              <a:t>4.</a:t>
            </a:r>
            <a:r>
              <a:rPr lang="en-US" sz="2000" dirty="0"/>
              <a:t> when a medical </a:t>
            </a:r>
            <a:r>
              <a:rPr lang="en-US" sz="2000" dirty="0" smtClean="0"/>
              <a:t>accommodation has been granted by appropriate  University officials; </a:t>
            </a:r>
            <a:r>
              <a:rPr lang="en-US" sz="2000" b="1" dirty="0"/>
              <a:t>5.</a:t>
            </a:r>
            <a:r>
              <a:rPr lang="en-US" sz="2000" dirty="0"/>
              <a:t> When a situation (i.e. childcare settings) or a person (i.e. children younger than 2) are specifically exempted by Maine civil authorities; and, </a:t>
            </a:r>
            <a:r>
              <a:rPr lang="en-US" sz="2000" b="1" dirty="0"/>
              <a:t>6.</a:t>
            </a:r>
            <a:r>
              <a:rPr lang="en-US" sz="2000" dirty="0"/>
              <a:t> in other special circumstances as may be determined by campus leadership.”</a:t>
            </a:r>
          </a:p>
        </p:txBody>
      </p:sp>
      <p:sp>
        <p:nvSpPr>
          <p:cNvPr id="2" name="TextBox 1">
            <a:extLst>
              <a:ext uri="{FF2B5EF4-FFF2-40B4-BE49-F238E27FC236}">
                <a16:creationId xmlns:a16="http://schemas.microsoft.com/office/drawing/2014/main" id="{58E47B0B-82BA-4975-894B-7F0BED49BAC6}"/>
              </a:ext>
            </a:extLst>
          </p:cNvPr>
          <p:cNvSpPr txBox="1"/>
          <p:nvPr/>
        </p:nvSpPr>
        <p:spPr>
          <a:xfrm>
            <a:off x="457200" y="5715000"/>
            <a:ext cx="632460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Full Guidance:</a:t>
            </a:r>
            <a:endParaRPr lang="en-US" b="1" dirty="0">
              <a:latin typeface="Arial" panose="020B0604020202020204" pitchFamily="34" charset="0"/>
              <a:cs typeface="Arial" panose="020B0604020202020204" pitchFamily="34" charset="0"/>
              <a:hlinkClick r:id="rId2"/>
            </a:endParaRPr>
          </a:p>
          <a:p>
            <a:r>
              <a:rPr lang="en-US" dirty="0">
                <a:latin typeface="Arial" panose="020B0604020202020204" pitchFamily="34" charset="0"/>
                <a:cs typeface="Arial" panose="020B0604020202020204" pitchFamily="34" charset="0"/>
                <a:hlinkClick r:id="rId2"/>
              </a:rPr>
              <a:t>https://www.maine.edu/together/community-guidance/everyone/</a:t>
            </a:r>
            <a:endParaRPr lang="en-US" dirty="0">
              <a:latin typeface="Arial" panose="020B0604020202020204" pitchFamily="34" charset="0"/>
              <a:cs typeface="Arial" panose="020B0604020202020204" pitchFamily="34" charset="0"/>
            </a:endParaRPr>
          </a:p>
        </p:txBody>
      </p:sp>
      <p:pic>
        <p:nvPicPr>
          <p:cNvPr id="5" name="Picture 2" descr="UMaine Black Bear with face mask icon">
            <a:extLst>
              <a:ext uri="{FF2B5EF4-FFF2-40B4-BE49-F238E27FC236}">
                <a16:creationId xmlns:a16="http://schemas.microsoft.com/office/drawing/2014/main" id="{7E689A23-9AA0-4243-B146-0EFB902F4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10" y="5351974"/>
            <a:ext cx="2629776" cy="148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27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457200" y="1098885"/>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What if I forget?</a:t>
            </a:r>
            <a:endParaRPr lang="en-US" b="0" dirty="0">
              <a:solidFill>
                <a:schemeClr val="tx1">
                  <a:lumMod val="50000"/>
                  <a:lumOff val="50000"/>
                </a:schemeClr>
              </a:solidFill>
            </a:endParaRPr>
          </a:p>
        </p:txBody>
      </p:sp>
      <p:sp>
        <p:nvSpPr>
          <p:cNvPr id="13" name="Content Placeholder 12"/>
          <p:cNvSpPr>
            <a:spLocks noGrp="1"/>
          </p:cNvSpPr>
          <p:nvPr>
            <p:ph sz="half" idx="2"/>
          </p:nvPr>
        </p:nvSpPr>
        <p:spPr>
          <a:xfrm>
            <a:off x="457200" y="1885247"/>
            <a:ext cx="8229600" cy="1295400"/>
          </a:xfrm>
        </p:spPr>
        <p:txBody>
          <a:bodyPr>
            <a:normAutofit/>
          </a:bodyPr>
          <a:lstStyle/>
          <a:p>
            <a:pPr marL="0" indent="0">
              <a:buNone/>
            </a:pPr>
            <a:r>
              <a:rPr lang="en-US" sz="2400" dirty="0"/>
              <a:t>There’s a place to get a </a:t>
            </a:r>
            <a:r>
              <a:rPr lang="en-US" sz="2400" dirty="0" smtClean="0"/>
              <a:t>disposable </a:t>
            </a:r>
            <a:r>
              <a:rPr lang="en-US" sz="2400" dirty="0"/>
              <a:t>mask in most campus buildings. Go get one.</a:t>
            </a:r>
          </a:p>
        </p:txBody>
      </p:sp>
      <p:sp>
        <p:nvSpPr>
          <p:cNvPr id="6" name="Title Placeholder 1">
            <a:extLst>
              <a:ext uri="{FF2B5EF4-FFF2-40B4-BE49-F238E27FC236}">
                <a16:creationId xmlns:a16="http://schemas.microsoft.com/office/drawing/2014/main" id="{5DB11A24-B0D9-4486-978D-285887D2139D}"/>
              </a:ext>
            </a:extLst>
          </p:cNvPr>
          <p:cNvSpPr txBox="1">
            <a:spLocks/>
          </p:cNvSpPr>
          <p:nvPr/>
        </p:nvSpPr>
        <p:spPr>
          <a:xfrm>
            <a:off x="457200" y="3440432"/>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What if I don’t want to wear a mask?</a:t>
            </a:r>
            <a:endParaRPr lang="en-US" b="0" dirty="0">
              <a:solidFill>
                <a:schemeClr val="tx1">
                  <a:lumMod val="50000"/>
                  <a:lumOff val="50000"/>
                </a:schemeClr>
              </a:solidFill>
            </a:endParaRPr>
          </a:p>
        </p:txBody>
      </p:sp>
      <p:sp>
        <p:nvSpPr>
          <p:cNvPr id="7" name="Content Placeholder 12">
            <a:extLst>
              <a:ext uri="{FF2B5EF4-FFF2-40B4-BE49-F238E27FC236}">
                <a16:creationId xmlns:a16="http://schemas.microsoft.com/office/drawing/2014/main" id="{FC313241-D728-4D4F-A849-0BF877CBEDE7}"/>
              </a:ext>
            </a:extLst>
          </p:cNvPr>
          <p:cNvSpPr txBox="1">
            <a:spLocks/>
          </p:cNvSpPr>
          <p:nvPr/>
        </p:nvSpPr>
        <p:spPr>
          <a:xfrm>
            <a:off x="457200" y="4226794"/>
            <a:ext cx="8229600" cy="1876927"/>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a:t>Everyone has to cover their face on campus. Students who don’t may be referred to the Dean of Students for a conduct violation. Employees who don’t may be referred to Human Resources.</a:t>
            </a:r>
          </a:p>
        </p:txBody>
      </p:sp>
    </p:spTree>
    <p:extLst>
      <p:ext uri="{BB962C8B-B14F-4D97-AF65-F5344CB8AC3E}">
        <p14:creationId xmlns:p14="http://schemas.microsoft.com/office/powerpoint/2010/main" val="802401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57200" y="1347391"/>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Why is this so important?</a:t>
            </a:r>
          </a:p>
        </p:txBody>
      </p:sp>
      <p:sp>
        <p:nvSpPr>
          <p:cNvPr id="5" name="TextBox 4">
            <a:extLst>
              <a:ext uri="{FF2B5EF4-FFF2-40B4-BE49-F238E27FC236}">
                <a16:creationId xmlns:a16="http://schemas.microsoft.com/office/drawing/2014/main" id="{D88BD6A7-0846-47EB-990C-71451000775F}"/>
              </a:ext>
            </a:extLst>
          </p:cNvPr>
          <p:cNvSpPr txBox="1"/>
          <p:nvPr/>
        </p:nvSpPr>
        <p:spPr>
          <a:xfrm>
            <a:off x="6240625" y="2339439"/>
            <a:ext cx="2627142" cy="2677656"/>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And remember, with Covid-19, it’s easy to shed the virus and infect other people even if you don’t feel sick!</a:t>
            </a:r>
          </a:p>
        </p:txBody>
      </p:sp>
      <p:sp>
        <p:nvSpPr>
          <p:cNvPr id="6" name="TextBox 5">
            <a:extLst>
              <a:ext uri="{FF2B5EF4-FFF2-40B4-BE49-F238E27FC236}">
                <a16:creationId xmlns:a16="http://schemas.microsoft.com/office/drawing/2014/main" id="{D7691783-4979-4BC5-A820-6D58962C6DC5}"/>
              </a:ext>
            </a:extLst>
          </p:cNvPr>
          <p:cNvSpPr txBox="1"/>
          <p:nvPr/>
        </p:nvSpPr>
        <p:spPr>
          <a:xfrm>
            <a:off x="6095999" y="5470534"/>
            <a:ext cx="2771767" cy="1200329"/>
          </a:xfrm>
          <a:prstGeom prst="rect">
            <a:avLst/>
          </a:prstGeom>
          <a:noFill/>
          <a:ln w="25400">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www.youtube.com/watch?v=wnafrAtfMzE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watch sneeze aerosol in real life.</a:t>
            </a:r>
          </a:p>
        </p:txBody>
      </p:sp>
      <p:sp>
        <p:nvSpPr>
          <p:cNvPr id="7" name="Rectangle 6">
            <a:extLst>
              <a:ext uri="{FF2B5EF4-FFF2-40B4-BE49-F238E27FC236}">
                <a16:creationId xmlns:a16="http://schemas.microsoft.com/office/drawing/2014/main" id="{1F103D91-28C0-4936-AC28-0179490CFC30}"/>
              </a:ext>
            </a:extLst>
          </p:cNvPr>
          <p:cNvSpPr/>
          <p:nvPr/>
        </p:nvSpPr>
        <p:spPr>
          <a:xfrm>
            <a:off x="32238" y="6400800"/>
            <a:ext cx="5065542"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hlinkClick r:id="rId3"/>
              </a:rPr>
              <a:t>https://www.perioimplantadvisory.com/periodontics/oral-medicine-anesthetics-and-oral-systemic-connection/article/14173521/covid19-and-the-problem-with-dental-aerosols</a:t>
            </a:r>
            <a:endParaRPr lang="en-US" sz="1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457200" y="2057399"/>
            <a:ext cx="5334000" cy="3901881"/>
          </a:xfrm>
          <a:prstGeom prst="rect">
            <a:avLst/>
          </a:prstGeom>
        </p:spPr>
      </p:pic>
      <p:sp>
        <p:nvSpPr>
          <p:cNvPr id="13" name="Oval 12"/>
          <p:cNvSpPr/>
          <p:nvPr/>
        </p:nvSpPr>
        <p:spPr>
          <a:xfrm>
            <a:off x="3657600" y="5638800"/>
            <a:ext cx="609600" cy="457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200400" y="5995374"/>
            <a:ext cx="2133599" cy="369332"/>
          </a:xfrm>
          <a:prstGeom prst="rect">
            <a:avLst/>
          </a:prstGeom>
          <a:noFill/>
        </p:spPr>
        <p:txBody>
          <a:bodyPr wrap="square" rtlCol="0">
            <a:spAutoFit/>
          </a:bodyPr>
          <a:lstStyle/>
          <a:p>
            <a:r>
              <a:rPr lang="en-US" dirty="0" smtClean="0"/>
              <a:t>2 meters = 6 feet</a:t>
            </a:r>
            <a:endParaRPr lang="en-US" dirty="0"/>
          </a:p>
        </p:txBody>
      </p:sp>
    </p:spTree>
    <p:extLst>
      <p:ext uri="{BB962C8B-B14F-4D97-AF65-F5344CB8AC3E}">
        <p14:creationId xmlns:p14="http://schemas.microsoft.com/office/powerpoint/2010/main" val="64322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57200" y="1295400"/>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How to wear a mask properly</a:t>
            </a:r>
          </a:p>
        </p:txBody>
      </p:sp>
      <p:pic>
        <p:nvPicPr>
          <p:cNvPr id="4" name="Picture 2" descr="It's vital to wear a mask properly: Governor expected to issue ...">
            <a:extLst>
              <a:ext uri="{FF2B5EF4-FFF2-40B4-BE49-F238E27FC236}">
                <a16:creationId xmlns:a16="http://schemas.microsoft.com/office/drawing/2014/main" id="{A5DEFB11-3FF8-449D-9C56-77468F3C6DA0}"/>
              </a:ext>
            </a:extLst>
          </p:cNvPr>
          <p:cNvPicPr>
            <a:picLocks noGrp="1" noChangeAspect="1" noChangeArrowheads="1"/>
          </p:cNvPicPr>
          <p:nvPr>
            <p:ph type="chart" sz="quarter" idx="4294967295"/>
          </p:nvPr>
        </p:nvPicPr>
        <p:blipFill rotWithShape="1">
          <a:blip r:embed="rId2">
            <a:extLst>
              <a:ext uri="{28A0092B-C50C-407E-A947-70E740481C1C}">
                <a14:useLocalDpi xmlns:a14="http://schemas.microsoft.com/office/drawing/2010/main" val="0"/>
              </a:ext>
            </a:extLst>
          </a:blip>
          <a:srcRect l="2091" r="2091"/>
          <a:stretch/>
        </p:blipFill>
        <p:spPr bwMode="auto">
          <a:xfrm>
            <a:off x="1" y="1981200"/>
            <a:ext cx="914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803C63-A152-48EE-A196-B648F03F450B}"/>
              </a:ext>
            </a:extLst>
          </p:cNvPr>
          <p:cNvSpPr/>
          <p:nvPr/>
        </p:nvSpPr>
        <p:spPr>
          <a:xfrm>
            <a:off x="-11722" y="6405136"/>
            <a:ext cx="6145116" cy="400110"/>
          </a:xfrm>
          <a:prstGeom prst="rect">
            <a:avLst/>
          </a:prstGeom>
        </p:spPr>
        <p:txBody>
          <a:bodyPr wrap="square">
            <a:spAutoFit/>
          </a:bodyPr>
          <a:lstStyle/>
          <a:p>
            <a:r>
              <a:rPr lang="en-US" sz="1000" dirty="0">
                <a:hlinkClick r:id="rId3"/>
              </a:rPr>
              <a:t>https://bloximages.chicago2.vip.townnews.com/journalinquirer.com/content/tncms/assets/v3/editorial/a/4d/a4df6a62-80ba-11ea-a6b9-c7c2ce178309/5e99c25680766.image.jpg?resize=1200%2C527</a:t>
            </a:r>
            <a:r>
              <a:rPr lang="en-US" sz="1000" dirty="0"/>
              <a:t> </a:t>
            </a:r>
          </a:p>
        </p:txBody>
      </p:sp>
      <p:pic>
        <p:nvPicPr>
          <p:cNvPr id="8" name="Picture 2" descr="It's vital to wear a mask properly: Governor expected to issue ...">
            <a:extLst>
              <a:ext uri="{FF2B5EF4-FFF2-40B4-BE49-F238E27FC236}">
                <a16:creationId xmlns:a16="http://schemas.microsoft.com/office/drawing/2014/main" id="{CE1259CE-7B43-441A-AA70-AF279BA3F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708" t="81728" r="1851"/>
          <a:stretch/>
        </p:blipFill>
        <p:spPr bwMode="auto">
          <a:xfrm>
            <a:off x="6172200" y="5137617"/>
            <a:ext cx="3018937" cy="166762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781800" y="946666"/>
            <a:ext cx="2209800" cy="1371600"/>
          </a:xfrm>
          <a:prstGeom prst="ellipse">
            <a:avLst/>
          </a:prstGeom>
          <a:noFill/>
          <a:ln>
            <a:solidFill>
              <a:srgbClr val="0019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Avoid touching the front of your mask!</a:t>
            </a:r>
            <a:endParaRPr lang="en-US" dirty="0">
              <a:solidFill>
                <a:srgbClr val="FF0000"/>
              </a:solidFill>
            </a:endParaRPr>
          </a:p>
        </p:txBody>
      </p:sp>
    </p:spTree>
    <p:extLst>
      <p:ext uri="{BB962C8B-B14F-4D97-AF65-F5344CB8AC3E}">
        <p14:creationId xmlns:p14="http://schemas.microsoft.com/office/powerpoint/2010/main" val="25060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57200" y="1143000"/>
            <a:ext cx="8229600" cy="1523494"/>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Keep your distance: </a:t>
            </a:r>
          </a:p>
          <a:p>
            <a:r>
              <a:rPr lang="en-US" dirty="0"/>
              <a:t/>
            </a:r>
            <a:br>
              <a:rPr lang="en-US" dirty="0"/>
            </a:br>
            <a:r>
              <a:rPr lang="en-US" dirty="0"/>
              <a:t>Stay one black bear away!</a:t>
            </a:r>
          </a:p>
        </p:txBody>
      </p:sp>
      <p:pic>
        <p:nvPicPr>
          <p:cNvPr id="8" name="Picture 7">
            <a:extLst>
              <a:ext uri="{FF2B5EF4-FFF2-40B4-BE49-F238E27FC236}">
                <a16:creationId xmlns:a16="http://schemas.microsoft.com/office/drawing/2014/main" id="{723AC9FD-64A3-4C35-ACDE-A4B6AA51399D}"/>
              </a:ext>
            </a:extLst>
          </p:cNvPr>
          <p:cNvPicPr>
            <a:picLocks noChangeAspect="1"/>
          </p:cNvPicPr>
          <p:nvPr/>
        </p:nvPicPr>
        <p:blipFill rotWithShape="1">
          <a:blip r:embed="rId2"/>
          <a:srcRect t="43037"/>
          <a:stretch/>
        </p:blipFill>
        <p:spPr>
          <a:xfrm>
            <a:off x="2185779" y="2988034"/>
            <a:ext cx="4772442" cy="2406945"/>
          </a:xfrm>
          <a:prstGeom prst="rect">
            <a:avLst/>
          </a:prstGeom>
        </p:spPr>
      </p:pic>
      <p:sp>
        <p:nvSpPr>
          <p:cNvPr id="10" name="Rectangle 9">
            <a:extLst>
              <a:ext uri="{FF2B5EF4-FFF2-40B4-BE49-F238E27FC236}">
                <a16:creationId xmlns:a16="http://schemas.microsoft.com/office/drawing/2014/main" id="{F95BD434-F5D8-41C7-A495-3BF861005802}"/>
              </a:ext>
            </a:extLst>
          </p:cNvPr>
          <p:cNvSpPr/>
          <p:nvPr/>
        </p:nvSpPr>
        <p:spPr>
          <a:xfrm>
            <a:off x="76200" y="6576610"/>
            <a:ext cx="6705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hlinkClick r:id="rId3"/>
              </a:rPr>
              <a:t>https://www.kindpng.com/imgv/ixiwhJm_comparison-of-commonly-found-bears-and-their-sizes/</a:t>
            </a:r>
            <a:r>
              <a:rPr lang="en-US" sz="10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723AC9FD-64A3-4C35-ACDE-A4B6AA51399D}"/>
              </a:ext>
            </a:extLst>
          </p:cNvPr>
          <p:cNvPicPr>
            <a:picLocks noChangeAspect="1"/>
          </p:cNvPicPr>
          <p:nvPr/>
        </p:nvPicPr>
        <p:blipFill rotWithShape="1">
          <a:blip r:embed="rId2"/>
          <a:srcRect t="48899" r="48000" b="41810"/>
          <a:stretch/>
        </p:blipFill>
        <p:spPr>
          <a:xfrm>
            <a:off x="3581401" y="2988034"/>
            <a:ext cx="1981199" cy="304801"/>
          </a:xfrm>
          <a:prstGeom prst="rect">
            <a:avLst/>
          </a:prstGeom>
        </p:spPr>
      </p:pic>
    </p:spTree>
    <p:extLst>
      <p:ext uri="{BB962C8B-B14F-4D97-AF65-F5344CB8AC3E}">
        <p14:creationId xmlns:p14="http://schemas.microsoft.com/office/powerpoint/2010/main" val="289691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457200" y="1098885"/>
            <a:ext cx="8229600" cy="538609"/>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When you’re in class</a:t>
            </a:r>
            <a:endParaRPr lang="en-US" b="0" dirty="0">
              <a:solidFill>
                <a:schemeClr val="tx1">
                  <a:lumMod val="50000"/>
                  <a:lumOff val="50000"/>
                </a:schemeClr>
              </a:solidFill>
            </a:endParaRPr>
          </a:p>
        </p:txBody>
      </p:sp>
      <p:sp>
        <p:nvSpPr>
          <p:cNvPr id="13" name="Content Placeholder 12"/>
          <p:cNvSpPr>
            <a:spLocks noGrp="1"/>
          </p:cNvSpPr>
          <p:nvPr>
            <p:ph sz="half" idx="2"/>
          </p:nvPr>
        </p:nvSpPr>
        <p:spPr>
          <a:xfrm>
            <a:off x="457200" y="1828800"/>
            <a:ext cx="8382000" cy="2874225"/>
          </a:xfrm>
        </p:spPr>
        <p:txBody>
          <a:bodyPr>
            <a:normAutofit fontScale="92500" lnSpcReduction="10000"/>
          </a:bodyPr>
          <a:lstStyle/>
          <a:p>
            <a:pPr marL="514350" indent="-514350">
              <a:buFont typeface="+mj-lt"/>
              <a:buAutoNum type="arabicPeriod"/>
            </a:pPr>
            <a:r>
              <a:rPr lang="en-US" sz="2400" dirty="0"/>
              <a:t>Leave stored furniture where it is. Don’t move it into the active part of the room. </a:t>
            </a:r>
          </a:p>
          <a:p>
            <a:pPr marL="514350" indent="-514350">
              <a:buFont typeface="+mj-lt"/>
              <a:buAutoNum type="arabicPeriod"/>
            </a:pPr>
            <a:r>
              <a:rPr lang="en-US" sz="2400" dirty="0"/>
              <a:t>Sit only in the seats designated for use. Don’t move furniture around.</a:t>
            </a:r>
          </a:p>
          <a:p>
            <a:pPr marL="514350" indent="-514350">
              <a:buFont typeface="+mj-lt"/>
              <a:buAutoNum type="arabicPeriod"/>
            </a:pPr>
            <a:r>
              <a:rPr lang="en-US" sz="2400" dirty="0"/>
              <a:t>Sit in the same seat every day. That way, if someone in the class gets Covid-19, they will know who was sitting near them.</a:t>
            </a:r>
          </a:p>
          <a:p>
            <a:pPr marL="514350" indent="-514350">
              <a:buFont typeface="+mj-lt"/>
              <a:buAutoNum type="arabicPeriod"/>
            </a:pPr>
            <a:r>
              <a:rPr lang="en-US" sz="2400" dirty="0"/>
              <a:t>Don’t eat or drink during class.</a:t>
            </a:r>
          </a:p>
          <a:p>
            <a:pPr marL="514350" indent="-514350">
              <a:buFont typeface="+mj-lt"/>
              <a:buAutoNum type="arabicPeriod"/>
            </a:pPr>
            <a:r>
              <a:rPr lang="en-US" sz="2400" dirty="0"/>
              <a:t>Use a wipe to clean your area at the end of class.</a:t>
            </a:r>
          </a:p>
          <a:p>
            <a:pPr marL="514350" indent="-514350">
              <a:buFont typeface="+mj-lt"/>
              <a:buAutoNum type="arabicPeriod"/>
            </a:pPr>
            <a:endParaRPr lang="en-US" sz="2000" dirty="0"/>
          </a:p>
          <a:p>
            <a:pPr marL="514350" indent="-514350">
              <a:buFont typeface="+mj-lt"/>
              <a:buAutoNum type="arabicPeriod"/>
            </a:pPr>
            <a:endParaRPr lang="en-US" sz="2000" dirty="0"/>
          </a:p>
        </p:txBody>
      </p:sp>
      <p:pic>
        <p:nvPicPr>
          <p:cNvPr id="8" name="Picture 2" descr="Pin on Product Highlights">
            <a:extLst>
              <a:ext uri="{FF2B5EF4-FFF2-40B4-BE49-F238E27FC236}">
                <a16:creationId xmlns:a16="http://schemas.microsoft.com/office/drawing/2014/main" id="{3B51DB45-0866-4301-96FE-F7A6B8C8F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885" y="4703025"/>
            <a:ext cx="2112180" cy="2112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n on Product Highlights">
            <a:extLst>
              <a:ext uri="{FF2B5EF4-FFF2-40B4-BE49-F238E27FC236}">
                <a16:creationId xmlns:a16="http://schemas.microsoft.com/office/drawing/2014/main" id="{24A8A35D-1541-4C75-9251-CDDA5D3995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910" y="4703025"/>
            <a:ext cx="2112180" cy="2112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n on Product Highlights">
            <a:extLst>
              <a:ext uri="{FF2B5EF4-FFF2-40B4-BE49-F238E27FC236}">
                <a16:creationId xmlns:a16="http://schemas.microsoft.com/office/drawing/2014/main" id="{7086E599-18A7-42A1-8A3E-B3955F4A39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53841"/>
            <a:ext cx="2112180" cy="211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57927B-CB25-4C72-A6F9-FDDE328BB9C9}"/>
              </a:ext>
            </a:extLst>
          </p:cNvPr>
          <p:cNvSpPr>
            <a:spLocks noGrp="1"/>
          </p:cNvSpPr>
          <p:nvPr>
            <p:ph sz="half" idx="2"/>
          </p:nvPr>
        </p:nvSpPr>
        <p:spPr>
          <a:xfrm>
            <a:off x="457200" y="2819400"/>
            <a:ext cx="8229600" cy="3657600"/>
          </a:xfrm>
        </p:spPr>
        <p:txBody>
          <a:bodyPr>
            <a:normAutofit/>
          </a:bodyPr>
          <a:lstStyle/>
          <a:p>
            <a:pPr marL="0" indent="0" algn="ctr">
              <a:buNone/>
            </a:pPr>
            <a:r>
              <a:rPr lang="en-US" sz="4000" b="1" dirty="0">
                <a:solidFill>
                  <a:srgbClr val="FF0000"/>
                </a:solidFill>
              </a:rPr>
              <a:t>Don’t come to class!</a:t>
            </a:r>
            <a:r>
              <a:rPr lang="en-US" sz="4000" dirty="0">
                <a:solidFill>
                  <a:srgbClr val="FF0000"/>
                </a:solidFill>
              </a:rPr>
              <a:t> </a:t>
            </a:r>
            <a:br>
              <a:rPr lang="en-US" sz="4000" dirty="0">
                <a:solidFill>
                  <a:srgbClr val="FF0000"/>
                </a:solidFill>
              </a:rPr>
            </a:br>
            <a:endParaRPr lang="en-US" sz="1100" dirty="0">
              <a:solidFill>
                <a:srgbClr val="FF0000"/>
              </a:solidFill>
            </a:endParaRPr>
          </a:p>
          <a:p>
            <a:pPr marL="514350" indent="-514350">
              <a:buFont typeface="+mj-lt"/>
              <a:buAutoNum type="arabicPeriod"/>
            </a:pPr>
            <a:r>
              <a:rPr lang="en-US" sz="2400" dirty="0"/>
              <a:t>Notify your professor so that they are aware of why you are absent and can help you stay caught up. If your class has the opportunity for remote participation, try to join that way instead.</a:t>
            </a:r>
          </a:p>
          <a:p>
            <a:pPr marL="514350" indent="-514350">
              <a:buFont typeface="+mj-lt"/>
              <a:buAutoNum type="arabicPeriod"/>
            </a:pPr>
            <a:r>
              <a:rPr lang="en-US" sz="2400" dirty="0"/>
              <a:t>Feeling sick? Call Cutler Health Center at 207.581.4000 </a:t>
            </a:r>
          </a:p>
          <a:p>
            <a:pPr marL="514350" indent="-514350">
              <a:buFont typeface="+mj-lt"/>
              <a:buAutoNum type="arabicPeriod"/>
            </a:pPr>
            <a:r>
              <a:rPr lang="en-US" sz="2400" dirty="0"/>
              <a:t>Concerned about possible exposure? Call the Dean of Students Office 207.581.2681</a:t>
            </a:r>
          </a:p>
          <a:p>
            <a:pPr marL="0" indent="0">
              <a:buNone/>
            </a:pPr>
            <a:endParaRPr lang="en-CA" dirty="0"/>
          </a:p>
        </p:txBody>
      </p:sp>
      <p:sp>
        <p:nvSpPr>
          <p:cNvPr id="3" name="Title Placeholder 1">
            <a:extLst>
              <a:ext uri="{FF2B5EF4-FFF2-40B4-BE49-F238E27FC236}">
                <a16:creationId xmlns:a16="http://schemas.microsoft.com/office/drawing/2014/main" id="{9C29859B-6EFE-413A-B7BD-30FEC4743CD8}"/>
              </a:ext>
            </a:extLst>
          </p:cNvPr>
          <p:cNvSpPr txBox="1">
            <a:spLocks/>
          </p:cNvSpPr>
          <p:nvPr/>
        </p:nvSpPr>
        <p:spPr>
          <a:xfrm>
            <a:off x="457200" y="1098885"/>
            <a:ext cx="8229600" cy="1523494"/>
          </a:xfrm>
          <a:prstGeom prst="rect">
            <a:avLst/>
          </a:prstGeom>
        </p:spPr>
        <p:txBody>
          <a:bodyPr vert="horz"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r>
              <a:rPr lang="en-US" dirty="0"/>
              <a:t>What if I don’t feel well?</a:t>
            </a:r>
          </a:p>
          <a:p>
            <a:r>
              <a:rPr lang="en-US" dirty="0"/>
              <a:t>What if I believe I may have been exposed to Covid-19?</a:t>
            </a:r>
          </a:p>
        </p:txBody>
      </p:sp>
    </p:spTree>
    <p:extLst>
      <p:ext uri="{BB962C8B-B14F-4D97-AF65-F5344CB8AC3E}">
        <p14:creationId xmlns:p14="http://schemas.microsoft.com/office/powerpoint/2010/main" val="3869914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5132B1-5E5B-424B-A9E3-C5DD84616AF1}"/>
              </a:ext>
            </a:extLst>
          </p:cNvPr>
          <p:cNvPicPr>
            <a:picLocks noGrp="1" noChangeAspect="1"/>
          </p:cNvPicPr>
          <p:nvPr>
            <p:ph sz="half" idx="2"/>
          </p:nvPr>
        </p:nvPicPr>
        <p:blipFill>
          <a:blip r:embed="rId2"/>
          <a:stretch>
            <a:fillRect/>
          </a:stretch>
        </p:blipFill>
        <p:spPr>
          <a:xfrm>
            <a:off x="1056068" y="2438400"/>
            <a:ext cx="7031864" cy="3657600"/>
          </a:xfrm>
          <a:prstGeom prst="rect">
            <a:avLst/>
          </a:prstGeom>
        </p:spPr>
      </p:pic>
      <p:sp>
        <p:nvSpPr>
          <p:cNvPr id="3" name="Title Placeholder 1">
            <a:extLst>
              <a:ext uri="{FF2B5EF4-FFF2-40B4-BE49-F238E27FC236}">
                <a16:creationId xmlns:a16="http://schemas.microsoft.com/office/drawing/2014/main" id="{9C29859B-6EFE-413A-B7BD-30FEC4743CD8}"/>
              </a:ext>
            </a:extLst>
          </p:cNvPr>
          <p:cNvSpPr txBox="1">
            <a:spLocks/>
          </p:cNvSpPr>
          <p:nvPr/>
        </p:nvSpPr>
        <p:spPr>
          <a:xfrm>
            <a:off x="2019300" y="1066800"/>
            <a:ext cx="5105400" cy="1031051"/>
          </a:xfrm>
          <a:prstGeom prst="rect">
            <a:avLst/>
          </a:prstGeom>
        </p:spPr>
        <p:txBody>
          <a:bodyPr vert="horz" wrap="square" lIns="0" tIns="0" rIns="91440" bIns="45720" rtlCol="0" anchor="t" anchorCtr="0">
            <a:spAutoFit/>
          </a:bodyPr>
          <a:lstStyle>
            <a:lvl1pPr algn="l" defTabSz="457200" rtl="0" eaLnBrk="1" latinLnBrk="0" hangingPunct="1">
              <a:spcBef>
                <a:spcPct val="0"/>
              </a:spcBef>
              <a:buNone/>
              <a:defRPr sz="3200" b="1" kern="1200">
                <a:solidFill>
                  <a:schemeClr val="tx1"/>
                </a:solidFill>
                <a:latin typeface="Arial"/>
                <a:ea typeface="+mj-ea"/>
                <a:cs typeface="Arial"/>
              </a:defRPr>
            </a:lvl1pPr>
          </a:lstStyle>
          <a:p>
            <a:pPr algn="ctr"/>
            <a:r>
              <a:rPr lang="en-US" dirty="0"/>
              <a:t>Thank you for being a Black Bear who cares!</a:t>
            </a:r>
          </a:p>
        </p:txBody>
      </p:sp>
    </p:spTree>
    <p:extLst>
      <p:ext uri="{BB962C8B-B14F-4D97-AF65-F5344CB8AC3E}">
        <p14:creationId xmlns:p14="http://schemas.microsoft.com/office/powerpoint/2010/main" val="245985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5977</TotalTime>
  <Words>516</Words>
  <Application>Microsoft Office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Primary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Assistant</dc:creator>
  <cp:lastModifiedBy>Emily Haddad</cp:lastModifiedBy>
  <cp:revision>96</cp:revision>
  <cp:lastPrinted>2012-12-03T19:23:21Z</cp:lastPrinted>
  <dcterms:created xsi:type="dcterms:W3CDTF">2012-12-03T19:26:50Z</dcterms:created>
  <dcterms:modified xsi:type="dcterms:W3CDTF">2020-08-12T17:46:05Z</dcterms:modified>
</cp:coreProperties>
</file>