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</p:sldIdLst>
  <p:sldSz cx="6858000" cy="9144000" type="screen4x3"/>
  <p:notesSz cx="7026275" cy="9312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256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514475" y="4629150"/>
            <a:ext cx="38354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450" y="2415818"/>
            <a:ext cx="3981650" cy="2020711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450" y="4797770"/>
            <a:ext cx="3981650" cy="1836868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49775" y="6738938"/>
            <a:ext cx="504825" cy="3730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1450" y="6738938"/>
            <a:ext cx="3048000" cy="3730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3338" y="6738938"/>
            <a:ext cx="309562" cy="3730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ADD42-36F4-4600-BF21-5C4F6B76FD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10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6420553"/>
            <a:ext cx="5099051" cy="755651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9695" y="1377245"/>
            <a:ext cx="5318612" cy="448169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7176204"/>
            <a:ext cx="5099051" cy="658283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16AEC-6B32-43B0-ACAD-9B6A4E42FF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31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58850" y="5519738"/>
            <a:ext cx="49545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209164"/>
            <a:ext cx="5099051" cy="4130480"/>
          </a:xfrm>
        </p:spPr>
        <p:txBody>
          <a:bodyPr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5700888"/>
            <a:ext cx="5099052" cy="2133603"/>
          </a:xfr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DE612-B00F-4212-828A-9F77752E6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71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8175" y="1206500"/>
            <a:ext cx="3429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54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24525" y="3770313"/>
            <a:ext cx="3429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5400" smtClean="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58850" y="5519738"/>
            <a:ext cx="49466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750" y="1309509"/>
            <a:ext cx="4800188" cy="3160891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0150" y="4470399"/>
            <a:ext cx="4419599" cy="869244"/>
          </a:xfrm>
        </p:spPr>
        <p:txBody>
          <a:bodyPr anchor="ctr"/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7" y="5791201"/>
            <a:ext cx="5099054" cy="2043289"/>
          </a:xfr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32365-F785-4561-A2BA-E2C5AD8CFE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251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2" y="4411441"/>
            <a:ext cx="5099046" cy="19584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6369841"/>
            <a:ext cx="5099048" cy="1147200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71125-4319-4CFB-98A7-0A375CC066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627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8813" y="1195388"/>
            <a:ext cx="3429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6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37225" y="3476625"/>
            <a:ext cx="3429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6000" smtClean="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58850" y="4572000"/>
            <a:ext cx="49466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062" y="1309510"/>
            <a:ext cx="4743876" cy="2991557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882651" y="4852416"/>
            <a:ext cx="5099048" cy="1182624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039556"/>
            <a:ext cx="5099052" cy="1794933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FF3E5-1D3A-4A8D-BA7B-7DCE5BB98F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015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58850" y="4572000"/>
            <a:ext cx="49545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09509"/>
            <a:ext cx="5099051" cy="3059289"/>
          </a:xfrm>
        </p:spPr>
        <p:txBody>
          <a:bodyPr rtlCol="0">
            <a:normAutofit/>
          </a:bodyPr>
          <a:lstStyle>
            <a:lvl1pPr>
              <a:defRPr lang="en-US" sz="24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882651" y="4754880"/>
            <a:ext cx="5099048" cy="1207008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5960534"/>
            <a:ext cx="5099051" cy="1873956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68965-8CE5-4853-ACB1-2D39CAA4C5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017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58850" y="3140075"/>
            <a:ext cx="49545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49" y="3320181"/>
            <a:ext cx="5099052" cy="45143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D1CB8-D04B-4030-A393-388D3FFEE2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958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684713" y="1209675"/>
            <a:ext cx="0" cy="6624638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67500" y="1209165"/>
            <a:ext cx="1214198" cy="66253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51" y="1209165"/>
            <a:ext cx="3686632" cy="66253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97C75-E09D-4DF0-AFB2-5AB4948B61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8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58850" y="3140075"/>
            <a:ext cx="49466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B1270-63CB-43E4-BC13-0C83D48884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91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58850" y="4799013"/>
            <a:ext cx="49466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49" y="2188551"/>
            <a:ext cx="4946651" cy="2430019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849" y="4979813"/>
            <a:ext cx="4946651" cy="145335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5D1EE-BA23-408E-AAB4-F0BFD369C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11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58850" y="3141663"/>
            <a:ext cx="49466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682" y="3316224"/>
            <a:ext cx="2503170" cy="45963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3864" y="3316224"/>
            <a:ext cx="2503170" cy="45963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D2ECA-8852-4F31-9604-5DFCE043BA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74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58850" y="3140075"/>
            <a:ext cx="49466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3544711"/>
            <a:ext cx="2503170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651" y="4324349"/>
            <a:ext cx="2503170" cy="36088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1374" y="3544711"/>
            <a:ext cx="2503170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1374" y="4324349"/>
            <a:ext cx="2503170" cy="36088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75634-CD87-4171-811D-37B6E95236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6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958850" y="3140075"/>
            <a:ext cx="49466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220450"/>
            <a:ext cx="5099051" cy="17384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07B4A-9EA2-447C-B86D-9110DC17D3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70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5E252-2039-4A53-B5E3-79312DFDDA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59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58850" y="3883025"/>
            <a:ext cx="1749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8" y="1851379"/>
            <a:ext cx="1902599" cy="18288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7" y="1309510"/>
            <a:ext cx="2891654" cy="65249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8" y="4041420"/>
            <a:ext cx="1902599" cy="325120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EC92C-088B-4C07-AD35-AE098B61E2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7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2511776"/>
            <a:ext cx="2724152" cy="18288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02" y="1377244"/>
            <a:ext cx="2197097" cy="638951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4340576"/>
            <a:ext cx="2724151" cy="243840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1B8D-60A4-4F3B-AB83-E42488D30C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67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82650" y="1220788"/>
            <a:ext cx="509905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82650" y="3319463"/>
            <a:ext cx="5099050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7263" y="7947025"/>
            <a:ext cx="862012" cy="373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75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2650" y="7947025"/>
            <a:ext cx="3829050" cy="373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5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4838" y="7947025"/>
            <a:ext cx="296862" cy="3730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FF0431F4-382B-4B7A-86E4-BB0D91B65F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88" r:id="rId7"/>
    <p:sldLayoutId id="2147483898" r:id="rId8"/>
    <p:sldLayoutId id="2147483889" r:id="rId9"/>
    <p:sldLayoutId id="2147483890" r:id="rId10"/>
    <p:sldLayoutId id="2147483899" r:id="rId11"/>
    <p:sldLayoutId id="2147483900" r:id="rId12"/>
    <p:sldLayoutId id="2147483891" r:id="rId13"/>
    <p:sldLayoutId id="2147483901" r:id="rId14"/>
    <p:sldLayoutId id="2147483902" r:id="rId15"/>
    <p:sldLayoutId id="2147483903" r:id="rId16"/>
    <p:sldLayoutId id="2147483904" r:id="rId17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itchFamily="18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itchFamily="18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itchFamily="18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500" kern="1200">
          <a:solidFill>
            <a:srgbClr val="262626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300" kern="1200">
          <a:solidFill>
            <a:srgbClr val="262626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0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8" descr="Displaying logo CCI.png"/>
          <p:cNvSpPr>
            <a:spLocks noChangeAspect="1" noChangeArrowheads="1"/>
          </p:cNvSpPr>
          <p:nvPr/>
        </p:nvSpPr>
        <p:spPr bwMode="auto">
          <a:xfrm>
            <a:off x="3279775" y="4422775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242661" y="884378"/>
            <a:ext cx="3476625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smtClean="0"/>
              <a:t>Richard Judd</a:t>
            </a:r>
            <a:endParaRPr lang="en-US" altLang="en-US" sz="4000" dirty="0"/>
          </a:p>
          <a:p>
            <a:pPr algn="ctr"/>
            <a:r>
              <a:rPr lang="en-US" sz="2400" i="1" dirty="0"/>
              <a:t>“Was Henry a Hippie</a:t>
            </a:r>
            <a:r>
              <a:rPr lang="en-US" sz="2400" i="1" dirty="0" smtClean="0"/>
              <a:t>?</a:t>
            </a:r>
          </a:p>
          <a:p>
            <a:pPr algn="ctr"/>
            <a:r>
              <a:rPr lang="en-US" sz="2400" i="1" dirty="0" smtClean="0"/>
              <a:t> </a:t>
            </a:r>
            <a:r>
              <a:rPr lang="en-US" sz="2400" i="1" dirty="0"/>
              <a:t>Locating Thoreau in </a:t>
            </a:r>
            <a:endParaRPr lang="en-US" sz="2400" i="1" dirty="0" smtClean="0"/>
          </a:p>
          <a:p>
            <a:pPr algn="ctr"/>
            <a:r>
              <a:rPr lang="en-US" sz="2400" i="1" dirty="0" smtClean="0"/>
              <a:t>a </a:t>
            </a:r>
            <a:r>
              <a:rPr lang="en-US" sz="2400" i="1" dirty="0"/>
              <a:t>Changing </a:t>
            </a:r>
            <a:r>
              <a:rPr lang="en-US" sz="2400" i="1" dirty="0" smtClean="0"/>
              <a:t>Modern</a:t>
            </a:r>
          </a:p>
          <a:p>
            <a:pPr algn="ctr"/>
            <a:r>
              <a:rPr lang="en-US" sz="2400" i="1" dirty="0" smtClean="0"/>
              <a:t> </a:t>
            </a:r>
            <a:r>
              <a:rPr lang="en-US" sz="2400" i="1" dirty="0"/>
              <a:t>World”</a:t>
            </a:r>
            <a:endParaRPr lang="en-US" sz="2400" dirty="0"/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242661" y="2985476"/>
            <a:ext cx="3095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Monday, </a:t>
            </a:r>
            <a:r>
              <a:rPr lang="en-US" altLang="en-US" dirty="0" smtClean="0"/>
              <a:t>December 5</a:t>
            </a:r>
            <a:endParaRPr lang="en-US" altLang="en-US" dirty="0"/>
          </a:p>
          <a:p>
            <a:pPr eaLnBrk="1" hangingPunct="1"/>
            <a:r>
              <a:rPr lang="en-US" altLang="en-US" dirty="0"/>
              <a:t>3:10 PM</a:t>
            </a:r>
          </a:p>
          <a:p>
            <a:pPr eaLnBrk="1" hangingPunct="1"/>
            <a:r>
              <a:rPr lang="en-US" altLang="en-US" dirty="0"/>
              <a:t>Hill Auditorium, Barrows Hall</a:t>
            </a:r>
          </a:p>
        </p:txBody>
      </p:sp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257175" y="3930650"/>
            <a:ext cx="637222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 dirty="0"/>
              <a:t>In the 1960s, Henry David Thoreau became an symbol of American dissent: a Walden Pond drop-out, an anti-war anarchist, a theorist of civil disobedience, and even a drug-user.  Dr. Judd will describe this unprecedented notoriety as an episode in Thoreau’s rise from obscurity in 1862 to near universal recognition a century later.  The intense controversy over Thoreau’s life and work in this decade laid the groundwork for his status as an icon of the environmental movement in the 1970s.   </a:t>
            </a:r>
          </a:p>
          <a:p>
            <a:endParaRPr lang="en-US" sz="1400" dirty="0" smtClean="0"/>
          </a:p>
          <a:p>
            <a:r>
              <a:rPr lang="en-US" sz="1400" dirty="0" smtClean="0"/>
              <a:t>Dr</a:t>
            </a:r>
            <a:r>
              <a:rPr lang="en-US" sz="1400" dirty="0"/>
              <a:t>. Judd received his PhD from the University of California at Irvine in 1979.  Among his recent publications are the co-authored </a:t>
            </a:r>
            <a:r>
              <a:rPr lang="en-US" sz="1400" i="1" dirty="0"/>
              <a:t>Historical Atlas of Maine</a:t>
            </a:r>
            <a:r>
              <a:rPr lang="en-US" sz="1400" dirty="0"/>
              <a:t>; </a:t>
            </a:r>
            <a:r>
              <a:rPr lang="en-US" sz="1400" i="1" dirty="0"/>
              <a:t>Second Nature: An Environmental History of New England</a:t>
            </a:r>
            <a:r>
              <a:rPr lang="en-US" sz="1400" dirty="0"/>
              <a:t>; and </a:t>
            </a:r>
            <a:r>
              <a:rPr lang="en-US" sz="1400" i="1" dirty="0"/>
              <a:t>The Untilled Garden: Natural History and the Origins of American Conservation, 1730-1850</a:t>
            </a:r>
            <a:r>
              <a:rPr lang="en-US" sz="1400" dirty="0"/>
              <a:t>.  This talk is based on a book manuscript titled “Finding Thoreau: The Meaning of Nature in the Making of an Environmental Icon.”</a:t>
            </a:r>
            <a:endParaRPr lang="en-US" altLang="en-US" sz="1400" dirty="0"/>
          </a:p>
          <a:p>
            <a:pPr algn="ctr" eaLnBrk="1" hangingPunct="1"/>
            <a:endParaRPr lang="en-US" altLang="en-US" sz="1200" dirty="0" smtClean="0"/>
          </a:p>
          <a:p>
            <a:pPr algn="ctr" eaLnBrk="1" hangingPunct="1"/>
            <a:r>
              <a:rPr lang="en-US" altLang="en-US" sz="1200" dirty="0" smtClean="0"/>
              <a:t>This lecture is </a:t>
            </a:r>
            <a:r>
              <a:rPr lang="en-US" altLang="en-US" sz="1200" dirty="0"/>
              <a:t>the </a:t>
            </a:r>
            <a:r>
              <a:rPr lang="en-US" altLang="en-US" sz="1200" dirty="0" smtClean="0"/>
              <a:t>third in </a:t>
            </a:r>
            <a:r>
              <a:rPr lang="en-US" altLang="en-US" sz="1200" dirty="0"/>
              <a:t>the 2016-2017 Department of History Symposium Series</a:t>
            </a:r>
            <a:r>
              <a:rPr lang="en-US" altLang="en-US" sz="1200" dirty="0" smtClean="0"/>
              <a:t>.</a:t>
            </a:r>
            <a:endParaRPr lang="en-US" altLang="en-US" sz="1200" dirty="0"/>
          </a:p>
        </p:txBody>
      </p:sp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774700" y="8359775"/>
            <a:ext cx="5318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The University of Maine is an equal opportunity/affirmative action institution.</a:t>
            </a:r>
          </a:p>
        </p:txBody>
      </p:sp>
      <p:pic>
        <p:nvPicPr>
          <p:cNvPr id="1536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7" y="7507923"/>
            <a:ext cx="14478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585990"/>
              </p:ext>
            </p:extLst>
          </p:nvPr>
        </p:nvGraphicFramePr>
        <p:xfrm>
          <a:off x="10363200" y="2392253"/>
          <a:ext cx="2377523" cy="3076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Acrobat Document" r:id="rId4" imgW="5829480" imgH="7543800" progId="AcroExch.Document.DC">
                  <p:embed/>
                </p:oleObj>
              </mc:Choice>
              <mc:Fallback>
                <p:oleObj name="Acrobat Document" r:id="rId4" imgW="5829480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63200" y="2392253"/>
                        <a:ext cx="2377523" cy="3076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83809"/>
            <a:ext cx="1972568" cy="244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343" y="2766858"/>
            <a:ext cx="304800" cy="30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105</TotalTime>
  <Words>221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Garamond</vt:lpstr>
      <vt:lpstr>Calibri</vt:lpstr>
      <vt:lpstr>Organic</vt:lpstr>
      <vt:lpstr>Adobe Acrobat Document</vt:lpstr>
      <vt:lpstr>PowerPoint Presentation</vt:lpstr>
    </vt:vector>
  </TitlesOfParts>
  <Company>University of Maine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</dc:creator>
  <cp:lastModifiedBy>history</cp:lastModifiedBy>
  <cp:revision>19</cp:revision>
  <cp:lastPrinted>2016-10-27T16:06:12Z</cp:lastPrinted>
  <dcterms:created xsi:type="dcterms:W3CDTF">2016-10-26T18:46:09Z</dcterms:created>
  <dcterms:modified xsi:type="dcterms:W3CDTF">2016-11-28T18:08:12Z</dcterms:modified>
</cp:coreProperties>
</file>