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5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3" r:id="rId6"/>
    <p:sldId id="262" r:id="rId7"/>
    <p:sldId id="264" r:id="rId8"/>
    <p:sldId id="266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9" autoAdjust="0"/>
    <p:restoredTop sz="81228" autoAdjust="0"/>
  </p:normalViewPr>
  <p:slideViewPr>
    <p:cSldViewPr>
      <p:cViewPr varScale="1">
        <p:scale>
          <a:sx n="55" d="100"/>
          <a:sy n="55" d="100"/>
        </p:scale>
        <p:origin x="16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4A0BE1B-74E3-41BC-9052-3C44B69DE50B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D8C75717-41C9-4158-8502-A3C013302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8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GSG grants are set up to serve graduate students.</a:t>
            </a:r>
            <a:r>
              <a:rPr lang="en-US" baseline="0" dirty="0"/>
              <a:t>  We want to support the professional development of students and to support students’ research.</a:t>
            </a:r>
          </a:p>
          <a:p>
            <a:endParaRPr lang="en-US" baseline="0" dirty="0"/>
          </a:p>
          <a:p>
            <a:r>
              <a:rPr lang="en-US" baseline="0" dirty="0"/>
              <a:t>It’s very important to make sure that your department is represented in the GSG.  Your rep needs to attend at least 75% of the bi-monthly senate meetings.  I highly recommend that you come to our first senate meeting on September 10</a:t>
            </a:r>
            <a:r>
              <a:rPr lang="en-US" baseline="30000" dirty="0"/>
              <a:t>th</a:t>
            </a:r>
            <a:r>
              <a:rPr lang="en-US" baseline="0" dirty="0"/>
              <a:t>.  Everyone is welcome and if you think that you want some leadership experience, you can help represent your department (and ensure that you’re </a:t>
            </a:r>
            <a:r>
              <a:rPr lang="en-US" baseline="0"/>
              <a:t>eligible to </a:t>
            </a:r>
            <a:r>
              <a:rPr lang="en-US" baseline="0" dirty="0"/>
              <a:t>apply for </a:t>
            </a:r>
            <a:r>
              <a:rPr lang="en-US" baseline="0"/>
              <a:t>grants)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5717-41C9-4158-8502-A3C0133023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6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application cycle for our grants.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5717-41C9-4158-8502-A3C0133023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2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social</a:t>
            </a:r>
            <a:r>
              <a:rPr lang="en-US" baseline="0" dirty="0"/>
              <a:t> events versus social clubs: i.e. Habitat for Humanity social group -we would cover cost of driving to building sites but not fund a night out to discuss which sites to go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5717-41C9-4158-8502-A3C0133023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78D27A-1AF2-4BB2-BF5F-DD72BA0CF514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10F0C-9BFE-43F3-9825-B982465C91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8BDE2-B15B-414A-A643-2B3DF26E4B77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6203C-4269-472F-8E00-AF2C407031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EE80C-FD2B-43D5-AF67-1108C2400502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D2A7D-FB56-46CF-93BC-006E14A7D5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1B80E-46E0-49F9-A8CA-9323BA6B0695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42702-242E-4F0E-B783-D912D2E632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1A43A-C457-4122-862F-BF21A6B1884C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3CDA2-6E43-488E-BBD8-60442D6C18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B6508-9752-409E-8BAC-6D08A4A0C31D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CCE3E-1170-47AE-963E-6A5FD0977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22CD88-E257-4938-A652-0881AF13DC01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020-F665-4CE3-9E20-5B52493E0E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0E74F-B8CC-4F80-86AB-DB05CA2B8944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D84E-FBA2-4309-BEBA-C7B3AE5B31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1BAAD-A21F-4C44-9753-D779731CFCFA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D24FE-20C3-4D07-B8C9-CD67C3571A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E357C-0B21-4F84-ADA7-3B7038DBDFDD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8997-9688-4914-8D00-F1396C6A4B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77496B-FE33-4212-8890-37A1041E772F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50F61-4F7C-4899-81A2-4BCB315723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04B8E1-99D5-4542-B116-52F4FFF32EFD}" type="datetime1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D9DBA3-B7BB-404F-9453-A254A39294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umaine.edu/gsg/grants/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aine.edu/wcenter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7408" y="228600"/>
            <a:ext cx="8077200" cy="1371600"/>
          </a:xfrm>
          <a:effectLst/>
        </p:spPr>
        <p:txBody>
          <a:bodyPr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48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48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of Maine Graduate Student Orientation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4294967295"/>
          </p:nvPr>
        </p:nvSpPr>
        <p:spPr>
          <a:xfrm>
            <a:off x="2080128" y="5257800"/>
            <a:ext cx="5257800" cy="1295400"/>
          </a:xfrm>
        </p:spPr>
        <p:txBody>
          <a:bodyPr lIns="45720" rIns="45720"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sz="36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anose="020B0606020202030204" pitchFamily="34" charset="0"/>
              </a:rPr>
              <a:t>GSG Grants Workshop</a:t>
            </a:r>
            <a:r>
              <a:rPr lang="en-US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sz="2000" b="1" kern="1200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 Narrow" panose="020B0606020202030204" pitchFamily="34" charset="0"/>
              </a:rPr>
              <a:t>August 25, 2016</a:t>
            </a:r>
          </a:p>
        </p:txBody>
      </p:sp>
      <p:pic>
        <p:nvPicPr>
          <p:cNvPr id="3076" name="Picture 3" descr="GSG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372" y="1980406"/>
            <a:ext cx="4648200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C62B51-957F-4D4F-8097-AC1E49012DB4}" type="slidenum">
              <a:rPr lang="en-US" altLang="en-US" sz="1000" smtClean="0">
                <a:latin typeface="Lucida Sans Unicode" pitchFamily="34" charset="0"/>
              </a:rPr>
              <a:pPr eaLnBrk="1" hangingPunct="1"/>
              <a:t>10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537575" cy="48768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3300" dirty="0">
                <a:solidFill>
                  <a:schemeClr val="bg1"/>
                </a:solidFill>
              </a:rPr>
              <a:t>Awardees must submit all original receipts with a </a:t>
            </a:r>
            <a:r>
              <a:rPr lang="en-US" sz="3300" u="sng" dirty="0">
                <a:solidFill>
                  <a:schemeClr val="bg1"/>
                </a:solidFill>
              </a:rPr>
              <a:t>typed</a:t>
            </a:r>
            <a:r>
              <a:rPr lang="en-US" sz="3300" dirty="0">
                <a:solidFill>
                  <a:schemeClr val="bg1"/>
                </a:solidFill>
              </a:rPr>
              <a:t>, dated, and signed report by deadline specified in the application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300" dirty="0">
                <a:solidFill>
                  <a:schemeClr val="bg1"/>
                </a:solidFill>
              </a:rPr>
              <a:t>Proof of presentation required for travel-to-present category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900" dirty="0">
                <a:solidFill>
                  <a:schemeClr val="bg1"/>
                </a:solidFill>
              </a:rPr>
              <a:t>Conference itinerary or web listing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900" dirty="0">
                <a:solidFill>
                  <a:schemeClr val="bg1"/>
                </a:solidFill>
              </a:rPr>
              <a:t>Submit proof of presentation and original receipts as soon as possible </a:t>
            </a:r>
            <a:r>
              <a:rPr lang="en-US" sz="2900" b="1" u="sng" dirty="0">
                <a:solidFill>
                  <a:schemeClr val="bg1"/>
                </a:solidFill>
              </a:rPr>
              <a:t>after</a:t>
            </a:r>
            <a:r>
              <a:rPr lang="en-US" sz="2900" dirty="0">
                <a:solidFill>
                  <a:schemeClr val="bg1"/>
                </a:solidFill>
              </a:rPr>
              <a:t> the conference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Funding Obligations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96D4A3-7FEA-4445-9D65-EE411DBE4F01}" type="slidenum">
              <a:rPr lang="en-US" altLang="en-US" sz="1000" smtClean="0">
                <a:latin typeface="Lucida Sans Unicode" pitchFamily="34" charset="0"/>
              </a:rPr>
              <a:pPr eaLnBrk="1" hangingPunct="1"/>
              <a:t>11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9458" name="Content Placeholder 1"/>
          <p:cNvSpPr>
            <a:spLocks noGrp="1"/>
          </p:cNvSpPr>
          <p:nvPr>
            <p:ph idx="4294967295"/>
          </p:nvPr>
        </p:nvSpPr>
        <p:spPr>
          <a:xfrm>
            <a:off x="0" y="1676400"/>
            <a:ext cx="8537575" cy="40386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Funds can only be used for specific items approved in the application budget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Misused or unused GSG funds must be returned to the grants officer with: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Letter of explanation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Check payable to: </a:t>
            </a:r>
          </a:p>
          <a:p>
            <a:pPr lvl="1" eaLnBrk="1" hangingPunct="1">
              <a:spcAft>
                <a:spcPts val="600"/>
              </a:spcAft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			Graduate Student Government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Funding Obligations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973509-ECE1-49B4-B871-40FB36B3F20A}" type="slidenum">
              <a:rPr lang="en-US" altLang="en-US" sz="1000" smtClean="0">
                <a:latin typeface="Lucida Sans Unicode" pitchFamily="34" charset="0"/>
              </a:rPr>
              <a:pPr eaLnBrk="1" hangingPunct="1"/>
              <a:t>12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9458" name="Content Placeholder 1"/>
          <p:cNvSpPr>
            <a:spLocks noGrp="1"/>
          </p:cNvSpPr>
          <p:nvPr>
            <p:ph idx="4294967295"/>
          </p:nvPr>
        </p:nvSpPr>
        <p:spPr>
          <a:xfrm>
            <a:off x="530225" y="1676400"/>
            <a:ext cx="8613775" cy="4572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GSG will award up to $600 per year to clubs and organizations that promote professional, educational, cultural, and/or social engagement of the graduate community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Guest speakers in relevant field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Networking opportunities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GSG does not fund social events.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Beer and pizza parties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Bowling night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Clubs &amp;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68C790-0994-4223-BFF5-89327EE1662F}" type="slidenum">
              <a:rPr lang="en-US" altLang="en-US" sz="1000" smtClean="0">
                <a:latin typeface="Lucida Sans Unicode" pitchFamily="34" charset="0"/>
              </a:rPr>
              <a:pPr eaLnBrk="1" hangingPunct="1"/>
              <a:t>13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9458" name="Content Placeholder 1"/>
          <p:cNvSpPr>
            <a:spLocks noGrp="1"/>
          </p:cNvSpPr>
          <p:nvPr>
            <p:ph idx="4294967295"/>
          </p:nvPr>
        </p:nvSpPr>
        <p:spPr>
          <a:xfrm>
            <a:off x="0" y="1368425"/>
            <a:ext cx="8537575" cy="5032375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Clubs seeking recognition submit an application to the GSG Senate for approval.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Briefly describe the purpose of the club and its role in the graduate community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Clubs must apply for funding each year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Clubs that receive funding must submit an annual report that includes: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Names of Executive Committee and GSG senator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Outline of the activities conducted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List of expenses with original receipts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Statement reflecting benefits to graduate community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-29817" y="38100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Clubs &amp; Organizations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D3207E-61BE-4AAA-830E-CE38F1EB18AF}" type="slidenum">
              <a:rPr lang="en-US" altLang="en-US" sz="1000" smtClean="0">
                <a:latin typeface="Lucida Sans Unicode" pitchFamily="34" charset="0"/>
              </a:rPr>
              <a:pPr eaLnBrk="1" hangingPunct="1"/>
              <a:t>14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9458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534400" cy="47244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Funds are not dispersed until the department’s GSG senator confirms that the club meets the GSG mission to serve the professional and social life of graduate students</a:t>
            </a:r>
          </a:p>
          <a:p>
            <a:pPr eaLnBrk="1" hangingPunct="1"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Clubs &amp; Organizations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614D39-0863-40F3-A092-4A920E931AEA}" type="slidenum">
              <a:rPr lang="en-US" altLang="en-US" sz="1000" smtClean="0">
                <a:latin typeface="Lucida Sans Unicode" pitchFamily="34" charset="0"/>
              </a:rPr>
              <a:pPr eaLnBrk="1" hangingPunct="1"/>
              <a:t>15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23554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953000"/>
          </a:xfrm>
          <a:solidFill>
            <a:schemeClr val="tx1"/>
          </a:solidFill>
        </p:spPr>
        <p:txBody>
          <a:bodyPr/>
          <a:lstStyle/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Chemical Engineering Graduate Students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Clinical Psychology Diversity Committee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English Graduate Students’ Association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Food Science Club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Graduate Business Association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National Association of Women MBAs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National Society of Black Engineers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History Graduate Student Association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School of Marine Sciences Club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Wildlife Ecology Graduate Student Group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Women in Academia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Partial List of Graduate Clubs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4FA19C-4491-492A-9FD2-BB8B551E9FC4}" type="slidenum">
              <a:rPr lang="en-US" altLang="en-US" sz="1000" smtClean="0">
                <a:latin typeface="Lucida Sans Unicode" pitchFamily="34" charset="0"/>
              </a:rPr>
              <a:pPr eaLnBrk="1" hangingPunct="1"/>
              <a:t>16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24578" name="Content Placeholder 1"/>
          <p:cNvSpPr>
            <a:spLocks noGrp="1"/>
          </p:cNvSpPr>
          <p:nvPr>
            <p:ph idx="4294967295"/>
          </p:nvPr>
        </p:nvSpPr>
        <p:spPr>
          <a:xfrm>
            <a:off x="603250" y="1444625"/>
            <a:ext cx="8540750" cy="4803775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Student Government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Attn: Grants Officer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Maine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5755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Stodder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Hall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Orono, Maine, 04469-5755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endParaRPr lang="en-US" sz="2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Email: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umaine.gsg.grants@gmail.com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sz="2800" b="1" dirty="0" err="1"/>
              <a:t>Website: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www.umaine.edu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/grants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Contact Information</a:t>
            </a:r>
          </a:p>
        </p:txBody>
      </p:sp>
      <p:pic>
        <p:nvPicPr>
          <p:cNvPr id="18438" name="Picture 5" descr="GSG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88406"/>
            <a:ext cx="3017838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4E6327-3332-4252-8EB0-82FC72B1BB80}" type="slidenum">
              <a:rPr lang="en-US" altLang="en-US" sz="1000" smtClean="0">
                <a:latin typeface="Lucida Sans Unicode" pitchFamily="34" charset="0"/>
              </a:rPr>
              <a:pPr eaLnBrk="1" hangingPunct="1"/>
              <a:t>2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0242" name="Content Placeholder 1"/>
          <p:cNvSpPr>
            <a:spLocks noGrp="1"/>
          </p:cNvSpPr>
          <p:nvPr>
            <p:ph idx="4294967295"/>
          </p:nvPr>
        </p:nvSpPr>
        <p:spPr>
          <a:xfrm>
            <a:off x="0" y="1676400"/>
            <a:ext cx="8540750" cy="4422775"/>
          </a:xfrm>
          <a:solidFill>
            <a:schemeClr val="tx1"/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GSG grants fund graduate students’ research and professional development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Graduate students in all disciplines may apply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Eligibility Requirements: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Graduate Student Activity Fee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Department’s GSG Senator: 75% attendance at GSG Senate Meetings </a:t>
            </a:r>
          </a:p>
          <a:p>
            <a:pPr lvl="1" eaLnBrk="1" hangingPunct="1"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GSG Grants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0E6C2D-0327-44B1-A356-AE48937C70DB}" type="slidenum">
              <a:rPr lang="en-US" altLang="en-US" sz="1000" smtClean="0">
                <a:latin typeface="Lucida Sans Unicode" pitchFamily="34" charset="0"/>
              </a:rPr>
              <a:pPr eaLnBrk="1" hangingPunct="1"/>
              <a:t>3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1266" name="Content Placeholder 1"/>
          <p:cNvSpPr>
            <a:spLocks noGrp="1"/>
          </p:cNvSpPr>
          <p:nvPr>
            <p:ph idx="4294967295"/>
          </p:nvPr>
        </p:nvSpPr>
        <p:spPr>
          <a:xfrm>
            <a:off x="606425" y="1295400"/>
            <a:ext cx="8537575" cy="51054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GSG funds up to $850 per cycle 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Fall Application Cycle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Deadline is September 30th at 5pm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Spring Application Cycle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Includes summer session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Deadline typically in February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Reimbursement of expenses incurred during previous application cycle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Grant Cycles</a:t>
            </a:r>
            <a:r>
              <a:rPr lang="en-US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	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C2F495-E0AF-44B3-957F-4B473612AC00}" type="slidenum">
              <a:rPr lang="en-US" altLang="en-US" sz="1000" smtClean="0">
                <a:latin typeface="Lucida Sans Unicode" pitchFamily="34" charset="0"/>
              </a:rPr>
              <a:pPr eaLnBrk="1" hangingPunct="1"/>
              <a:t>4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2290" name="Content Placeholder 1"/>
          <p:cNvSpPr>
            <a:spLocks noGrp="1"/>
          </p:cNvSpPr>
          <p:nvPr>
            <p:ph idx="4294967295"/>
          </p:nvPr>
        </p:nvSpPr>
        <p:spPr>
          <a:xfrm>
            <a:off x="606425" y="762000"/>
            <a:ext cx="8537575" cy="57912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Travel to Present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Expenses to travel to and present at a conference or professional meeting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Only one individual funded per presentation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Degree Related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Professional development or networking opportunity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Research supplies (including undergraduates)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Travel expenses to a conference if </a:t>
            </a:r>
            <a:r>
              <a:rPr lang="en-US" u="sng" dirty="0">
                <a:solidFill>
                  <a:schemeClr val="bg1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presenting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15240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Funding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0813F0-428C-49DA-89C9-E3FB7D4F940A}" type="slidenum">
              <a:rPr lang="en-US" altLang="en-US" sz="1000" smtClean="0">
                <a:latin typeface="Lucida Sans Unicode" pitchFamily="34" charset="0"/>
              </a:rPr>
              <a:pPr eaLnBrk="1" hangingPunct="1"/>
              <a:t>5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4338" name="Content Placeholder 1"/>
          <p:cNvSpPr>
            <a:spLocks noGrp="1"/>
          </p:cNvSpPr>
          <p:nvPr>
            <p:ph idx="4294967295"/>
          </p:nvPr>
        </p:nvSpPr>
        <p:spPr>
          <a:xfrm>
            <a:off x="606425" y="1447800"/>
            <a:ext cx="8537575" cy="51054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charset="2"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The application includes: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Abstract</a:t>
            </a:r>
            <a:r>
              <a:rPr lang="en-US" dirty="0">
                <a:solidFill>
                  <a:schemeClr val="bg1"/>
                </a:solidFill>
              </a:rPr>
              <a:t>: 2 typed pages, double-spaced, 12 </a:t>
            </a:r>
            <a:r>
              <a:rPr lang="en-US" dirty="0" err="1">
                <a:solidFill>
                  <a:schemeClr val="bg1"/>
                </a:solidFill>
              </a:rPr>
              <a:t>pt</a:t>
            </a:r>
            <a:r>
              <a:rPr lang="en-US" dirty="0">
                <a:solidFill>
                  <a:schemeClr val="bg1"/>
                </a:solidFill>
              </a:rPr>
              <a:t> Times New Roman font, 1” margins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Itemized Budget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Budget Explanation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Submit a single </a:t>
            </a:r>
            <a:r>
              <a:rPr lang="en-US" b="1" dirty="0" err="1">
                <a:solidFill>
                  <a:schemeClr val="bg1"/>
                </a:solidFill>
              </a:rPr>
              <a:t>pdf</a:t>
            </a:r>
            <a:r>
              <a:rPr lang="en-US" dirty="0">
                <a:solidFill>
                  <a:schemeClr val="bg1"/>
                </a:solidFill>
              </a:rPr>
              <a:t> that includes your abstract, budget, and budget explanation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Application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B810DF-7091-4095-8E37-8EFC6FCD3DBD}" type="slidenum">
              <a:rPr lang="en-US" altLang="en-US" sz="1000" smtClean="0">
                <a:latin typeface="Lucida Sans Unicode" pitchFamily="34" charset="0"/>
              </a:rPr>
              <a:pPr eaLnBrk="1" hangingPunct="1"/>
              <a:t>6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3314" name="Content Placeholder 1"/>
          <p:cNvSpPr>
            <a:spLocks noGrp="1"/>
          </p:cNvSpPr>
          <p:nvPr>
            <p:ph idx="4294967295"/>
          </p:nvPr>
        </p:nvSpPr>
        <p:spPr>
          <a:xfrm>
            <a:off x="606425" y="1752600"/>
            <a:ext cx="8537575" cy="41148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FOLLOW INSTRUCTIONS CAREFULLY!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Deductions are strictly applied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Late submissions are not accepted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Rejections can happen!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Content-based rather than merit-based format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Clarity, sentence structure, intent and purpose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sym typeface="Wingdings" pitchFamily="2" charset="2"/>
              </a:rPr>
              <a:t>Follow the examples on the GSG’s website</a:t>
            </a:r>
            <a:endParaRPr lang="en-US" sz="2800" b="1" dirty="0">
              <a:solidFill>
                <a:schemeClr val="bg1"/>
              </a:solidFill>
            </a:endParaRPr>
          </a:p>
          <a:p>
            <a:pPr eaLnBrk="1" hangingPunct="1">
              <a:spcAft>
                <a:spcPts val="600"/>
              </a:spcAft>
              <a:buFont typeface="Wingdings" charset="2"/>
              <a:buNone/>
              <a:defRPr/>
            </a:pPr>
            <a:r>
              <a:rPr lang="en-US" sz="2000" dirty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317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Application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92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D179B6-DFC2-4C4C-B786-ABE370F5E85B}" type="slidenum">
              <a:rPr lang="en-US" altLang="en-US" sz="1000" smtClean="0">
                <a:latin typeface="Lucida Sans Unicode" pitchFamily="34" charset="0"/>
              </a:rPr>
              <a:pPr eaLnBrk="1" hangingPunct="1"/>
              <a:t>7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Application Process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1524000"/>
            <a:ext cx="7419975" cy="419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838200" y="57150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Copy of itemized budget example available on GSG Grants website:</a:t>
            </a:r>
          </a:p>
          <a:p>
            <a:pPr algn="ctr" eaLnBrk="1" hangingPunct="1"/>
            <a:r>
              <a:rPr lang="en-US" altLang="en-US" dirty="0"/>
              <a:t>http://</a:t>
            </a:r>
            <a:r>
              <a:rPr lang="en-US" altLang="en-US" dirty="0">
                <a:hlinkClick r:id="rId3"/>
              </a:rPr>
              <a:t>www2.umaine.edu/gsg/grants</a:t>
            </a:r>
            <a:r>
              <a:rPr lang="en-US" altLang="en-US" dirty="0"/>
              <a:t>/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ln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000" dirty="0">
                <a:latin typeface="+mn-lt"/>
                <a:cs typeface="+mn-cs"/>
              </a:rPr>
              <a:t>GSG Grants Workshop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2076B6-C700-419F-9029-73A120DC9145}" type="slidenum">
              <a:rPr lang="en-US" altLang="en-US" sz="1000" smtClean="0">
                <a:latin typeface="Lucida Sans Unicode" pitchFamily="34" charset="0"/>
              </a:rPr>
              <a:pPr eaLnBrk="1" hangingPunct="1"/>
              <a:t>8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16386" name="Content Placeholder 1"/>
          <p:cNvSpPr>
            <a:spLocks noGrp="1"/>
          </p:cNvSpPr>
          <p:nvPr>
            <p:ph idx="4294967295"/>
          </p:nvPr>
        </p:nvSpPr>
        <p:spPr>
          <a:xfrm>
            <a:off x="0" y="1676400"/>
            <a:ext cx="8540750" cy="4422775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Seek assistance from: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Your advisor or graduate coordinator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Other graduate students in your department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The Writing Center at 402 Neville Hall (9-5pm), </a:t>
            </a:r>
            <a:r>
              <a:rPr lang="en-US" dirty="0" err="1">
                <a:solidFill>
                  <a:schemeClr val="bg1"/>
                </a:solidFill>
              </a:rPr>
              <a:t>Fogler</a:t>
            </a:r>
            <a:r>
              <a:rPr lang="en-US" dirty="0">
                <a:solidFill>
                  <a:schemeClr val="bg1"/>
                </a:solidFill>
              </a:rPr>
              <a:t> Library (6-8pm)</a:t>
            </a:r>
          </a:p>
          <a:p>
            <a:pPr lvl="2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Website: 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http://www.umaine.edu/wcenter</a:t>
            </a:r>
            <a:endParaRPr lang="en-US" dirty="0">
              <a:solidFill>
                <a:schemeClr val="bg1"/>
              </a:solidFill>
            </a:endParaRPr>
          </a:p>
          <a:p>
            <a:pPr lvl="2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Tel: (207) 581-3828</a:t>
            </a:r>
          </a:p>
          <a:p>
            <a:pPr lvl="2" eaLnBrk="1" hangingPunct="1">
              <a:spcAft>
                <a:spcPts val="60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Paige Mitchell </a:t>
            </a:r>
            <a:r>
              <a:rPr lang="en-US" dirty="0">
                <a:solidFill>
                  <a:schemeClr val="bg1"/>
                </a:solidFill>
              </a:rPr>
              <a:t>works with international students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GSG Grants Officers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Application Process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BC24EC-AD34-421F-85C5-2DB9544CCFB3}" type="slidenum">
              <a:rPr lang="en-US" altLang="en-US" sz="1000" smtClean="0">
                <a:latin typeface="Lucida Sans Unicode" pitchFamily="34" charset="0"/>
              </a:rPr>
              <a:pPr eaLnBrk="1" hangingPunct="1"/>
              <a:t>9</a:t>
            </a:fld>
            <a:endParaRPr lang="en-US" altLang="en-US" sz="1000">
              <a:latin typeface="Lucida Sans Unicode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613775" cy="51816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Applications are anonymously reviewed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Interdisciplinary panel of graduate students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Write to an educated general audience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Unfamiliar with the merits of your work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Eliminate jargon or colloquial language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Professional </a:t>
            </a:r>
            <a:r>
              <a:rPr lang="en-US" sz="3100" b="1" u="sng" dirty="0">
                <a:solidFill>
                  <a:schemeClr val="bg1"/>
                </a:solidFill>
              </a:rPr>
              <a:t>and</a:t>
            </a:r>
            <a:r>
              <a:rPr lang="en-US" sz="3100" dirty="0">
                <a:solidFill>
                  <a:schemeClr val="bg1"/>
                </a:solidFill>
              </a:rPr>
              <a:t> University benefits 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Grants awarded at 100%, 75%, and 50% of the amounts requested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Consider alternative sources of funding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23875"/>
            <a:ext cx="8229600" cy="1143000"/>
          </a:xfrm>
          <a:effec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Application Review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851</Words>
  <Application>Microsoft Office PowerPoint</Application>
  <PresentationFormat>On-screen Show (4:3)</PresentationFormat>
  <Paragraphs>150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Lucida Sans Unicode</vt:lpstr>
      <vt:lpstr>Times New Roman</vt:lpstr>
      <vt:lpstr>Wingdings</vt:lpstr>
      <vt:lpstr>Black</vt:lpstr>
      <vt:lpstr> The University of Maine Graduate Student Orientation</vt:lpstr>
      <vt:lpstr>GSG Grants</vt:lpstr>
      <vt:lpstr>Grant Cycles </vt:lpstr>
      <vt:lpstr>Funding Categories</vt:lpstr>
      <vt:lpstr>Application Process </vt:lpstr>
      <vt:lpstr>Application Process</vt:lpstr>
      <vt:lpstr>Application Process</vt:lpstr>
      <vt:lpstr>Application Process </vt:lpstr>
      <vt:lpstr>Application Review </vt:lpstr>
      <vt:lpstr>Funding Obligations</vt:lpstr>
      <vt:lpstr>Funding Obligations </vt:lpstr>
      <vt:lpstr>Clubs &amp; Organizations</vt:lpstr>
      <vt:lpstr>Clubs &amp; Organizations </vt:lpstr>
      <vt:lpstr>Clubs &amp; Organizations</vt:lpstr>
      <vt:lpstr>Partial List of Graduate Clubs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GSG Grants Workshop</dc:title>
  <dc:creator>Diane</dc:creator>
  <cp:lastModifiedBy>Anne Lausier</cp:lastModifiedBy>
  <cp:revision>87</cp:revision>
  <dcterms:created xsi:type="dcterms:W3CDTF">2010-07-11T11:28:03Z</dcterms:created>
  <dcterms:modified xsi:type="dcterms:W3CDTF">2016-08-25T14:09:34Z</dcterms:modified>
</cp:coreProperties>
</file>