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6" r:id="rId5"/>
    <p:sldId id="292" r:id="rId6"/>
    <p:sldId id="293" r:id="rId7"/>
    <p:sldId id="291" r:id="rId8"/>
    <p:sldId id="294" r:id="rId9"/>
    <p:sldId id="476" r:id="rId10"/>
    <p:sldId id="290" r:id="rId11"/>
    <p:sldId id="477" r:id="rId12"/>
    <p:sldId id="478" r:id="rId13"/>
    <p:sldId id="480" r:id="rId14"/>
    <p:sldId id="479" r:id="rId15"/>
    <p:sldId id="482" r:id="rId16"/>
    <p:sldId id="48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42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4" autoAdjust="0"/>
    <p:restoredTop sz="96374" autoAdjust="0"/>
  </p:normalViewPr>
  <p:slideViewPr>
    <p:cSldViewPr snapToGrid="0">
      <p:cViewPr varScale="1">
        <p:scale>
          <a:sx n="115" d="100"/>
          <a:sy n="115" d="100"/>
        </p:scale>
        <p:origin x="522" y="108"/>
      </p:cViewPr>
      <p:guideLst>
        <p:guide orient="horz" pos="3576"/>
        <p:guide pos="7272"/>
        <p:guide orient="horz" pos="2260"/>
        <p:guide pos="576"/>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d.nsf.gov\NSF\Users\NKANNANK\Nimmi\DGE\FY%2017%20Grad%20Ed%20Strategic%20Review\Special%20Tabs\SDR%20tentrack%20job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nsf.gov\NSF\Users\NKANNANK\Nimmi\DGE\FY%2017%20Grad%20Ed%20Strategic%20Review\Special%20Tabs\SDR%20employment%20tabul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nsf.gov\NSF\Users\NKANNANK\Nimmi\DGE\FY%2017%20Grad%20Ed%20Strategic%20Review\Special%20Tabs\SDR%20employment%20tabula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KANNANK\AppData\Local\Temp\1\Temp1_export.zip\export.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latin typeface="+mn-lt"/>
                <a:cs typeface="Arial" panose="020B0604020202020204" pitchFamily="34" charset="0"/>
              </a:rPr>
              <a:t>Employed, U.S.-trained STEM doctorates by</a:t>
            </a:r>
          </a:p>
          <a:p>
            <a:pPr>
              <a:defRPr sz="1800" b="1">
                <a:solidFill>
                  <a:schemeClr val="tx1"/>
                </a:solidFill>
              </a:defRPr>
            </a:pPr>
            <a:r>
              <a:rPr lang="en-US" sz="1800" b="1" dirty="0">
                <a:solidFill>
                  <a:schemeClr val="tx1"/>
                </a:solidFill>
                <a:latin typeface="+mn-lt"/>
                <a:cs typeface="Arial" panose="020B0604020202020204" pitchFamily="34" charset="0"/>
              </a:rPr>
              <a:t>type of position:  1993-2013</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210932616259013"/>
          <c:y val="0.14390685160813516"/>
          <c:w val="0.6990576696697407"/>
          <c:h val="0.78943379216907883"/>
        </c:manualLayout>
      </c:layout>
      <c:barChart>
        <c:barDir val="col"/>
        <c:grouping val="stacked"/>
        <c:varyColors val="0"/>
        <c:ser>
          <c:idx val="1"/>
          <c:order val="0"/>
          <c:tx>
            <c:strRef>
              <c:f>'Summary Chart Data '!$B$15</c:f>
              <c:strCache>
                <c:ptCount val="1"/>
                <c:pt idx="0">
                  <c:v>Non-academic</c:v>
                </c:pt>
              </c:strCache>
            </c:strRef>
          </c:tx>
          <c:spPr>
            <a:solidFill>
              <a:schemeClr val="bg2">
                <a:lumMod val="75000"/>
              </a:schemeClr>
            </a:solidFill>
            <a:ln>
              <a:noFill/>
            </a:ln>
            <a:effectLst/>
          </c:spPr>
          <c:invertIfNegative val="0"/>
          <c:dLbls>
            <c:dLbl>
              <c:idx val="0"/>
              <c:layout>
                <c:manualLayout>
                  <c:x val="3.0825688073394468E-2"/>
                  <c:y val="0"/>
                </c:manualLayout>
              </c:layout>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B4-49D8-AF40-9DFFED0EFB82}"/>
                </c:ext>
              </c:extLst>
            </c:dLbl>
            <c:dLbl>
              <c:idx val="9"/>
              <c:layout>
                <c:manualLayout>
                  <c:x val="3.0825688073394388E-2"/>
                  <c:y val="0"/>
                </c:manualLayout>
              </c:layout>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B4-49D8-AF40-9DFFED0EFB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 Chart Data '!$A$17:$A$26</c:f>
              <c:numCache>
                <c:formatCode>General</c:formatCode>
                <c:ptCount val="10"/>
                <c:pt idx="0">
                  <c:v>1993</c:v>
                </c:pt>
                <c:pt idx="1">
                  <c:v>1995</c:v>
                </c:pt>
                <c:pt idx="2">
                  <c:v>1997</c:v>
                </c:pt>
                <c:pt idx="3">
                  <c:v>1999</c:v>
                </c:pt>
                <c:pt idx="4">
                  <c:v>2001</c:v>
                </c:pt>
                <c:pt idx="5">
                  <c:v>2003</c:v>
                </c:pt>
                <c:pt idx="6">
                  <c:v>2006</c:v>
                </c:pt>
                <c:pt idx="7">
                  <c:v>2008</c:v>
                </c:pt>
                <c:pt idx="8">
                  <c:v>2010</c:v>
                </c:pt>
                <c:pt idx="9">
                  <c:v>2013</c:v>
                </c:pt>
              </c:numCache>
            </c:numRef>
          </c:cat>
          <c:val>
            <c:numRef>
              <c:f>'Summary Chart Data '!$B$17:$B$26</c:f>
              <c:numCache>
                <c:formatCode>_(* #,##0_);_(* \(#,##0\);_(* "-"??_);_(@_)</c:formatCode>
                <c:ptCount val="10"/>
                <c:pt idx="0">
                  <c:v>246100</c:v>
                </c:pt>
                <c:pt idx="1">
                  <c:v>255300</c:v>
                </c:pt>
                <c:pt idx="2">
                  <c:v>277700</c:v>
                </c:pt>
                <c:pt idx="3">
                  <c:v>304700</c:v>
                </c:pt>
                <c:pt idx="4">
                  <c:v>320300</c:v>
                </c:pt>
                <c:pt idx="5">
                  <c:v>323300</c:v>
                </c:pt>
                <c:pt idx="6">
                  <c:v>338800</c:v>
                </c:pt>
                <c:pt idx="7">
                  <c:v>369400</c:v>
                </c:pt>
                <c:pt idx="8">
                  <c:v>389500</c:v>
                </c:pt>
                <c:pt idx="9">
                  <c:v>400700</c:v>
                </c:pt>
              </c:numCache>
            </c:numRef>
          </c:val>
          <c:extLst>
            <c:ext xmlns:c16="http://schemas.microsoft.com/office/drawing/2014/chart" uri="{C3380CC4-5D6E-409C-BE32-E72D297353CC}">
              <c16:uniqueId val="{00000002-85B4-49D8-AF40-9DFFED0EFB82}"/>
            </c:ext>
          </c:extLst>
        </c:ser>
        <c:ser>
          <c:idx val="2"/>
          <c:order val="1"/>
          <c:tx>
            <c:strRef>
              <c:f>'Summary Chart Data '!$C$15</c:f>
              <c:strCache>
                <c:ptCount val="1"/>
                <c:pt idx="0">
                  <c:v>Tenured</c:v>
                </c:pt>
              </c:strCache>
            </c:strRef>
          </c:tx>
          <c:spPr>
            <a:solidFill>
              <a:srgbClr val="0070C0"/>
            </a:solidFill>
            <a:ln>
              <a:noFill/>
            </a:ln>
            <a:effectLst/>
          </c:spPr>
          <c:invertIfNegative val="0"/>
          <c:dLbls>
            <c:dLbl>
              <c:idx val="0"/>
              <c:layout>
                <c:manualLayout>
                  <c:x val="3.0825688073394468E-2"/>
                  <c:y val="2.0278832348026173E-3"/>
                </c:manualLayout>
              </c:layout>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B4-49D8-AF40-9DFFED0EFB82}"/>
                </c:ext>
              </c:extLst>
            </c:dLbl>
            <c:dLbl>
              <c:idx val="9"/>
              <c:layout>
                <c:manualLayout>
                  <c:x val="3.0825688073394388E-2"/>
                  <c:y val="2.0278832348026173E-3"/>
                </c:manualLayout>
              </c:layout>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B4-49D8-AF40-9DFFED0EFB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 Chart Data '!$A$17:$A$26</c:f>
              <c:numCache>
                <c:formatCode>General</c:formatCode>
                <c:ptCount val="10"/>
                <c:pt idx="0">
                  <c:v>1993</c:v>
                </c:pt>
                <c:pt idx="1">
                  <c:v>1995</c:v>
                </c:pt>
                <c:pt idx="2">
                  <c:v>1997</c:v>
                </c:pt>
                <c:pt idx="3">
                  <c:v>1999</c:v>
                </c:pt>
                <c:pt idx="4">
                  <c:v>2001</c:v>
                </c:pt>
                <c:pt idx="5">
                  <c:v>2003</c:v>
                </c:pt>
                <c:pt idx="6">
                  <c:v>2006</c:v>
                </c:pt>
                <c:pt idx="7">
                  <c:v>2008</c:v>
                </c:pt>
                <c:pt idx="8">
                  <c:v>2010</c:v>
                </c:pt>
                <c:pt idx="9">
                  <c:v>2013</c:v>
                </c:pt>
              </c:numCache>
            </c:numRef>
          </c:cat>
          <c:val>
            <c:numRef>
              <c:f>'Summary Chart Data '!$C$17:$C$26</c:f>
              <c:numCache>
                <c:formatCode>_(* #,##0_);_(* \(#,##0\);_(* "-"??_);_(@_)</c:formatCode>
                <c:ptCount val="10"/>
                <c:pt idx="0">
                  <c:v>115500</c:v>
                </c:pt>
                <c:pt idx="1">
                  <c:v>119200</c:v>
                </c:pt>
                <c:pt idx="2">
                  <c:v>125100</c:v>
                </c:pt>
                <c:pt idx="3">
                  <c:v>127500</c:v>
                </c:pt>
                <c:pt idx="4">
                  <c:v>126400</c:v>
                </c:pt>
                <c:pt idx="5">
                  <c:v>132200</c:v>
                </c:pt>
                <c:pt idx="6">
                  <c:v>132000</c:v>
                </c:pt>
                <c:pt idx="7">
                  <c:v>136300</c:v>
                </c:pt>
                <c:pt idx="8">
                  <c:v>142100</c:v>
                </c:pt>
                <c:pt idx="9">
                  <c:v>146100</c:v>
                </c:pt>
              </c:numCache>
            </c:numRef>
          </c:val>
          <c:extLst>
            <c:ext xmlns:c16="http://schemas.microsoft.com/office/drawing/2014/chart" uri="{C3380CC4-5D6E-409C-BE32-E72D297353CC}">
              <c16:uniqueId val="{00000005-85B4-49D8-AF40-9DFFED0EFB82}"/>
            </c:ext>
          </c:extLst>
        </c:ser>
        <c:ser>
          <c:idx val="3"/>
          <c:order val="2"/>
          <c:tx>
            <c:strRef>
              <c:f>'Summary Chart Data '!$D$15</c:f>
              <c:strCache>
                <c:ptCount val="1"/>
                <c:pt idx="0">
                  <c:v>Tenure-track</c:v>
                </c:pt>
              </c:strCache>
            </c:strRef>
          </c:tx>
          <c:spPr>
            <a:solidFill>
              <a:schemeClr val="accent1">
                <a:lumMod val="60000"/>
                <a:lumOff val="40000"/>
              </a:schemeClr>
            </a:solidFill>
            <a:ln>
              <a:noFill/>
            </a:ln>
            <a:effectLst/>
          </c:spPr>
          <c:invertIfNegative val="0"/>
          <c:dLbls>
            <c:dLbl>
              <c:idx val="0"/>
              <c:layout>
                <c:manualLayout>
                  <c:x val="3.2293577981651347E-2"/>
                  <c:y val="0"/>
                </c:manualLayout>
              </c:layout>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B4-49D8-AF40-9DFFED0EFB82}"/>
                </c:ext>
              </c:extLst>
            </c:dLbl>
            <c:dLbl>
              <c:idx val="9"/>
              <c:layout>
                <c:manualLayout>
                  <c:x val="2.7889908256880733E-2"/>
                  <c:y val="3.717742982787417E-17"/>
                </c:manualLayout>
              </c:layout>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B4-49D8-AF40-9DFFED0EFB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 Chart Data '!$A$17:$A$26</c:f>
              <c:numCache>
                <c:formatCode>General</c:formatCode>
                <c:ptCount val="10"/>
                <c:pt idx="0">
                  <c:v>1993</c:v>
                </c:pt>
                <c:pt idx="1">
                  <c:v>1995</c:v>
                </c:pt>
                <c:pt idx="2">
                  <c:v>1997</c:v>
                </c:pt>
                <c:pt idx="3">
                  <c:v>1999</c:v>
                </c:pt>
                <c:pt idx="4">
                  <c:v>2001</c:v>
                </c:pt>
                <c:pt idx="5">
                  <c:v>2003</c:v>
                </c:pt>
                <c:pt idx="6">
                  <c:v>2006</c:v>
                </c:pt>
                <c:pt idx="7">
                  <c:v>2008</c:v>
                </c:pt>
                <c:pt idx="8">
                  <c:v>2010</c:v>
                </c:pt>
                <c:pt idx="9">
                  <c:v>2013</c:v>
                </c:pt>
              </c:numCache>
            </c:numRef>
          </c:cat>
          <c:val>
            <c:numRef>
              <c:f>'Summary Chart Data '!$D$17:$D$26</c:f>
              <c:numCache>
                <c:formatCode>_(* #,##0_);_(* \(#,##0\);_(* "-"??_);_(@_)</c:formatCode>
                <c:ptCount val="10"/>
                <c:pt idx="0">
                  <c:v>37000</c:v>
                </c:pt>
                <c:pt idx="1">
                  <c:v>37700</c:v>
                </c:pt>
                <c:pt idx="2">
                  <c:v>38100</c:v>
                </c:pt>
                <c:pt idx="3">
                  <c:v>38700</c:v>
                </c:pt>
                <c:pt idx="4">
                  <c:v>40300</c:v>
                </c:pt>
                <c:pt idx="5">
                  <c:v>44000</c:v>
                </c:pt>
                <c:pt idx="6">
                  <c:v>48600</c:v>
                </c:pt>
                <c:pt idx="7">
                  <c:v>47100</c:v>
                </c:pt>
                <c:pt idx="8">
                  <c:v>48700</c:v>
                </c:pt>
                <c:pt idx="9">
                  <c:v>47600</c:v>
                </c:pt>
              </c:numCache>
            </c:numRef>
          </c:val>
          <c:extLst>
            <c:ext xmlns:c16="http://schemas.microsoft.com/office/drawing/2014/chart" uri="{C3380CC4-5D6E-409C-BE32-E72D297353CC}">
              <c16:uniqueId val="{00000008-85B4-49D8-AF40-9DFFED0EFB82}"/>
            </c:ext>
          </c:extLst>
        </c:ser>
        <c:ser>
          <c:idx val="4"/>
          <c:order val="3"/>
          <c:tx>
            <c:strRef>
              <c:f>'Summary Chart Data '!$E$15</c:f>
              <c:strCache>
                <c:ptCount val="1"/>
                <c:pt idx="0">
                  <c:v>Non-tenured</c:v>
                </c:pt>
              </c:strCache>
            </c:strRef>
          </c:tx>
          <c:spPr>
            <a:solidFill>
              <a:srgbClr val="00B0F0"/>
            </a:solidFill>
            <a:ln>
              <a:noFill/>
            </a:ln>
            <a:effectLst/>
          </c:spPr>
          <c:invertIfNegative val="0"/>
          <c:dLbls>
            <c:dLbl>
              <c:idx val="0"/>
              <c:layout>
                <c:manualLayout>
                  <c:x val="3.0825688073394468E-2"/>
                  <c:y val="2.0278832348026919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14%</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B4-49D8-AF40-9DFFED0EFB82}"/>
                </c:ext>
              </c:extLst>
            </c:dLbl>
            <c:dLbl>
              <c:idx val="9"/>
              <c:layout>
                <c:manualLayout>
                  <c:x val="2.9357798165137509E-2"/>
                  <c:y val="0"/>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B4-49D8-AF40-9DFFED0EFB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 Chart Data '!$A$17:$A$26</c:f>
              <c:numCache>
                <c:formatCode>General</c:formatCode>
                <c:ptCount val="10"/>
                <c:pt idx="0">
                  <c:v>1993</c:v>
                </c:pt>
                <c:pt idx="1">
                  <c:v>1995</c:v>
                </c:pt>
                <c:pt idx="2">
                  <c:v>1997</c:v>
                </c:pt>
                <c:pt idx="3">
                  <c:v>1999</c:v>
                </c:pt>
                <c:pt idx="4">
                  <c:v>2001</c:v>
                </c:pt>
                <c:pt idx="5">
                  <c:v>2003</c:v>
                </c:pt>
                <c:pt idx="6">
                  <c:v>2006</c:v>
                </c:pt>
                <c:pt idx="7">
                  <c:v>2008</c:v>
                </c:pt>
                <c:pt idx="8">
                  <c:v>2010</c:v>
                </c:pt>
                <c:pt idx="9">
                  <c:v>2013</c:v>
                </c:pt>
              </c:numCache>
            </c:numRef>
          </c:cat>
          <c:val>
            <c:numRef>
              <c:f>'Summary Chart Data '!$E$17:$E$26</c:f>
              <c:numCache>
                <c:formatCode>_(* #,##0_);_(* \(#,##0\);_(* "-"??_);_(@_)</c:formatCode>
                <c:ptCount val="10"/>
                <c:pt idx="0">
                  <c:v>64200</c:v>
                </c:pt>
                <c:pt idx="1">
                  <c:v>72600</c:v>
                </c:pt>
                <c:pt idx="2">
                  <c:v>77500</c:v>
                </c:pt>
                <c:pt idx="3">
                  <c:v>82400</c:v>
                </c:pt>
                <c:pt idx="4">
                  <c:v>88000</c:v>
                </c:pt>
                <c:pt idx="5">
                  <c:v>93800</c:v>
                </c:pt>
                <c:pt idx="6">
                  <c:v>102100</c:v>
                </c:pt>
                <c:pt idx="7">
                  <c:v>98400</c:v>
                </c:pt>
                <c:pt idx="8">
                  <c:v>112600</c:v>
                </c:pt>
                <c:pt idx="9">
                  <c:v>126300</c:v>
                </c:pt>
              </c:numCache>
            </c:numRef>
          </c:val>
          <c:extLst>
            <c:ext xmlns:c16="http://schemas.microsoft.com/office/drawing/2014/chart" uri="{C3380CC4-5D6E-409C-BE32-E72D297353CC}">
              <c16:uniqueId val="{0000000B-85B4-49D8-AF40-9DFFED0EFB82}"/>
            </c:ext>
          </c:extLst>
        </c:ser>
        <c:dLbls>
          <c:showLegendKey val="0"/>
          <c:showVal val="0"/>
          <c:showCatName val="0"/>
          <c:showSerName val="0"/>
          <c:showPercent val="0"/>
          <c:showBubbleSize val="0"/>
        </c:dLbls>
        <c:gapWidth val="150"/>
        <c:overlap val="100"/>
        <c:axId val="114766080"/>
        <c:axId val="114765688"/>
      </c:barChart>
      <c:catAx>
        <c:axId val="11476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en-US"/>
          </a:p>
        </c:txPr>
        <c:crossAx val="114765688"/>
        <c:crossesAt val="0"/>
        <c:auto val="1"/>
        <c:lblAlgn val="ctr"/>
        <c:lblOffset val="100"/>
        <c:noMultiLvlLbl val="0"/>
      </c:catAx>
      <c:valAx>
        <c:axId val="114765688"/>
        <c:scaling>
          <c:orientation val="minMax"/>
          <c:max val="8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employed doctorates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en-US"/>
          </a:p>
        </c:txPr>
        <c:crossAx val="114766080"/>
        <c:crosses val="autoZero"/>
        <c:crossBetween val="between"/>
        <c:majorUnit val="100000"/>
      </c:valAx>
      <c:spPr>
        <a:noFill/>
        <a:ln>
          <a:noFill/>
        </a:ln>
        <a:effectLst/>
      </c:spPr>
    </c:plotArea>
    <c:legend>
      <c:legendPos val="r"/>
      <c:layout>
        <c:manualLayout>
          <c:xMode val="edge"/>
          <c:yMode val="edge"/>
          <c:x val="0.85528104220472678"/>
          <c:y val="0.21294161666092581"/>
          <c:w val="0.11836437259370122"/>
          <c:h val="0.718142611958247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Recent STEM</a:t>
            </a:r>
            <a:r>
              <a:rPr lang="en-US" sz="1800" b="1" baseline="0" dirty="0">
                <a:solidFill>
                  <a:schemeClr val="tx1"/>
                </a:solidFill>
              </a:rPr>
              <a:t> doctoral and master's degree recipients by sector:  2013</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8431527396920256E-2"/>
          <c:y val="0.1702243351656515"/>
          <c:w val="0.38167775878613819"/>
          <c:h val="0.65917719011538656"/>
        </c:manualLayout>
      </c:layout>
      <c:barChart>
        <c:barDir val="col"/>
        <c:grouping val="percentStacked"/>
        <c:varyColors val="0"/>
        <c:ser>
          <c:idx val="0"/>
          <c:order val="0"/>
          <c:tx>
            <c:strRef>
              <c:f>'Total by sector data'!$L$9</c:f>
              <c:strCache>
                <c:ptCount val="1"/>
                <c:pt idx="0">
                  <c:v>ED: 4-yr</c:v>
                </c:pt>
              </c:strCache>
            </c:strRef>
          </c:tx>
          <c:spPr>
            <a:solidFill>
              <a:srgbClr val="0070C0"/>
            </a:solidFill>
            <a:ln>
              <a:noFill/>
            </a:ln>
            <a:effectLst/>
          </c:spPr>
          <c:invertIfNegative val="0"/>
          <c:cat>
            <c:strRef>
              <c:f>'Total by sector data'!$K$10:$K$11</c:f>
              <c:strCache>
                <c:ptCount val="2"/>
                <c:pt idx="0">
                  <c:v>doctoral</c:v>
                </c:pt>
                <c:pt idx="1">
                  <c:v>master's</c:v>
                </c:pt>
              </c:strCache>
            </c:strRef>
          </c:cat>
          <c:val>
            <c:numRef>
              <c:f>'Total by sector data'!$L$10:$L$11</c:f>
              <c:numCache>
                <c:formatCode>#,##0</c:formatCode>
                <c:ptCount val="2"/>
                <c:pt idx="0">
                  <c:v>111700</c:v>
                </c:pt>
                <c:pt idx="1">
                  <c:v>220000</c:v>
                </c:pt>
              </c:numCache>
            </c:numRef>
          </c:val>
          <c:extLst>
            <c:ext xmlns:c16="http://schemas.microsoft.com/office/drawing/2014/chart" uri="{C3380CC4-5D6E-409C-BE32-E72D297353CC}">
              <c16:uniqueId val="{00000000-7B9D-42D1-98B6-7D0741FB45A9}"/>
            </c:ext>
          </c:extLst>
        </c:ser>
        <c:ser>
          <c:idx val="1"/>
          <c:order val="1"/>
          <c:tx>
            <c:strRef>
              <c:f>'Total by sector data'!$M$9</c:f>
              <c:strCache>
                <c:ptCount val="1"/>
                <c:pt idx="0">
                  <c:v>ED: 2-yr</c:v>
                </c:pt>
              </c:strCache>
            </c:strRef>
          </c:tx>
          <c:spPr>
            <a:solidFill>
              <a:schemeClr val="accent1">
                <a:lumMod val="40000"/>
                <a:lumOff val="60000"/>
              </a:schemeClr>
            </a:solidFill>
            <a:ln>
              <a:noFill/>
            </a:ln>
            <a:effectLst/>
          </c:spPr>
          <c:invertIfNegative val="0"/>
          <c:cat>
            <c:strRef>
              <c:f>'Total by sector data'!$K$10:$K$11</c:f>
              <c:strCache>
                <c:ptCount val="2"/>
                <c:pt idx="0">
                  <c:v>doctoral</c:v>
                </c:pt>
                <c:pt idx="1">
                  <c:v>master's</c:v>
                </c:pt>
              </c:strCache>
            </c:strRef>
          </c:cat>
          <c:val>
            <c:numRef>
              <c:f>'Total by sector data'!$M$10:$M$11</c:f>
              <c:numCache>
                <c:formatCode>#,##0</c:formatCode>
                <c:ptCount val="2"/>
                <c:pt idx="0">
                  <c:v>4300</c:v>
                </c:pt>
                <c:pt idx="1">
                  <c:v>32000</c:v>
                </c:pt>
              </c:numCache>
            </c:numRef>
          </c:val>
          <c:extLst>
            <c:ext xmlns:c16="http://schemas.microsoft.com/office/drawing/2014/chart" uri="{C3380CC4-5D6E-409C-BE32-E72D297353CC}">
              <c16:uniqueId val="{00000001-7B9D-42D1-98B6-7D0741FB45A9}"/>
            </c:ext>
          </c:extLst>
        </c:ser>
        <c:ser>
          <c:idx val="2"/>
          <c:order val="2"/>
          <c:tx>
            <c:strRef>
              <c:f>'Total by sector data'!$N$9</c:f>
              <c:strCache>
                <c:ptCount val="1"/>
                <c:pt idx="0">
                  <c:v>ED: Precollege</c:v>
                </c:pt>
              </c:strCache>
            </c:strRef>
          </c:tx>
          <c:spPr>
            <a:solidFill>
              <a:schemeClr val="accent1">
                <a:lumMod val="20000"/>
                <a:lumOff val="80000"/>
              </a:schemeClr>
            </a:solidFill>
            <a:ln>
              <a:noFill/>
            </a:ln>
            <a:effectLst/>
          </c:spPr>
          <c:invertIfNegative val="0"/>
          <c:cat>
            <c:strRef>
              <c:f>'Total by sector data'!$K$10:$K$11</c:f>
              <c:strCache>
                <c:ptCount val="2"/>
                <c:pt idx="0">
                  <c:v>doctoral</c:v>
                </c:pt>
                <c:pt idx="1">
                  <c:v>master's</c:v>
                </c:pt>
              </c:strCache>
            </c:strRef>
          </c:cat>
          <c:val>
            <c:numRef>
              <c:f>'Total by sector data'!$N$10:$N$11</c:f>
              <c:numCache>
                <c:formatCode>#,##0</c:formatCode>
                <c:ptCount val="2"/>
                <c:pt idx="0">
                  <c:v>3000</c:v>
                </c:pt>
                <c:pt idx="1">
                  <c:v>152000</c:v>
                </c:pt>
              </c:numCache>
            </c:numRef>
          </c:val>
          <c:extLst>
            <c:ext xmlns:c16="http://schemas.microsoft.com/office/drawing/2014/chart" uri="{C3380CC4-5D6E-409C-BE32-E72D297353CC}">
              <c16:uniqueId val="{00000002-7B9D-42D1-98B6-7D0741FB45A9}"/>
            </c:ext>
          </c:extLst>
        </c:ser>
        <c:ser>
          <c:idx val="3"/>
          <c:order val="3"/>
          <c:tx>
            <c:strRef>
              <c:f>'Total by sector data'!$O$9</c:f>
              <c:strCache>
                <c:ptCount val="1"/>
                <c:pt idx="0">
                  <c:v>GOVT</c:v>
                </c:pt>
              </c:strCache>
            </c:strRef>
          </c:tx>
          <c:spPr>
            <a:solidFill>
              <a:srgbClr val="7030A0"/>
            </a:solidFill>
            <a:ln>
              <a:noFill/>
            </a:ln>
            <a:effectLst/>
          </c:spPr>
          <c:invertIfNegative val="0"/>
          <c:cat>
            <c:strRef>
              <c:f>'Total by sector data'!$K$10:$K$11</c:f>
              <c:strCache>
                <c:ptCount val="2"/>
                <c:pt idx="0">
                  <c:v>doctoral</c:v>
                </c:pt>
                <c:pt idx="1">
                  <c:v>master's</c:v>
                </c:pt>
              </c:strCache>
            </c:strRef>
          </c:cat>
          <c:val>
            <c:numRef>
              <c:f>'Total by sector data'!$O$10:$O$11</c:f>
              <c:numCache>
                <c:formatCode>#,##0</c:formatCode>
                <c:ptCount val="2"/>
                <c:pt idx="0">
                  <c:v>22300</c:v>
                </c:pt>
                <c:pt idx="1">
                  <c:v>219000</c:v>
                </c:pt>
              </c:numCache>
            </c:numRef>
          </c:val>
          <c:extLst>
            <c:ext xmlns:c16="http://schemas.microsoft.com/office/drawing/2014/chart" uri="{C3380CC4-5D6E-409C-BE32-E72D297353CC}">
              <c16:uniqueId val="{00000003-7B9D-42D1-98B6-7D0741FB45A9}"/>
            </c:ext>
          </c:extLst>
        </c:ser>
        <c:ser>
          <c:idx val="4"/>
          <c:order val="4"/>
          <c:tx>
            <c:strRef>
              <c:f>'Total by sector data'!$P$9</c:f>
              <c:strCache>
                <c:ptCount val="1"/>
                <c:pt idx="0">
                  <c:v>BUSINESS/INDUSTRY</c:v>
                </c:pt>
              </c:strCache>
            </c:strRef>
          </c:tx>
          <c:spPr>
            <a:solidFill>
              <a:schemeClr val="accent6">
                <a:lumMod val="60000"/>
                <a:lumOff val="40000"/>
              </a:schemeClr>
            </a:solidFill>
            <a:ln>
              <a:noFill/>
            </a:ln>
            <a:effectLst/>
          </c:spPr>
          <c:invertIfNegative val="0"/>
          <c:cat>
            <c:strRef>
              <c:f>'Total by sector data'!$K$10:$K$11</c:f>
              <c:strCache>
                <c:ptCount val="2"/>
                <c:pt idx="0">
                  <c:v>doctoral</c:v>
                </c:pt>
                <c:pt idx="1">
                  <c:v>master's</c:v>
                </c:pt>
              </c:strCache>
            </c:strRef>
          </c:cat>
          <c:val>
            <c:numRef>
              <c:f>'Total by sector data'!$P$10:$P$11</c:f>
              <c:numCache>
                <c:formatCode>#,##0</c:formatCode>
                <c:ptCount val="2"/>
                <c:pt idx="0">
                  <c:v>96000</c:v>
                </c:pt>
                <c:pt idx="1">
                  <c:v>1006000</c:v>
                </c:pt>
              </c:numCache>
            </c:numRef>
          </c:val>
          <c:extLst>
            <c:ext xmlns:c16="http://schemas.microsoft.com/office/drawing/2014/chart" uri="{C3380CC4-5D6E-409C-BE32-E72D297353CC}">
              <c16:uniqueId val="{00000004-7B9D-42D1-98B6-7D0741FB45A9}"/>
            </c:ext>
          </c:extLst>
        </c:ser>
        <c:dLbls>
          <c:showLegendKey val="0"/>
          <c:showVal val="0"/>
          <c:showCatName val="0"/>
          <c:showSerName val="0"/>
          <c:showPercent val="0"/>
          <c:showBubbleSize val="0"/>
        </c:dLbls>
        <c:gapWidth val="55"/>
        <c:overlap val="100"/>
        <c:axId val="207422160"/>
        <c:axId val="214550072"/>
      </c:barChart>
      <c:catAx>
        <c:axId val="20742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4550072"/>
        <c:crosses val="autoZero"/>
        <c:auto val="1"/>
        <c:lblAlgn val="ctr"/>
        <c:lblOffset val="100"/>
        <c:noMultiLvlLbl val="0"/>
      </c:catAx>
      <c:valAx>
        <c:axId val="21455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7422160"/>
        <c:crosses val="autoZero"/>
        <c:crossBetween val="between"/>
      </c:valAx>
      <c:spPr>
        <a:noFill/>
        <a:ln>
          <a:noFill/>
        </a:ln>
        <a:effectLst/>
      </c:spPr>
    </c:plotArea>
    <c:legend>
      <c:legendPos val="b"/>
      <c:layout>
        <c:manualLayout>
          <c:xMode val="edge"/>
          <c:yMode val="edge"/>
          <c:x val="5.6313057822483276E-2"/>
          <c:y val="0.92282624671916025"/>
          <c:w val="0.89370648033909872"/>
          <c:h val="5.85553679186956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23557032435164E-2"/>
          <c:y val="7.2740171632372549E-2"/>
          <c:w val="0.80915459853009131"/>
          <c:h val="0.74876488308982692"/>
        </c:manualLayout>
      </c:layout>
      <c:barChart>
        <c:barDir val="col"/>
        <c:grouping val="stacked"/>
        <c:varyColors val="0"/>
        <c:ser>
          <c:idx val="0"/>
          <c:order val="0"/>
          <c:tx>
            <c:strRef>
              <c:f>'Total by sector data'!$L$9</c:f>
              <c:strCache>
                <c:ptCount val="1"/>
                <c:pt idx="0">
                  <c:v>ED: 4-yr</c:v>
                </c:pt>
              </c:strCache>
            </c:strRef>
          </c:tx>
          <c:spPr>
            <a:solidFill>
              <a:srgbClr val="0070C0"/>
            </a:solidFill>
            <a:ln>
              <a:noFill/>
            </a:ln>
            <a:effectLst/>
          </c:spPr>
          <c:invertIfNegative val="0"/>
          <c:cat>
            <c:strRef>
              <c:f>'Total by sector data'!$K$10:$K$11</c:f>
              <c:strCache>
                <c:ptCount val="2"/>
                <c:pt idx="0">
                  <c:v>doctoral</c:v>
                </c:pt>
                <c:pt idx="1">
                  <c:v>master's</c:v>
                </c:pt>
              </c:strCache>
            </c:strRef>
          </c:cat>
          <c:val>
            <c:numRef>
              <c:f>'Total by sector data'!$L$10:$L$11</c:f>
              <c:numCache>
                <c:formatCode>#,##0</c:formatCode>
                <c:ptCount val="2"/>
                <c:pt idx="0">
                  <c:v>111700</c:v>
                </c:pt>
                <c:pt idx="1">
                  <c:v>220000</c:v>
                </c:pt>
              </c:numCache>
            </c:numRef>
          </c:val>
          <c:extLst>
            <c:ext xmlns:c16="http://schemas.microsoft.com/office/drawing/2014/chart" uri="{C3380CC4-5D6E-409C-BE32-E72D297353CC}">
              <c16:uniqueId val="{00000000-61B7-4A2D-8AA4-8D5C835AD687}"/>
            </c:ext>
          </c:extLst>
        </c:ser>
        <c:ser>
          <c:idx val="1"/>
          <c:order val="1"/>
          <c:tx>
            <c:strRef>
              <c:f>'Total by sector data'!$M$9</c:f>
              <c:strCache>
                <c:ptCount val="1"/>
                <c:pt idx="0">
                  <c:v>ED: 2-yr</c:v>
                </c:pt>
              </c:strCache>
            </c:strRef>
          </c:tx>
          <c:spPr>
            <a:solidFill>
              <a:schemeClr val="accent1">
                <a:lumMod val="40000"/>
                <a:lumOff val="60000"/>
              </a:schemeClr>
            </a:solidFill>
            <a:ln>
              <a:noFill/>
            </a:ln>
            <a:effectLst/>
          </c:spPr>
          <c:invertIfNegative val="0"/>
          <c:cat>
            <c:strRef>
              <c:f>'Total by sector data'!$K$10:$K$11</c:f>
              <c:strCache>
                <c:ptCount val="2"/>
                <c:pt idx="0">
                  <c:v>doctoral</c:v>
                </c:pt>
                <c:pt idx="1">
                  <c:v>master's</c:v>
                </c:pt>
              </c:strCache>
            </c:strRef>
          </c:cat>
          <c:val>
            <c:numRef>
              <c:f>'Total by sector data'!$M$10:$M$11</c:f>
              <c:numCache>
                <c:formatCode>#,##0</c:formatCode>
                <c:ptCount val="2"/>
                <c:pt idx="0">
                  <c:v>4300</c:v>
                </c:pt>
                <c:pt idx="1">
                  <c:v>32000</c:v>
                </c:pt>
              </c:numCache>
            </c:numRef>
          </c:val>
          <c:extLst>
            <c:ext xmlns:c16="http://schemas.microsoft.com/office/drawing/2014/chart" uri="{C3380CC4-5D6E-409C-BE32-E72D297353CC}">
              <c16:uniqueId val="{00000001-61B7-4A2D-8AA4-8D5C835AD687}"/>
            </c:ext>
          </c:extLst>
        </c:ser>
        <c:ser>
          <c:idx val="2"/>
          <c:order val="2"/>
          <c:tx>
            <c:strRef>
              <c:f>'Total by sector data'!$N$9</c:f>
              <c:strCache>
                <c:ptCount val="1"/>
                <c:pt idx="0">
                  <c:v>ED: Precollege</c:v>
                </c:pt>
              </c:strCache>
            </c:strRef>
          </c:tx>
          <c:spPr>
            <a:solidFill>
              <a:schemeClr val="accent1">
                <a:lumMod val="20000"/>
                <a:lumOff val="80000"/>
              </a:schemeClr>
            </a:solidFill>
            <a:ln>
              <a:noFill/>
            </a:ln>
            <a:effectLst/>
          </c:spPr>
          <c:invertIfNegative val="0"/>
          <c:cat>
            <c:strRef>
              <c:f>'Total by sector data'!$K$10:$K$11</c:f>
              <c:strCache>
                <c:ptCount val="2"/>
                <c:pt idx="0">
                  <c:v>doctoral</c:v>
                </c:pt>
                <c:pt idx="1">
                  <c:v>master's</c:v>
                </c:pt>
              </c:strCache>
            </c:strRef>
          </c:cat>
          <c:val>
            <c:numRef>
              <c:f>'Total by sector data'!$N$10:$N$11</c:f>
              <c:numCache>
                <c:formatCode>#,##0</c:formatCode>
                <c:ptCount val="2"/>
                <c:pt idx="0">
                  <c:v>3000</c:v>
                </c:pt>
                <c:pt idx="1">
                  <c:v>152000</c:v>
                </c:pt>
              </c:numCache>
            </c:numRef>
          </c:val>
          <c:extLst>
            <c:ext xmlns:c16="http://schemas.microsoft.com/office/drawing/2014/chart" uri="{C3380CC4-5D6E-409C-BE32-E72D297353CC}">
              <c16:uniqueId val="{00000002-61B7-4A2D-8AA4-8D5C835AD687}"/>
            </c:ext>
          </c:extLst>
        </c:ser>
        <c:ser>
          <c:idx val="3"/>
          <c:order val="3"/>
          <c:tx>
            <c:strRef>
              <c:f>'Total by sector data'!$O$9</c:f>
              <c:strCache>
                <c:ptCount val="1"/>
                <c:pt idx="0">
                  <c:v>GOVT</c:v>
                </c:pt>
              </c:strCache>
            </c:strRef>
          </c:tx>
          <c:spPr>
            <a:solidFill>
              <a:srgbClr val="7030A0"/>
            </a:solidFill>
            <a:ln>
              <a:noFill/>
            </a:ln>
            <a:effectLst/>
          </c:spPr>
          <c:invertIfNegative val="0"/>
          <c:cat>
            <c:strRef>
              <c:f>'Total by sector data'!$K$10:$K$11</c:f>
              <c:strCache>
                <c:ptCount val="2"/>
                <c:pt idx="0">
                  <c:v>doctoral</c:v>
                </c:pt>
                <c:pt idx="1">
                  <c:v>master's</c:v>
                </c:pt>
              </c:strCache>
            </c:strRef>
          </c:cat>
          <c:val>
            <c:numRef>
              <c:f>'Total by sector data'!$O$10:$O$11</c:f>
              <c:numCache>
                <c:formatCode>#,##0</c:formatCode>
                <c:ptCount val="2"/>
                <c:pt idx="0">
                  <c:v>22300</c:v>
                </c:pt>
                <c:pt idx="1">
                  <c:v>219000</c:v>
                </c:pt>
              </c:numCache>
            </c:numRef>
          </c:val>
          <c:extLst>
            <c:ext xmlns:c16="http://schemas.microsoft.com/office/drawing/2014/chart" uri="{C3380CC4-5D6E-409C-BE32-E72D297353CC}">
              <c16:uniqueId val="{00000003-61B7-4A2D-8AA4-8D5C835AD687}"/>
            </c:ext>
          </c:extLst>
        </c:ser>
        <c:ser>
          <c:idx val="4"/>
          <c:order val="4"/>
          <c:tx>
            <c:strRef>
              <c:f>'Total by sector data'!$P$9</c:f>
              <c:strCache>
                <c:ptCount val="1"/>
                <c:pt idx="0">
                  <c:v>BUSINESS/INDUSTRY</c:v>
                </c:pt>
              </c:strCache>
            </c:strRef>
          </c:tx>
          <c:spPr>
            <a:solidFill>
              <a:schemeClr val="accent6">
                <a:lumMod val="60000"/>
                <a:lumOff val="40000"/>
              </a:schemeClr>
            </a:solidFill>
            <a:ln>
              <a:noFill/>
            </a:ln>
            <a:effectLst/>
          </c:spPr>
          <c:invertIfNegative val="0"/>
          <c:cat>
            <c:strRef>
              <c:f>'Total by sector data'!$K$10:$K$11</c:f>
              <c:strCache>
                <c:ptCount val="2"/>
                <c:pt idx="0">
                  <c:v>doctoral</c:v>
                </c:pt>
                <c:pt idx="1">
                  <c:v>master's</c:v>
                </c:pt>
              </c:strCache>
            </c:strRef>
          </c:cat>
          <c:val>
            <c:numRef>
              <c:f>'Total by sector data'!$P$10:$P$11</c:f>
              <c:numCache>
                <c:formatCode>#,##0</c:formatCode>
                <c:ptCount val="2"/>
                <c:pt idx="0">
                  <c:v>96000</c:v>
                </c:pt>
                <c:pt idx="1">
                  <c:v>1006000</c:v>
                </c:pt>
              </c:numCache>
            </c:numRef>
          </c:val>
          <c:extLst>
            <c:ext xmlns:c16="http://schemas.microsoft.com/office/drawing/2014/chart" uri="{C3380CC4-5D6E-409C-BE32-E72D297353CC}">
              <c16:uniqueId val="{00000004-61B7-4A2D-8AA4-8D5C835AD687}"/>
            </c:ext>
          </c:extLst>
        </c:ser>
        <c:dLbls>
          <c:showLegendKey val="0"/>
          <c:showVal val="0"/>
          <c:showCatName val="0"/>
          <c:showSerName val="0"/>
          <c:showPercent val="0"/>
          <c:showBubbleSize val="0"/>
        </c:dLbls>
        <c:gapWidth val="55"/>
        <c:overlap val="100"/>
        <c:axId val="208758112"/>
        <c:axId val="207421376"/>
      </c:barChart>
      <c:catAx>
        <c:axId val="20875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421376"/>
        <c:crosses val="autoZero"/>
        <c:auto val="1"/>
        <c:lblAlgn val="ctr"/>
        <c:lblOffset val="100"/>
        <c:noMultiLvlLbl val="0"/>
      </c:catAx>
      <c:valAx>
        <c:axId val="207421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5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2400" b="0" i="0" u="none" strike="noStrike" kern="1200" spc="0" baseline="0">
                <a:solidFill>
                  <a:schemeClr val="tx1"/>
                </a:solidFill>
                <a:latin typeface="+mn-lt"/>
                <a:ea typeface="+mn-ea"/>
                <a:cs typeface="+mn-cs"/>
              </a:defRPr>
            </a:pPr>
            <a:r>
              <a:rPr lang="en-US" sz="1800" b="1" dirty="0">
                <a:solidFill>
                  <a:schemeClr val="tx1"/>
                </a:solidFill>
              </a:rPr>
              <a:t>Recent SEH Doctorates (1-4 Years Since Degree)</a:t>
            </a:r>
          </a:p>
          <a:p>
            <a:pPr>
              <a:defRPr sz="2400">
                <a:solidFill>
                  <a:schemeClr val="tx1"/>
                </a:solidFill>
              </a:defRPr>
            </a:pPr>
            <a:r>
              <a:rPr lang="en-US" sz="1800" b="1" dirty="0">
                <a:solidFill>
                  <a:schemeClr val="tx1"/>
                </a:solidFill>
              </a:rPr>
              <a:t>by Employment Sector:  2013</a:t>
            </a:r>
          </a:p>
        </c:rich>
      </c:tx>
      <c:layout>
        <c:manualLayout>
          <c:xMode val="edge"/>
          <c:yMode val="edge"/>
          <c:x val="0.31163943737830496"/>
          <c:y val="5.5676126748039389E-3"/>
        </c:manualLayout>
      </c:layout>
      <c:overlay val="0"/>
      <c:spPr>
        <a:noFill/>
        <a:ln>
          <a:noFill/>
        </a:ln>
        <a:effectLst/>
      </c:spPr>
      <c:txPr>
        <a:bodyPr rot="0" spcFirstLastPara="1" vertOverflow="ellipsis" vert="horz" wrap="square" anchor="t" anchorCtr="0"/>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8910427352236667"/>
          <c:y val="0.15934347470495652"/>
          <c:w val="0.56520675019019628"/>
          <c:h val="0.62089329446436492"/>
        </c:manualLayout>
      </c:layout>
      <c:barChart>
        <c:barDir val="bar"/>
        <c:grouping val="percentStacked"/>
        <c:varyColors val="0"/>
        <c:ser>
          <c:idx val="0"/>
          <c:order val="0"/>
          <c:tx>
            <c:strRef>
              <c:f>Sheet3!$B$2</c:f>
              <c:strCache>
                <c:ptCount val="1"/>
                <c:pt idx="0">
                  <c:v>2-yr/precollege institutions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Sheet3!$A$3:$A$11</c:f>
              <c:strCache>
                <c:ptCount val="9"/>
                <c:pt idx="0">
                  <c:v>HEALTH</c:v>
                </c:pt>
                <c:pt idx="1">
                  <c:v>Engineering</c:v>
                </c:pt>
                <c:pt idx="2">
                  <c:v>Social Sciences</c:v>
                </c:pt>
                <c:pt idx="3">
                  <c:v>Psychology </c:v>
                </c:pt>
                <c:pt idx="4">
                  <c:v>Physical Sciences</c:v>
                </c:pt>
                <c:pt idx="5">
                  <c:v>Mathematics and statistics </c:v>
                </c:pt>
                <c:pt idx="6">
                  <c:v>Computer and information sciences</c:v>
                </c:pt>
                <c:pt idx="7">
                  <c:v>Life Sciences</c:v>
                </c:pt>
                <c:pt idx="8">
                  <c:v>SCIENCE AND ENGINEERING</c:v>
                </c:pt>
              </c:strCache>
            </c:strRef>
          </c:cat>
          <c:val>
            <c:numRef>
              <c:f>Sheet3!$B$3:$B$11</c:f>
              <c:numCache>
                <c:formatCode>General</c:formatCode>
                <c:ptCount val="9"/>
                <c:pt idx="2">
                  <c:v>5</c:v>
                </c:pt>
                <c:pt idx="3">
                  <c:v>6</c:v>
                </c:pt>
                <c:pt idx="4">
                  <c:v>3</c:v>
                </c:pt>
                <c:pt idx="7">
                  <c:v>2</c:v>
                </c:pt>
                <c:pt idx="8">
                  <c:v>2</c:v>
                </c:pt>
              </c:numCache>
            </c:numRef>
          </c:val>
          <c:extLst>
            <c:ext xmlns:c16="http://schemas.microsoft.com/office/drawing/2014/chart" uri="{C3380CC4-5D6E-409C-BE32-E72D297353CC}">
              <c16:uniqueId val="{00000000-93B5-4674-9984-E12E8D9333A0}"/>
            </c:ext>
          </c:extLst>
        </c:ser>
        <c:ser>
          <c:idx val="1"/>
          <c:order val="1"/>
          <c:tx>
            <c:strRef>
              <c:f>Sheet3!$C$2</c:f>
              <c:strCache>
                <c:ptCount val="1"/>
                <c:pt idx="0">
                  <c:v>4-yr institutions</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Sheet3!$A$3:$A$11</c:f>
              <c:strCache>
                <c:ptCount val="9"/>
                <c:pt idx="0">
                  <c:v>HEALTH</c:v>
                </c:pt>
                <c:pt idx="1">
                  <c:v>Engineering</c:v>
                </c:pt>
                <c:pt idx="2">
                  <c:v>Social Sciences</c:v>
                </c:pt>
                <c:pt idx="3">
                  <c:v>Psychology </c:v>
                </c:pt>
                <c:pt idx="4">
                  <c:v>Physical Sciences</c:v>
                </c:pt>
                <c:pt idx="5">
                  <c:v>Mathematics and statistics </c:v>
                </c:pt>
                <c:pt idx="6">
                  <c:v>Computer and information sciences</c:v>
                </c:pt>
                <c:pt idx="7">
                  <c:v>Life Sciences</c:v>
                </c:pt>
                <c:pt idx="8">
                  <c:v>SCIENCE AND ENGINEERING</c:v>
                </c:pt>
              </c:strCache>
            </c:strRef>
          </c:cat>
          <c:val>
            <c:numRef>
              <c:f>Sheet3!$C$3:$C$11</c:f>
              <c:numCache>
                <c:formatCode>General</c:formatCode>
                <c:ptCount val="9"/>
                <c:pt idx="0">
                  <c:v>58</c:v>
                </c:pt>
                <c:pt idx="1">
                  <c:v>32</c:v>
                </c:pt>
                <c:pt idx="2">
                  <c:v>67</c:v>
                </c:pt>
                <c:pt idx="3">
                  <c:v>41</c:v>
                </c:pt>
                <c:pt idx="4">
                  <c:v>47</c:v>
                </c:pt>
                <c:pt idx="5">
                  <c:v>62</c:v>
                </c:pt>
                <c:pt idx="6">
                  <c:v>34</c:v>
                </c:pt>
                <c:pt idx="7">
                  <c:v>58</c:v>
                </c:pt>
                <c:pt idx="8">
                  <c:v>49</c:v>
                </c:pt>
              </c:numCache>
            </c:numRef>
          </c:val>
          <c:extLst>
            <c:ext xmlns:c16="http://schemas.microsoft.com/office/drawing/2014/chart" uri="{C3380CC4-5D6E-409C-BE32-E72D297353CC}">
              <c16:uniqueId val="{00000001-93B5-4674-9984-E12E8D9333A0}"/>
            </c:ext>
          </c:extLst>
        </c:ser>
        <c:ser>
          <c:idx val="2"/>
          <c:order val="2"/>
          <c:tx>
            <c:strRef>
              <c:f>Sheet3!$D$2</c:f>
              <c:strCache>
                <c:ptCount val="1"/>
                <c:pt idx="0">
                  <c:v>For-profit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Sheet3!$A$3:$A$11</c:f>
              <c:strCache>
                <c:ptCount val="9"/>
                <c:pt idx="0">
                  <c:v>HEALTH</c:v>
                </c:pt>
                <c:pt idx="1">
                  <c:v>Engineering</c:v>
                </c:pt>
                <c:pt idx="2">
                  <c:v>Social Sciences</c:v>
                </c:pt>
                <c:pt idx="3">
                  <c:v>Psychology </c:v>
                </c:pt>
                <c:pt idx="4">
                  <c:v>Physical Sciences</c:v>
                </c:pt>
                <c:pt idx="5">
                  <c:v>Mathematics and statistics </c:v>
                </c:pt>
                <c:pt idx="6">
                  <c:v>Computer and information sciences</c:v>
                </c:pt>
                <c:pt idx="7">
                  <c:v>Life Sciences</c:v>
                </c:pt>
                <c:pt idx="8">
                  <c:v>SCIENCE AND ENGINEERING</c:v>
                </c:pt>
              </c:strCache>
            </c:strRef>
          </c:cat>
          <c:val>
            <c:numRef>
              <c:f>Sheet3!$D$3:$D$11</c:f>
              <c:numCache>
                <c:formatCode>General</c:formatCode>
                <c:ptCount val="9"/>
                <c:pt idx="0">
                  <c:v>20</c:v>
                </c:pt>
                <c:pt idx="1">
                  <c:v>55</c:v>
                </c:pt>
                <c:pt idx="2">
                  <c:v>12</c:v>
                </c:pt>
                <c:pt idx="3">
                  <c:v>26</c:v>
                </c:pt>
                <c:pt idx="4">
                  <c:v>34</c:v>
                </c:pt>
                <c:pt idx="5">
                  <c:v>32</c:v>
                </c:pt>
                <c:pt idx="6">
                  <c:v>54</c:v>
                </c:pt>
                <c:pt idx="7">
                  <c:v>18</c:v>
                </c:pt>
                <c:pt idx="8">
                  <c:v>31</c:v>
                </c:pt>
              </c:numCache>
            </c:numRef>
          </c:val>
          <c:extLst>
            <c:ext xmlns:c16="http://schemas.microsoft.com/office/drawing/2014/chart" uri="{C3380CC4-5D6E-409C-BE32-E72D297353CC}">
              <c16:uniqueId val="{00000002-93B5-4674-9984-E12E8D9333A0}"/>
            </c:ext>
          </c:extLst>
        </c:ser>
        <c:ser>
          <c:idx val="3"/>
          <c:order val="3"/>
          <c:tx>
            <c:strRef>
              <c:f>Sheet3!$E$2</c:f>
              <c:strCache>
                <c:ptCount val="1"/>
                <c:pt idx="0">
                  <c:v>Non-profits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Sheet3!$A$3:$A$11</c:f>
              <c:strCache>
                <c:ptCount val="9"/>
                <c:pt idx="0">
                  <c:v>HEALTH</c:v>
                </c:pt>
                <c:pt idx="1">
                  <c:v>Engineering</c:v>
                </c:pt>
                <c:pt idx="2">
                  <c:v>Social Sciences</c:v>
                </c:pt>
                <c:pt idx="3">
                  <c:v>Psychology </c:v>
                </c:pt>
                <c:pt idx="4">
                  <c:v>Physical Sciences</c:v>
                </c:pt>
                <c:pt idx="5">
                  <c:v>Mathematics and statistics </c:v>
                </c:pt>
                <c:pt idx="6">
                  <c:v>Computer and information sciences</c:v>
                </c:pt>
                <c:pt idx="7">
                  <c:v>Life Sciences</c:v>
                </c:pt>
                <c:pt idx="8">
                  <c:v>SCIENCE AND ENGINEERING</c:v>
                </c:pt>
              </c:strCache>
            </c:strRef>
          </c:cat>
          <c:val>
            <c:numRef>
              <c:f>Sheet3!$E$3:$E$11</c:f>
              <c:numCache>
                <c:formatCode>General</c:formatCode>
                <c:ptCount val="9"/>
                <c:pt idx="0">
                  <c:v>13</c:v>
                </c:pt>
                <c:pt idx="1">
                  <c:v>3</c:v>
                </c:pt>
                <c:pt idx="2">
                  <c:v>7</c:v>
                </c:pt>
                <c:pt idx="3">
                  <c:v>11</c:v>
                </c:pt>
                <c:pt idx="4">
                  <c:v>5</c:v>
                </c:pt>
                <c:pt idx="6">
                  <c:v>6</c:v>
                </c:pt>
                <c:pt idx="7">
                  <c:v>11</c:v>
                </c:pt>
                <c:pt idx="8">
                  <c:v>7</c:v>
                </c:pt>
              </c:numCache>
            </c:numRef>
          </c:val>
          <c:extLst>
            <c:ext xmlns:c16="http://schemas.microsoft.com/office/drawing/2014/chart" uri="{C3380CC4-5D6E-409C-BE32-E72D297353CC}">
              <c16:uniqueId val="{00000003-93B5-4674-9984-E12E8D9333A0}"/>
            </c:ext>
          </c:extLst>
        </c:ser>
        <c:ser>
          <c:idx val="4"/>
          <c:order val="4"/>
          <c:tx>
            <c:strRef>
              <c:f>Sheet3!$F$2</c:f>
              <c:strCache>
                <c:ptCount val="1"/>
                <c:pt idx="0">
                  <c:v>Federal government </c:v>
                </c:pt>
              </c:strCache>
            </c:strRef>
          </c:tx>
          <c:spPr>
            <a:solidFill>
              <a:srgbClr val="CC99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Sheet3!$A$3:$A$11</c:f>
              <c:strCache>
                <c:ptCount val="9"/>
                <c:pt idx="0">
                  <c:v>HEALTH</c:v>
                </c:pt>
                <c:pt idx="1">
                  <c:v>Engineering</c:v>
                </c:pt>
                <c:pt idx="2">
                  <c:v>Social Sciences</c:v>
                </c:pt>
                <c:pt idx="3">
                  <c:v>Psychology </c:v>
                </c:pt>
                <c:pt idx="4">
                  <c:v>Physical Sciences</c:v>
                </c:pt>
                <c:pt idx="5">
                  <c:v>Mathematics and statistics </c:v>
                </c:pt>
                <c:pt idx="6">
                  <c:v>Computer and information sciences</c:v>
                </c:pt>
                <c:pt idx="7">
                  <c:v>Life Sciences</c:v>
                </c:pt>
                <c:pt idx="8">
                  <c:v>SCIENCE AND ENGINEERING</c:v>
                </c:pt>
              </c:strCache>
            </c:strRef>
          </c:cat>
          <c:val>
            <c:numRef>
              <c:f>Sheet3!$F$3:$F$11</c:f>
              <c:numCache>
                <c:formatCode>General</c:formatCode>
                <c:ptCount val="9"/>
                <c:pt idx="0">
                  <c:v>7</c:v>
                </c:pt>
                <c:pt idx="1">
                  <c:v>8</c:v>
                </c:pt>
                <c:pt idx="2">
                  <c:v>7</c:v>
                </c:pt>
                <c:pt idx="3">
                  <c:v>11</c:v>
                </c:pt>
                <c:pt idx="4">
                  <c:v>9</c:v>
                </c:pt>
                <c:pt idx="5">
                  <c:v>6</c:v>
                </c:pt>
                <c:pt idx="6">
                  <c:v>3</c:v>
                </c:pt>
                <c:pt idx="7">
                  <c:v>9</c:v>
                </c:pt>
                <c:pt idx="8">
                  <c:v>8</c:v>
                </c:pt>
              </c:numCache>
            </c:numRef>
          </c:val>
          <c:extLst>
            <c:ext xmlns:c16="http://schemas.microsoft.com/office/drawing/2014/chart" uri="{C3380CC4-5D6E-409C-BE32-E72D297353CC}">
              <c16:uniqueId val="{00000004-93B5-4674-9984-E12E8D9333A0}"/>
            </c:ext>
          </c:extLst>
        </c:ser>
        <c:ser>
          <c:idx val="5"/>
          <c:order val="5"/>
          <c:tx>
            <c:strRef>
              <c:f>Sheet3!$G$2</c:f>
              <c:strCache>
                <c:ptCount val="1"/>
                <c:pt idx="0">
                  <c:v>State/Local government </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Sheet3!$A$3:$A$11</c:f>
              <c:strCache>
                <c:ptCount val="9"/>
                <c:pt idx="0">
                  <c:v>HEALTH</c:v>
                </c:pt>
                <c:pt idx="1">
                  <c:v>Engineering</c:v>
                </c:pt>
                <c:pt idx="2">
                  <c:v>Social Sciences</c:v>
                </c:pt>
                <c:pt idx="3">
                  <c:v>Psychology </c:v>
                </c:pt>
                <c:pt idx="4">
                  <c:v>Physical Sciences</c:v>
                </c:pt>
                <c:pt idx="5">
                  <c:v>Mathematics and statistics </c:v>
                </c:pt>
                <c:pt idx="6">
                  <c:v>Computer and information sciences</c:v>
                </c:pt>
                <c:pt idx="7">
                  <c:v>Life Sciences</c:v>
                </c:pt>
                <c:pt idx="8">
                  <c:v>SCIENCE AND ENGINEERING</c:v>
                </c:pt>
              </c:strCache>
            </c:strRef>
          </c:cat>
          <c:val>
            <c:numRef>
              <c:f>Sheet3!$G$3:$G$11</c:f>
              <c:numCache>
                <c:formatCode>General</c:formatCode>
                <c:ptCount val="9"/>
                <c:pt idx="0">
                  <c:v>2</c:v>
                </c:pt>
                <c:pt idx="1">
                  <c:v>1</c:v>
                </c:pt>
                <c:pt idx="2">
                  <c:v>2</c:v>
                </c:pt>
                <c:pt idx="3">
                  <c:v>5</c:v>
                </c:pt>
                <c:pt idx="4">
                  <c:v>3</c:v>
                </c:pt>
                <c:pt idx="7">
                  <c:v>2</c:v>
                </c:pt>
                <c:pt idx="8">
                  <c:v>2</c:v>
                </c:pt>
              </c:numCache>
            </c:numRef>
          </c:val>
          <c:extLst>
            <c:ext xmlns:c16="http://schemas.microsoft.com/office/drawing/2014/chart" uri="{C3380CC4-5D6E-409C-BE32-E72D297353CC}">
              <c16:uniqueId val="{00000005-93B5-4674-9984-E12E8D9333A0}"/>
            </c:ext>
          </c:extLst>
        </c:ser>
        <c:dLbls>
          <c:dLblPos val="ctr"/>
          <c:showLegendKey val="0"/>
          <c:showVal val="1"/>
          <c:showCatName val="0"/>
          <c:showSerName val="0"/>
          <c:showPercent val="0"/>
          <c:showBubbleSize val="0"/>
        </c:dLbls>
        <c:gapWidth val="150"/>
        <c:overlap val="100"/>
        <c:axId val="742150864"/>
        <c:axId val="742151848"/>
      </c:barChart>
      <c:catAx>
        <c:axId val="74215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42151848"/>
        <c:crosses val="autoZero"/>
        <c:auto val="1"/>
        <c:lblAlgn val="ctr"/>
        <c:lblOffset val="100"/>
        <c:noMultiLvlLbl val="0"/>
      </c:catAx>
      <c:valAx>
        <c:axId val="742151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42150864"/>
        <c:crosses val="autoZero"/>
        <c:crossBetween val="between"/>
      </c:valAx>
      <c:spPr>
        <a:noFill/>
        <a:ln>
          <a:noFill/>
        </a:ln>
        <a:effectLst/>
      </c:spPr>
    </c:plotArea>
    <c:legend>
      <c:legendPos val="b"/>
      <c:layout>
        <c:manualLayout>
          <c:xMode val="edge"/>
          <c:yMode val="edge"/>
          <c:x val="0.41865899040017251"/>
          <c:y val="0.83322894348177012"/>
          <c:w val="0.39111791248696653"/>
          <c:h val="0.122336991401358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b="1" dirty="0">
                <a:solidFill>
                  <a:schemeClr val="tx1"/>
                </a:solidFill>
              </a:rPr>
              <a:t>Recent STEM doctorates by employment sector and</a:t>
            </a:r>
            <a:r>
              <a:rPr lang="en-US" b="1" baseline="0" dirty="0">
                <a:solidFill>
                  <a:schemeClr val="tx1"/>
                </a:solidFill>
              </a:rPr>
              <a:t> whether their primary or secondary activity is research, R&amp;D, management or teaching: 2013</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585274365584193"/>
          <c:y val="0.17711491442542787"/>
          <c:w val="0.76194680580850516"/>
          <c:h val="0.74672134198384121"/>
        </c:manualLayout>
      </c:layout>
      <c:barChart>
        <c:barDir val="bar"/>
        <c:grouping val="clustered"/>
        <c:varyColors val="0"/>
        <c:ser>
          <c:idx val="0"/>
          <c:order val="0"/>
          <c:tx>
            <c:strRef>
              <c:f>'R:\Nimmi\DGE\FY 17 Grad Ed Strategic Review\Special Tabs\[SDR work activity tabulations.xlsx]Sheet3'!$G$3</c:f>
              <c:strCache>
                <c:ptCount val="1"/>
                <c:pt idx="0">
                  <c:v>Education</c:v>
                </c:pt>
              </c:strCache>
            </c:strRef>
          </c:tx>
          <c:spPr>
            <a:solidFill>
              <a:srgbClr val="0070C0"/>
            </a:solidFill>
            <a:ln>
              <a:noFill/>
            </a:ln>
            <a:effectLst/>
          </c:spPr>
          <c:invertIfNegative val="0"/>
          <c:cat>
            <c:strRef>
              <c:f>[2]Sheet3!$H$2:$K$2</c:f>
              <c:strCache>
                <c:ptCount val="4"/>
                <c:pt idx="0">
                  <c:v>Teaching</c:v>
                </c:pt>
                <c:pt idx="1">
                  <c:v>Management and sales</c:v>
                </c:pt>
                <c:pt idx="2">
                  <c:v>Research and Development</c:v>
                </c:pt>
                <c:pt idx="3">
                  <c:v>Basic or Applied Research</c:v>
                </c:pt>
              </c:strCache>
            </c:strRef>
          </c:cat>
          <c:val>
            <c:numRef>
              <c:f>[2]Sheet3!$H$3:$K$3</c:f>
              <c:numCache>
                <c:formatCode>General</c:formatCode>
                <c:ptCount val="4"/>
                <c:pt idx="0">
                  <c:v>0.53</c:v>
                </c:pt>
                <c:pt idx="1">
                  <c:v>0.25</c:v>
                </c:pt>
                <c:pt idx="2">
                  <c:v>0.71</c:v>
                </c:pt>
                <c:pt idx="3">
                  <c:v>0.68</c:v>
                </c:pt>
              </c:numCache>
            </c:numRef>
          </c:val>
          <c:extLst>
            <c:ext xmlns:c16="http://schemas.microsoft.com/office/drawing/2014/chart" uri="{C3380CC4-5D6E-409C-BE32-E72D297353CC}">
              <c16:uniqueId val="{00000000-E111-4202-8AD0-E7D2F3FE732A}"/>
            </c:ext>
          </c:extLst>
        </c:ser>
        <c:ser>
          <c:idx val="1"/>
          <c:order val="1"/>
          <c:tx>
            <c:strRef>
              <c:f>'R:\Nimmi\DGE\FY 17 Grad Ed Strategic Review\Special Tabs\[SDR work activity tabulations.xlsx]Sheet3'!$G$4</c:f>
              <c:strCache>
                <c:ptCount val="1"/>
                <c:pt idx="0">
                  <c:v>Government</c:v>
                </c:pt>
              </c:strCache>
            </c:strRef>
          </c:tx>
          <c:spPr>
            <a:solidFill>
              <a:srgbClr val="7030A0"/>
            </a:solidFill>
            <a:ln>
              <a:noFill/>
            </a:ln>
            <a:effectLst/>
          </c:spPr>
          <c:invertIfNegative val="0"/>
          <c:cat>
            <c:strRef>
              <c:f>[2]Sheet3!$H$2:$K$2</c:f>
              <c:strCache>
                <c:ptCount val="4"/>
                <c:pt idx="0">
                  <c:v>Teaching</c:v>
                </c:pt>
                <c:pt idx="1">
                  <c:v>Management and sales</c:v>
                </c:pt>
                <c:pt idx="2">
                  <c:v>Research and Development</c:v>
                </c:pt>
                <c:pt idx="3">
                  <c:v>Basic or Applied Research</c:v>
                </c:pt>
              </c:strCache>
            </c:strRef>
          </c:cat>
          <c:val>
            <c:numRef>
              <c:f>[2]Sheet3!$H$4:$K$4</c:f>
              <c:numCache>
                <c:formatCode>General</c:formatCode>
                <c:ptCount val="4"/>
                <c:pt idx="0">
                  <c:v>0.04</c:v>
                </c:pt>
                <c:pt idx="1">
                  <c:v>0.4</c:v>
                </c:pt>
                <c:pt idx="2">
                  <c:v>0.69</c:v>
                </c:pt>
                <c:pt idx="3">
                  <c:v>0.62</c:v>
                </c:pt>
              </c:numCache>
            </c:numRef>
          </c:val>
          <c:extLst>
            <c:ext xmlns:c16="http://schemas.microsoft.com/office/drawing/2014/chart" uri="{C3380CC4-5D6E-409C-BE32-E72D297353CC}">
              <c16:uniqueId val="{00000001-E111-4202-8AD0-E7D2F3FE732A}"/>
            </c:ext>
          </c:extLst>
        </c:ser>
        <c:ser>
          <c:idx val="2"/>
          <c:order val="2"/>
          <c:tx>
            <c:strRef>
              <c:f>'R:\Nimmi\DGE\FY 17 Grad Ed Strategic Review\Special Tabs\[SDR work activity tabulations.xlsx]Sheet3'!$G$5</c:f>
              <c:strCache>
                <c:ptCount val="1"/>
                <c:pt idx="0">
                  <c:v>Business/Industry</c:v>
                </c:pt>
              </c:strCache>
            </c:strRef>
          </c:tx>
          <c:spPr>
            <a:solidFill>
              <a:schemeClr val="accent6">
                <a:lumMod val="60000"/>
                <a:lumOff val="40000"/>
              </a:schemeClr>
            </a:solidFill>
            <a:ln>
              <a:noFill/>
            </a:ln>
            <a:effectLst/>
          </c:spPr>
          <c:invertIfNegative val="0"/>
          <c:cat>
            <c:strRef>
              <c:f>[2]Sheet3!$H$2:$K$2</c:f>
              <c:strCache>
                <c:ptCount val="4"/>
                <c:pt idx="0">
                  <c:v>Teaching</c:v>
                </c:pt>
                <c:pt idx="1">
                  <c:v>Management and sales</c:v>
                </c:pt>
                <c:pt idx="2">
                  <c:v>Research and Development</c:v>
                </c:pt>
                <c:pt idx="3">
                  <c:v>Basic or Applied Research</c:v>
                </c:pt>
              </c:strCache>
            </c:strRef>
          </c:cat>
          <c:val>
            <c:numRef>
              <c:f>[2]Sheet3!$H$5:$K$5</c:f>
              <c:numCache>
                <c:formatCode>General</c:formatCode>
                <c:ptCount val="4"/>
                <c:pt idx="0">
                  <c:v>0.03</c:v>
                </c:pt>
                <c:pt idx="1">
                  <c:v>0.38</c:v>
                </c:pt>
                <c:pt idx="2">
                  <c:v>0.72</c:v>
                </c:pt>
                <c:pt idx="3">
                  <c:v>0.49</c:v>
                </c:pt>
              </c:numCache>
            </c:numRef>
          </c:val>
          <c:extLst>
            <c:ext xmlns:c16="http://schemas.microsoft.com/office/drawing/2014/chart" uri="{C3380CC4-5D6E-409C-BE32-E72D297353CC}">
              <c16:uniqueId val="{00000002-E111-4202-8AD0-E7D2F3FE732A}"/>
            </c:ext>
          </c:extLst>
        </c:ser>
        <c:ser>
          <c:idx val="3"/>
          <c:order val="3"/>
          <c:tx>
            <c:strRef>
              <c:f>'R:\Nimmi\DGE\FY 17 Grad Ed Strategic Review\Special Tabs\[SDR work activity tabulations.xlsx]Sheet3'!$G$6</c:f>
              <c:strCache>
                <c:ptCount val="1"/>
                <c:pt idx="0">
                  <c:v>All Sectors</c:v>
                </c:pt>
              </c:strCache>
            </c:strRef>
          </c:tx>
          <c:spPr>
            <a:solidFill>
              <a:schemeClr val="accent4">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[2]Sheet3!$H$2:$K$2</c:f>
              <c:strCache>
                <c:ptCount val="4"/>
                <c:pt idx="0">
                  <c:v>Teaching</c:v>
                </c:pt>
                <c:pt idx="1">
                  <c:v>Management and sales</c:v>
                </c:pt>
                <c:pt idx="2">
                  <c:v>Research and Development</c:v>
                </c:pt>
                <c:pt idx="3">
                  <c:v>Basic or Applied Research</c:v>
                </c:pt>
              </c:strCache>
            </c:strRef>
          </c:cat>
          <c:val>
            <c:numRef>
              <c:f>[2]Sheet3!$H$6:$K$6</c:f>
              <c:numCache>
                <c:formatCode>General</c:formatCode>
                <c:ptCount val="4"/>
                <c:pt idx="0">
                  <c:v>0.28000000000000003</c:v>
                </c:pt>
                <c:pt idx="1">
                  <c:v>0.32</c:v>
                </c:pt>
                <c:pt idx="2">
                  <c:v>0.71</c:v>
                </c:pt>
                <c:pt idx="3">
                  <c:v>0.6</c:v>
                </c:pt>
              </c:numCache>
            </c:numRef>
          </c:val>
          <c:extLst>
            <c:ext xmlns:c16="http://schemas.microsoft.com/office/drawing/2014/chart" uri="{C3380CC4-5D6E-409C-BE32-E72D297353CC}">
              <c16:uniqueId val="{00000003-E111-4202-8AD0-E7D2F3FE732A}"/>
            </c:ext>
          </c:extLst>
        </c:ser>
        <c:dLbls>
          <c:showLegendKey val="0"/>
          <c:showVal val="0"/>
          <c:showCatName val="0"/>
          <c:showSerName val="0"/>
          <c:showPercent val="0"/>
          <c:showBubbleSize val="0"/>
        </c:dLbls>
        <c:gapWidth val="150"/>
        <c:axId val="208758504"/>
        <c:axId val="214553208"/>
      </c:barChart>
      <c:catAx>
        <c:axId val="208758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4553208"/>
        <c:crosses val="autoZero"/>
        <c:auto val="1"/>
        <c:lblAlgn val="ctr"/>
        <c:lblOffset val="100"/>
        <c:noMultiLvlLbl val="0"/>
      </c:catAx>
      <c:valAx>
        <c:axId val="214553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8758504"/>
        <c:crosses val="autoZero"/>
        <c:crossBetween val="between"/>
      </c:valAx>
      <c:spPr>
        <a:noFill/>
        <a:ln>
          <a:noFill/>
        </a:ln>
        <a:effectLst/>
      </c:spPr>
    </c:plotArea>
    <c:legend>
      <c:legendPos val="r"/>
      <c:layout>
        <c:manualLayout>
          <c:xMode val="edge"/>
          <c:yMode val="edge"/>
          <c:x val="0.78110943278624145"/>
          <c:y val="0.21781465580861073"/>
          <c:w val="0.20602165849721771"/>
          <c:h val="0.624126189605272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3175">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0BB6BF-C33F-4392-BC3D-2E27EB2B758D}" type="datetimeFigureOut">
              <a:rPr lang="en-US" smtClean="0"/>
              <a:t>12/19/2018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74349A-219E-45A4-A6E4-E9799664F31B}" type="slidenum">
              <a:rPr lang="en-US" smtClean="0"/>
              <a:t>‹#›</a:t>
            </a:fld>
            <a:endParaRPr lang="en-US" dirty="0"/>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session.</a:t>
            </a:r>
          </a:p>
          <a:p>
            <a:endParaRPr lang="en-US" dirty="0"/>
          </a:p>
          <a:p>
            <a:r>
              <a:rPr lang="en-US" dirty="0"/>
              <a:t>My name is Nimmi Kannankutty, and I am the acting division director in the Division of Graduate Education at the National Science Foundation.</a:t>
            </a:r>
          </a:p>
          <a:p>
            <a:endParaRPr lang="en-US" dirty="0"/>
          </a:p>
          <a:p>
            <a:r>
              <a:rPr lang="en-US" dirty="0"/>
              <a:t>First,</a:t>
            </a:r>
            <a:r>
              <a:rPr lang="en-US" baseline="0" dirty="0"/>
              <a:t> I’d like to thank CGS for including NSF in this discussion with all of you, and furthering the many positive partnerships that we’ve developed.  I know that we have a shared interest in ensuring a strong supply of well-prepared researchers who are vital to advancing science and our national economic interests. </a:t>
            </a:r>
          </a:p>
          <a:p>
            <a:endParaRPr lang="en-US" baseline="0" dirty="0"/>
          </a:p>
          <a:p>
            <a:r>
              <a:rPr lang="en-US" baseline="0" dirty="0"/>
              <a:t>Joining me are my colleagues Juan Meza and Mark Sebrechts, who are also both division directors at NSF.  We have several things we’d like to accomplish during the next hour or so.</a:t>
            </a:r>
          </a:p>
          <a:p>
            <a:endParaRPr lang="en-US" baseline="0" dirty="0"/>
          </a:p>
          <a:p>
            <a:pPr marL="228600" indent="-228600">
              <a:buFont typeface="+mj-lt"/>
              <a:buAutoNum type="arabicPeriod"/>
            </a:pPr>
            <a:r>
              <a:rPr lang="en-US" baseline="0" dirty="0"/>
              <a:t>The first is to share with you some initial thoughts on the Academy’s recent consensus study on graduate education</a:t>
            </a:r>
          </a:p>
          <a:p>
            <a:pPr marL="228600" indent="-228600">
              <a:buFont typeface="+mj-lt"/>
              <a:buAutoNum type="arabicPeriod"/>
            </a:pPr>
            <a:r>
              <a:rPr lang="en-US" baseline="0" dirty="0"/>
              <a:t>Second, we would like to give you a broad overview of some of the initiatives we are taking to improve graduate education at NSF</a:t>
            </a:r>
          </a:p>
          <a:p>
            <a:pPr marL="228600" indent="-228600">
              <a:buFont typeface="+mj-lt"/>
              <a:buAutoNum type="arabicPeriod"/>
            </a:pPr>
            <a:r>
              <a:rPr lang="en-US" baseline="0" dirty="0"/>
              <a:t>Juan and Mark will then be giving you their disciplinary perspectives on challenges in graduate education</a:t>
            </a:r>
          </a:p>
          <a:p>
            <a:pPr marL="228600" indent="-228600">
              <a:buFont typeface="+mj-lt"/>
              <a:buAutoNum type="arabicPeriod"/>
            </a:pPr>
            <a:r>
              <a:rPr lang="en-US" baseline="0" dirty="0"/>
              <a:t>And we would finally like to engage with you on some of the recommendations for federal agencies from the Academy report.  </a:t>
            </a:r>
          </a:p>
          <a:p>
            <a:pPr marL="228600" indent="-228600">
              <a:buFont typeface="+mj-lt"/>
              <a:buAutoNum type="arabicPeriod"/>
            </a:pPr>
            <a:endParaRPr lang="en-US" baseline="0" dirty="0"/>
          </a:p>
          <a:p>
            <a:pPr marL="228600" indent="-228600">
              <a:buFont typeface="+mj-lt"/>
              <a:buAutoNum type="arabicPeriod"/>
            </a:pPr>
            <a:endParaRPr lang="en-US" baseline="0" dirty="0"/>
          </a:p>
          <a:p>
            <a:r>
              <a:rPr lang="en-US" baseline="0" dirty="0"/>
              <a:t>So let me begin.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1</a:t>
            </a:fld>
            <a:endParaRPr lang="en-US" dirty="0"/>
          </a:p>
        </p:txBody>
      </p:sp>
    </p:spTree>
    <p:extLst>
      <p:ext uri="{BB962C8B-B14F-4D97-AF65-F5344CB8AC3E}">
        <p14:creationId xmlns:p14="http://schemas.microsoft.com/office/powerpoint/2010/main" val="201837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area we are addressing from the Academy report is on improving data and tools.</a:t>
            </a:r>
          </a:p>
          <a:p>
            <a:endParaRPr lang="en-US" dirty="0"/>
          </a:p>
          <a:p>
            <a:r>
              <a:rPr lang="en-US" dirty="0"/>
              <a:t>We are doing this both through changes to NSF’s own surveys of graduate students both before and after graduation, as well as through our support of data collection activities through our partners, such as CGS.  </a:t>
            </a:r>
          </a:p>
          <a:p>
            <a:endParaRPr lang="en-US" dirty="0"/>
          </a:p>
          <a:p>
            <a:r>
              <a:rPr lang="en-US" dirty="0"/>
              <a:t>NSF is supporting the CGS career pathways study, as well as the master’s study on labor market outcomes.</a:t>
            </a:r>
          </a:p>
          <a:p>
            <a:endParaRPr lang="en-US" dirty="0"/>
          </a:p>
          <a:p>
            <a:endParaRPr lang="en-US" dirty="0"/>
          </a:p>
          <a:p>
            <a:r>
              <a:rPr lang="en-US" dirty="0"/>
              <a:t>One award that I think you might interesting is to NORC at the University of Chicago.  The researchers will be organizing a national conference on how universities can collect and utilize data on STEM PhD career pathways.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second project we’ve supported is IRIS at the University of Michigan. The IRIS center provides an infrastructure for member universities to use their own administrative data to monitor research activities, and the careers of researchers.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NSF is also supporting improved data tools to understand graduate enrollments, degrees and outcomes.</a:t>
            </a:r>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10</a:t>
            </a:fld>
            <a:endParaRPr lang="en-US" dirty="0"/>
          </a:p>
        </p:txBody>
      </p:sp>
    </p:spTree>
    <p:extLst>
      <p:ext uri="{BB962C8B-B14F-4D97-AF65-F5344CB8AC3E}">
        <p14:creationId xmlns:p14="http://schemas.microsoft.com/office/powerpoint/2010/main" val="19304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 are few other activities that will feed into our response to the grad ed study.</a:t>
            </a:r>
          </a:p>
          <a:p>
            <a:endParaRPr lang="en-US" dirty="0"/>
          </a:p>
          <a:p>
            <a:r>
              <a:rPr lang="en-US" dirty="0"/>
              <a:t>The Administration just released its 5-year STEM education strategic plan.  Over the next few months, federal agencies will be developing implementation plans that will lay out what we will do.</a:t>
            </a:r>
          </a:p>
          <a:p>
            <a:r>
              <a:rPr lang="en-US" dirty="0"/>
              <a:t>There were several items already identified that will be part of our response.</a:t>
            </a:r>
          </a:p>
          <a:p>
            <a:endParaRPr lang="en-US" dirty="0"/>
          </a:p>
          <a:p>
            <a:r>
              <a:rPr lang="en-US" dirty="0"/>
              <a:t>I’d like to call out a grad ed item on this list, entitled INTERN, which is an agency-wide funding opportunity that provides NSF Pis with resources to place their graduate students in internships in non-academic settings.</a:t>
            </a:r>
          </a:p>
          <a:p>
            <a:endParaRPr lang="en-US" dirty="0"/>
          </a:p>
          <a:p>
            <a:r>
              <a:rPr lang="en-US" dirty="0"/>
              <a:t>Similarly, we’ve also got a few other opportunities available that focus on other areas of the graduate education.</a:t>
            </a:r>
          </a:p>
          <a:p>
            <a:endParaRPr lang="en-US" dirty="0"/>
          </a:p>
          <a:p>
            <a:endParaRPr lang="en-US" dirty="0"/>
          </a:p>
          <a:p>
            <a:r>
              <a:rPr lang="en-US" dirty="0"/>
              <a:t>All of the examples of programs geared toward improving graduate education provide NSF with a good foundation to move forward.  </a:t>
            </a:r>
          </a:p>
          <a:p>
            <a:endParaRPr lang="en-US" dirty="0"/>
          </a:p>
          <a:p>
            <a:r>
              <a:rPr lang="en-US" dirty="0"/>
              <a:t>However, in developing our future focus, it will be important for NSF to consider other perspectives, and that’s how we would like to spend the rest of our session this afternoon.</a:t>
            </a:r>
          </a:p>
        </p:txBody>
      </p:sp>
      <p:sp>
        <p:nvSpPr>
          <p:cNvPr id="4" name="Slide Number Placeholder 3"/>
          <p:cNvSpPr>
            <a:spLocks noGrp="1"/>
          </p:cNvSpPr>
          <p:nvPr>
            <p:ph type="sldNum" sz="quarter" idx="10"/>
          </p:nvPr>
        </p:nvSpPr>
        <p:spPr/>
        <p:txBody>
          <a:bodyPr/>
          <a:lstStyle/>
          <a:p>
            <a:fld id="{9B74349A-219E-45A4-A6E4-E9799664F31B}" type="slidenum">
              <a:rPr lang="en-US" smtClean="0"/>
              <a:t>11</a:t>
            </a:fld>
            <a:endParaRPr lang="en-US" dirty="0"/>
          </a:p>
        </p:txBody>
      </p:sp>
    </p:spTree>
    <p:extLst>
      <p:ext uri="{BB962C8B-B14F-4D97-AF65-F5344CB8AC3E}">
        <p14:creationId xmlns:p14="http://schemas.microsoft.com/office/powerpoint/2010/main" val="83370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perspective is through a disciplinary lens.</a:t>
            </a:r>
          </a:p>
          <a:p>
            <a:endParaRPr lang="en-US" dirty="0"/>
          </a:p>
          <a:p>
            <a:r>
              <a:rPr lang="en-US" dirty="0"/>
              <a:t>While there are certainly strategies we can implement to improve graduate education across all the disciplines, its important for us to also consider the needs of individual disciplines.</a:t>
            </a:r>
          </a:p>
          <a:p>
            <a:endParaRPr lang="en-US" dirty="0"/>
          </a:p>
          <a:p>
            <a:r>
              <a:rPr lang="en-US" dirty="0"/>
              <a:t>To speak to those issues, I’ve asked two of my NSF colleagues  to share some of their reflections, from the perspective of their disciplines.</a:t>
            </a:r>
          </a:p>
          <a:p>
            <a:endParaRPr lang="en-US" dirty="0"/>
          </a:p>
          <a:p>
            <a:r>
              <a:rPr lang="en-US" dirty="0"/>
              <a:t>Please let me introduce Dr. Juan Meza from the Division of Mathematical Sciences.  Dr. Meza has joined NSF from UC-CD Merced where he is a professor of applied mathematics and Dean of the School of Natural Sciences.</a:t>
            </a:r>
          </a:p>
          <a:p>
            <a:endParaRPr lang="en-US" dirty="0"/>
          </a:p>
          <a:p>
            <a:r>
              <a:rPr lang="en-US" dirty="0"/>
              <a:t>Juan?</a:t>
            </a:r>
          </a:p>
          <a:p>
            <a:endParaRPr lang="en-US" dirty="0"/>
          </a:p>
          <a:p>
            <a:r>
              <a:rPr lang="en-US" dirty="0"/>
              <a:t>Thanks, Juan</a:t>
            </a:r>
          </a:p>
          <a:p>
            <a:endParaRPr lang="en-US" dirty="0"/>
          </a:p>
          <a:p>
            <a:r>
              <a:rPr lang="en-US" dirty="0"/>
              <a:t>[Complete, then introduce Mark}</a:t>
            </a:r>
          </a:p>
          <a:p>
            <a:endParaRPr lang="en-US" dirty="0"/>
          </a:p>
          <a:p>
            <a:r>
              <a:rPr lang="en-US" dirty="0"/>
              <a:t>Please let me introduce Dr. Mark Sebrechts from the Division of Behavioral and Cognitive Sciences.  Dr. Sebrechts joins us from the Catholic University of America where he is professor and chair of the Department of Psychology.</a:t>
            </a:r>
          </a:p>
          <a:p>
            <a:endParaRPr lang="en-US" dirty="0"/>
          </a:p>
          <a:p>
            <a:r>
              <a:rPr lang="en-US" dirty="0"/>
              <a:t>Mark?</a:t>
            </a:r>
          </a:p>
          <a:p>
            <a:endParaRPr lang="en-US" dirty="0"/>
          </a:p>
          <a:p>
            <a:r>
              <a:rPr lang="en-US" dirty="0"/>
              <a:t>Thanks, Mark.</a:t>
            </a:r>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12</a:t>
            </a:fld>
            <a:endParaRPr lang="en-US" dirty="0"/>
          </a:p>
        </p:txBody>
      </p:sp>
    </p:spTree>
    <p:extLst>
      <p:ext uri="{BB962C8B-B14F-4D97-AF65-F5344CB8AC3E}">
        <p14:creationId xmlns:p14="http://schemas.microsoft.com/office/powerpoint/2010/main" val="134761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now like to open up our session for questions or comments.</a:t>
            </a:r>
          </a:p>
          <a:p>
            <a:endParaRPr lang="en-US" dirty="0"/>
          </a:p>
          <a:p>
            <a:r>
              <a:rPr lang="en-US" dirty="0"/>
              <a:t>Before I do so – I’ve posted here the recommendations for federal and state funding agencies from the consensus study.</a:t>
            </a:r>
          </a:p>
          <a:p>
            <a:endParaRPr lang="en-US" dirty="0"/>
          </a:p>
          <a:p>
            <a:r>
              <a:rPr lang="en-US" dirty="0"/>
              <a:t>We would welcome your input on responding to these recommendations, but would welcome any other questions or comments that you may have.</a:t>
            </a:r>
          </a:p>
          <a:p>
            <a:endParaRPr lang="en-US" dirty="0"/>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13</a:t>
            </a:fld>
            <a:endParaRPr lang="en-US" dirty="0"/>
          </a:p>
        </p:txBody>
      </p:sp>
    </p:spTree>
    <p:extLst>
      <p:ext uri="{BB962C8B-B14F-4D97-AF65-F5344CB8AC3E}">
        <p14:creationId xmlns:p14="http://schemas.microsoft.com/office/powerpoint/2010/main" val="199381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was preparing</a:t>
            </a:r>
            <a:r>
              <a:rPr lang="en-US" baseline="0" dirty="0"/>
              <a:t> for the conference, I looked back at the discussions that we’ve had at this meeting, and our focus for the last few years has been on career pathways and influences on those pathways.</a:t>
            </a:r>
          </a:p>
          <a:p>
            <a:endParaRPr lang="en-US" baseline="0" dirty="0"/>
          </a:p>
          <a:p>
            <a:r>
              <a:rPr lang="en-US" baseline="0" dirty="0"/>
              <a:t>So first let me show you some of the trends, that I think will be familiar to you.</a:t>
            </a:r>
            <a:endParaRPr lang="en-US" dirty="0"/>
          </a:p>
          <a:p>
            <a:endParaRPr lang="en-US" baseline="0" dirty="0">
              <a:latin typeface="+mn-lt"/>
            </a:endParaRPr>
          </a:p>
          <a:p>
            <a:pPr defTabSz="931774">
              <a:defRPr/>
            </a:pPr>
            <a:r>
              <a:rPr lang="en-US" dirty="0"/>
              <a:t>This first slide shows how, over time, there has been greater growth in the number of non-academic and non-tenured positions held by STEM doctorates relative to tenure or tenure-track positions.</a:t>
            </a:r>
          </a:p>
          <a:p>
            <a:pPr defTabSz="931774">
              <a:defRPr/>
            </a:pPr>
            <a:endParaRPr lang="en-US" dirty="0"/>
          </a:p>
          <a:p>
            <a:pPr algn="l"/>
            <a:r>
              <a:rPr lang="en-US" dirty="0"/>
              <a:t>--------------------------------------</a:t>
            </a:r>
          </a:p>
          <a:p>
            <a:pPr algn="l"/>
            <a:r>
              <a:rPr lang="en-US" b="1" dirty="0"/>
              <a:t>FIGURE SOURCE INFORMATION</a:t>
            </a:r>
          </a:p>
          <a:p>
            <a:pPr algn="l"/>
            <a:endParaRPr lang="en-US" dirty="0"/>
          </a:p>
          <a:p>
            <a:pPr algn="l"/>
            <a:r>
              <a:rPr lang="en-US" dirty="0"/>
              <a:t>NOTES: Non-academic includes all positions in the government or business/industry sectors, or in precollege institutions.  Tenured, tenure-track and non-tenured refer to all positions in postsecondary educational institutions.  Non-tenured includes individuals who are not on the tenure track as well as those in positions where tenure is not applicable.</a:t>
            </a:r>
            <a:endParaRPr lang="en-US" dirty="0">
              <a:solidFill>
                <a:srgbClr val="000000"/>
              </a:solidFill>
            </a:endParaRPr>
          </a:p>
          <a:p>
            <a:endParaRPr lang="en-US" dirty="0"/>
          </a:p>
          <a:p>
            <a:r>
              <a:rPr lang="en-US" dirty="0"/>
              <a:t>SOURCE: National Science Foundation, National Center for Science and Engineering Statistics, special tabulations (2016) of the Survey of Doctorate Recipients.</a:t>
            </a:r>
          </a:p>
          <a:p>
            <a:pPr defTabSz="931774">
              <a:defRPr/>
            </a:pPr>
            <a:endParaRPr lang="en-US" dirty="0"/>
          </a:p>
          <a:p>
            <a:endParaRPr lang="en-US" baseline="0" dirty="0">
              <a:latin typeface="+mn-lt"/>
            </a:endParaRPr>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2</a:t>
            </a:fld>
            <a:endParaRPr lang="en-US" dirty="0"/>
          </a:p>
        </p:txBody>
      </p:sp>
    </p:spTree>
    <p:extLst>
      <p:ext uri="{BB962C8B-B14F-4D97-AF65-F5344CB8AC3E}">
        <p14:creationId xmlns:p14="http://schemas.microsoft.com/office/powerpoint/2010/main" val="260194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58313">
              <a:buFont typeface="Arial" panose="020B0604020202020204" pitchFamily="34" charset="0"/>
              <a:buChar char="•"/>
              <a:defRPr/>
            </a:pPr>
            <a:r>
              <a:rPr lang="en-US" dirty="0"/>
              <a:t>The chart on the left shows the employment sector outcomes of doctoral versus master’s students, proportionally.</a:t>
            </a:r>
          </a:p>
          <a:p>
            <a:pPr marL="174708" indent="-174708" defTabSz="958313">
              <a:buFont typeface="Arial" panose="020B0604020202020204" pitchFamily="34" charset="0"/>
              <a:buChar char="•"/>
              <a:defRPr/>
            </a:pPr>
            <a:endParaRPr lang="en-US" dirty="0"/>
          </a:p>
          <a:p>
            <a:pPr marL="174708" indent="-174708" defTabSz="958313">
              <a:buFont typeface="Arial" panose="020B0604020202020204" pitchFamily="34" charset="0"/>
              <a:buChar char="•"/>
              <a:defRPr/>
            </a:pPr>
            <a:r>
              <a:rPr lang="en-US" dirty="0"/>
              <a:t>Blue is the education sector, purple is government, and green is business/industry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We regularly use the term “graduate students” when referring to doctorates, or to both master’s and doctoral students.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Differentiating them is important, as every year, over 10 times as many master’s degrees are awarded in S&amp;E fields relative to doctoral degrees. </a:t>
            </a:r>
          </a:p>
          <a:p>
            <a:pPr marL="174708" indent="-174708">
              <a:buFont typeface="Arial" panose="020B0604020202020204" pitchFamily="34" charset="0"/>
              <a:buChar char="•"/>
            </a:pPr>
            <a:endParaRPr lang="en-US" dirty="0"/>
          </a:p>
          <a:p>
            <a:r>
              <a:rPr lang="en-US" b="1" i="1" dirty="0"/>
              <a:t>Advance animation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This is the same chart, but shows the size of these populations in the labor market.</a:t>
            </a:r>
          </a:p>
          <a:p>
            <a:endParaRPr lang="en-US" dirty="0"/>
          </a:p>
          <a:p>
            <a:pPr algn="l"/>
            <a:r>
              <a:rPr lang="en-US" dirty="0"/>
              <a:t>--------------------------------------</a:t>
            </a:r>
          </a:p>
          <a:p>
            <a:pPr algn="l"/>
            <a:r>
              <a:rPr lang="en-US" b="1" dirty="0"/>
              <a:t>FIGURE SOURCE INFORMATION</a:t>
            </a:r>
          </a:p>
          <a:p>
            <a:pPr algn="l"/>
            <a:r>
              <a:rPr lang="en-US" dirty="0"/>
              <a:t>NOTES:  Recent degree recipients are those within 10 years of earning their degree. Recent master's degree recipients are those for whom the highest degree is a master's. </a:t>
            </a:r>
          </a:p>
          <a:p>
            <a:pPr algn="l"/>
            <a:endParaRPr lang="en-US" dirty="0"/>
          </a:p>
          <a:p>
            <a:pPr algn="l"/>
            <a:r>
              <a:rPr lang="en-US" dirty="0"/>
              <a:t>SOURCE:  National Science Foundation/National Center for Science and Engineering Statistics, special tabulations (2016) of the 2013 Survey of Doctorate Recipients and 2013 Scientists and Engineers Statistical Data System.  </a:t>
            </a:r>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3</a:t>
            </a:fld>
            <a:endParaRPr lang="en-US" dirty="0"/>
          </a:p>
        </p:txBody>
      </p:sp>
    </p:spTree>
    <p:extLst>
      <p:ext uri="{BB962C8B-B14F-4D97-AF65-F5344CB8AC3E}">
        <p14:creationId xmlns:p14="http://schemas.microsoft.com/office/powerpoint/2010/main" val="256312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58313">
              <a:buFont typeface="Arial" panose="020B0604020202020204" pitchFamily="34" charset="0"/>
              <a:buChar char="•"/>
              <a:defRPr/>
            </a:pPr>
            <a:r>
              <a:rPr lang="en-US" dirty="0"/>
              <a:t>This is similar data for very recent doctorates, but it breaks them down by broad discipline.</a:t>
            </a:r>
          </a:p>
          <a:p>
            <a:pPr marL="174708" indent="-174708" defTabSz="958313">
              <a:buFont typeface="Arial" panose="020B0604020202020204" pitchFamily="34" charset="0"/>
              <a:buChar char="•"/>
              <a:defRPr/>
            </a:pPr>
            <a:endParaRPr lang="en-US" dirty="0"/>
          </a:p>
          <a:p>
            <a:pPr marL="174708" indent="-174708" defTabSz="958313">
              <a:buFont typeface="Arial" panose="020B0604020202020204" pitchFamily="34" charset="0"/>
              <a:buChar char="•"/>
              <a:defRPr/>
            </a:pPr>
            <a:r>
              <a:rPr lang="en-US" dirty="0"/>
              <a:t>This is another important differentiation, because the career pathways are very different.  </a:t>
            </a:r>
          </a:p>
          <a:p>
            <a:pPr marL="174708" indent="-174708" defTabSz="958313">
              <a:buFont typeface="Arial" panose="020B0604020202020204" pitchFamily="34" charset="0"/>
              <a:buChar char="•"/>
              <a:defRPr/>
            </a:pPr>
            <a:endParaRPr lang="en-US" dirty="0"/>
          </a:p>
          <a:p>
            <a:pPr marL="174708" indent="-174708" defTabSz="958313">
              <a:buFont typeface="Arial" panose="020B0604020202020204" pitchFamily="34" charset="0"/>
              <a:buChar char="•"/>
              <a:defRPr/>
            </a:pPr>
            <a:r>
              <a:rPr lang="en-US" dirty="0"/>
              <a:t>For example, almost 70% of recent doctorates in the social sciences will go into the academic sector.</a:t>
            </a:r>
          </a:p>
          <a:p>
            <a:pPr marL="174708" indent="-174708" defTabSz="958313">
              <a:buFont typeface="Arial" panose="020B0604020202020204" pitchFamily="34" charset="0"/>
              <a:buChar char="•"/>
              <a:defRPr/>
            </a:pPr>
            <a:endParaRPr lang="en-US" dirty="0"/>
          </a:p>
          <a:p>
            <a:pPr marL="174708" indent="-174708" defTabSz="958313">
              <a:buFont typeface="Arial" panose="020B0604020202020204" pitchFamily="34" charset="0"/>
              <a:buChar char="•"/>
              <a:defRPr/>
            </a:pPr>
            <a:r>
              <a:rPr lang="en-US" dirty="0"/>
              <a:t>In the computer/information sciences, 70% will go into the business/industry sector.</a:t>
            </a:r>
          </a:p>
          <a:p>
            <a:pPr marL="174708" indent="-174708" defTabSz="958313">
              <a:buFont typeface="Arial" panose="020B0604020202020204" pitchFamily="34" charset="0"/>
              <a:buChar char="•"/>
              <a:defRPr/>
            </a:pPr>
            <a:endParaRPr lang="en-US" dirty="0"/>
          </a:p>
          <a:p>
            <a:pPr marL="174708" indent="-174708" defTabSz="958313">
              <a:buFont typeface="Arial" panose="020B0604020202020204" pitchFamily="34" charset="0"/>
              <a:buChar char="•"/>
              <a:defRPr/>
            </a:pPr>
            <a:r>
              <a:rPr lang="en-US" dirty="0"/>
              <a:t>The training models we are developing, therefore, must adapt to this reality.</a:t>
            </a:r>
          </a:p>
          <a:p>
            <a:pPr marL="0" indent="0" defTabSz="958313">
              <a:buFont typeface="Arial" panose="020B0604020202020204" pitchFamily="34" charset="0"/>
              <a:buNone/>
              <a:defRPr/>
            </a:pPr>
            <a:endParaRPr lang="en-US" dirty="0"/>
          </a:p>
          <a:p>
            <a:endParaRPr lang="en-US" dirty="0"/>
          </a:p>
          <a:p>
            <a:pPr algn="l"/>
            <a:r>
              <a:rPr lang="en-US" dirty="0"/>
              <a:t>--------------------------------------</a:t>
            </a:r>
          </a:p>
          <a:p>
            <a:pPr algn="l"/>
            <a:r>
              <a:rPr lang="en-US" b="1" dirty="0"/>
              <a:t>FIGURE SOURCE INFORMATION</a:t>
            </a:r>
          </a:p>
          <a:p>
            <a:pPr algn="l"/>
            <a:r>
              <a:rPr lang="en-US" dirty="0"/>
              <a:t>NOTES:  Recent degree recipients are those within 1-4 years of earning their degree. </a:t>
            </a:r>
          </a:p>
          <a:p>
            <a:pPr algn="l"/>
            <a:r>
              <a:rPr lang="en-US" dirty="0"/>
              <a:t>SOURCE:  National Science Foundation/National Center for Science and Engineering Statistics, 2013 Survey of Doctorate Recipients.</a:t>
            </a:r>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4</a:t>
            </a:fld>
            <a:endParaRPr lang="en-US" dirty="0"/>
          </a:p>
        </p:txBody>
      </p:sp>
    </p:spTree>
    <p:extLst>
      <p:ext uri="{BB962C8B-B14F-4D97-AF65-F5344CB8AC3E}">
        <p14:creationId xmlns:p14="http://schemas.microsoft.com/office/powerpoint/2010/main" val="331293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latin typeface="+mn-lt"/>
              </a:rPr>
              <a:t>This chart shows the primary or secondary work activities of recent doctorates by sector.</a:t>
            </a:r>
          </a:p>
          <a:p>
            <a:pPr marL="174708" indent="-174708">
              <a:buFont typeface="Arial" panose="020B0604020202020204" pitchFamily="34" charset="0"/>
              <a:buChar char="•"/>
            </a:pPr>
            <a:endParaRPr lang="en-US" baseline="0" dirty="0">
              <a:latin typeface="+mn-lt"/>
            </a:endParaRPr>
          </a:p>
          <a:p>
            <a:pPr marL="174708" indent="-174708">
              <a:buFont typeface="Arial" panose="020B0604020202020204" pitchFamily="34" charset="0"/>
              <a:buChar char="•"/>
            </a:pPr>
            <a:r>
              <a:rPr lang="en-US" baseline="0" dirty="0">
                <a:latin typeface="+mn-lt"/>
              </a:rPr>
              <a:t>As you can see, basic research, applied research and development are the most prominent work activities.</a:t>
            </a:r>
          </a:p>
          <a:p>
            <a:pPr marL="174708" indent="-174708">
              <a:buFont typeface="Arial" panose="020B0604020202020204" pitchFamily="34" charset="0"/>
              <a:buChar char="•"/>
            </a:pPr>
            <a:endParaRPr lang="en-US" baseline="0" dirty="0">
              <a:latin typeface="+mn-lt"/>
            </a:endParaRPr>
          </a:p>
          <a:p>
            <a:pPr marL="174708" indent="-174708">
              <a:buFont typeface="Arial" panose="020B0604020202020204" pitchFamily="34" charset="0"/>
              <a:buChar char="•"/>
            </a:pPr>
            <a:r>
              <a:rPr lang="en-US" baseline="0" dirty="0">
                <a:latin typeface="+mn-lt"/>
              </a:rPr>
              <a:t>This tells us that a training model that focuses on research is aligned with career outcomes.</a:t>
            </a:r>
          </a:p>
          <a:p>
            <a:pPr marL="174708" indent="-174708">
              <a:buFont typeface="Arial" panose="020B0604020202020204" pitchFamily="34" charset="0"/>
              <a:buChar char="•"/>
            </a:pPr>
            <a:endParaRPr lang="en-US" baseline="0" dirty="0">
              <a:latin typeface="+mn-lt"/>
            </a:endParaRPr>
          </a:p>
          <a:p>
            <a:pPr marL="174708" indent="-174708">
              <a:buFont typeface="Arial" panose="020B0604020202020204" pitchFamily="34" charset="0"/>
              <a:buChar char="•"/>
            </a:pPr>
            <a:r>
              <a:rPr lang="en-US" baseline="0" dirty="0">
                <a:latin typeface="+mn-lt"/>
              </a:rPr>
              <a:t>Teaching is important in the education sector, but management activities are another example of a work activity that is important across all sectors.</a:t>
            </a:r>
          </a:p>
          <a:p>
            <a:pPr marL="174708" indent="-174708">
              <a:buFont typeface="Arial" panose="020B0604020202020204" pitchFamily="34" charset="0"/>
              <a:buChar char="•"/>
            </a:pPr>
            <a:endParaRPr lang="en-US" baseline="0" dirty="0">
              <a:latin typeface="+mn-lt"/>
            </a:endParaRPr>
          </a:p>
          <a:p>
            <a:pPr marL="174708" indent="-174708">
              <a:buFont typeface="Arial" panose="020B0604020202020204" pitchFamily="34" charset="0"/>
              <a:buChar char="•"/>
            </a:pPr>
            <a:r>
              <a:rPr lang="en-US" baseline="0" dirty="0">
                <a:latin typeface="+mn-lt"/>
              </a:rPr>
              <a:t>This tells us that a training model that focuses ONLY on research is NOT aligned with most career outcomes.</a:t>
            </a:r>
          </a:p>
          <a:p>
            <a:endParaRPr lang="en-US" dirty="0"/>
          </a:p>
          <a:p>
            <a:pPr algn="l"/>
            <a:r>
              <a:rPr lang="en-US" dirty="0"/>
              <a:t>--------------------------------------</a:t>
            </a:r>
          </a:p>
          <a:p>
            <a:pPr algn="l"/>
            <a:r>
              <a:rPr lang="en-US" b="1" dirty="0"/>
              <a:t>FIGURE SOURCE INFORMATION</a:t>
            </a:r>
          </a:p>
          <a:p>
            <a:endParaRPr lang="en-US" dirty="0"/>
          </a:p>
          <a:p>
            <a:r>
              <a:rPr lang="en-US" dirty="0"/>
              <a:t>NOTES:  Recent doctorates are those within 10 years of earning their degree. Primary or secondary work activities are those that respondents typically spend the most or second most hours during a typical work week.  </a:t>
            </a:r>
          </a:p>
          <a:p>
            <a:endParaRPr lang="en-US" dirty="0"/>
          </a:p>
          <a:p>
            <a:r>
              <a:rPr lang="en-US" dirty="0"/>
              <a:t>SOURCE:  National Science Foundation/National Center for Science and Engineering Statistics, special tabulations (2016) of the 2013 Survey of Doctorate Recipients.</a:t>
            </a:r>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5</a:t>
            </a:fld>
            <a:endParaRPr lang="en-US" dirty="0"/>
          </a:p>
        </p:txBody>
      </p:sp>
    </p:spTree>
    <p:extLst>
      <p:ext uri="{BB962C8B-B14F-4D97-AF65-F5344CB8AC3E}">
        <p14:creationId xmlns:p14="http://schemas.microsoft.com/office/powerpoint/2010/main" val="69485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35000"/>
            <a:ext cx="4721225" cy="2655888"/>
          </a:xfrm>
        </p:spPr>
      </p:sp>
      <p:sp>
        <p:nvSpPr>
          <p:cNvPr id="3" name="Notes Placeholder 2"/>
          <p:cNvSpPr>
            <a:spLocks noGrp="1"/>
          </p:cNvSpPr>
          <p:nvPr>
            <p:ph type="body" idx="1"/>
          </p:nvPr>
        </p:nvSpPr>
        <p:spPr/>
        <p:txBody>
          <a:bodyPr/>
          <a:lstStyle/>
          <a:p>
            <a:r>
              <a:rPr lang="en-US" b="1" i="1" dirty="0"/>
              <a:t>So let me focus a little bit now on the graduate education training model that has been the norm in the U.S.</a:t>
            </a:r>
          </a:p>
          <a:p>
            <a:endParaRPr lang="en-US" b="1" i="1" dirty="0"/>
          </a:p>
          <a:p>
            <a:r>
              <a:rPr lang="en-US" b="1" i="1" dirty="0"/>
              <a:t>Animation Order: Start with Objective 2, then Traditional Model; finally the Finding</a:t>
            </a:r>
            <a:endParaRPr lang="en-US" b="1" dirty="0"/>
          </a:p>
          <a:p>
            <a:endParaRPr lang="en-US" dirty="0"/>
          </a:p>
          <a:p>
            <a:pPr marL="174708" indent="-174708">
              <a:buFont typeface="Arial" panose="020B0604020202020204" pitchFamily="34" charset="0"/>
              <a:buChar char="•"/>
            </a:pPr>
            <a:r>
              <a:rPr lang="en-US" dirty="0"/>
              <a:t>On the right hand side we have NSF’s strategic objective. </a:t>
            </a:r>
          </a:p>
          <a:p>
            <a:endParaRPr lang="en-US" i="1" dirty="0"/>
          </a:p>
          <a:p>
            <a:r>
              <a:rPr lang="en-US" b="1" i="1" dirty="0"/>
              <a:t>Advance animation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left hand side of the slide lists characteristics of the traditional model of graduate education.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product of this model might be referred to as the traditional </a:t>
            </a:r>
            <a:r>
              <a:rPr lang="en-US" b="1" i="1" dirty="0"/>
              <a:t>disciplinary specialist</a:t>
            </a:r>
            <a:r>
              <a:rPr lang="en-US" dirty="0"/>
              <a: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There is a good deal of alignment between this training model and NSF’s strategic objectives.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However, successful scientists and engineers should have other competencies that enhance their disciplinary expertise. In this sense the traditional model is incomplete, </a:t>
            </a:r>
          </a:p>
          <a:p>
            <a:pPr marL="174708" indent="-174708">
              <a:buFont typeface="Arial" panose="020B0604020202020204" pitchFamily="34" charset="0"/>
              <a:buChar char="•"/>
            </a:pPr>
            <a:endParaRPr lang="en-US" b="1" i="1" dirty="0"/>
          </a:p>
          <a:p>
            <a:pPr marL="174708" indent="-174708">
              <a:buFont typeface="Arial" panose="020B0604020202020204" pitchFamily="34" charset="0"/>
              <a:buChar char="•"/>
            </a:pPr>
            <a:r>
              <a:rPr lang="en-US" b="1" i="1" dirty="0"/>
              <a:t>(ADVANCE ANIMATION)</a:t>
            </a:r>
            <a:r>
              <a:rPr lang="en-US" b="1" dirty="0"/>
              <a:t> </a:t>
            </a:r>
            <a:r>
              <a:rPr lang="en-US" dirty="0"/>
              <a:t>-- </a:t>
            </a:r>
            <a:r>
              <a:rPr lang="en-US" b="1" dirty="0"/>
              <a:t>NSF’s goals and the needs of graduate students are broader than the production of disciplinary specialists.</a:t>
            </a:r>
            <a:endParaRPr lang="en-US" dirty="0"/>
          </a:p>
          <a:p>
            <a:pPr marL="174708" indent="-174708">
              <a:buFont typeface="Arial" panose="020B0604020202020204" pitchFamily="34" charset="0"/>
              <a:buChar char="•"/>
            </a:pPr>
            <a:endParaRPr lang="en-US" b="1" i="1" u="none" baseline="0" dirty="0">
              <a:latin typeface="+mn-lt"/>
            </a:endParaRPr>
          </a:p>
        </p:txBody>
      </p:sp>
      <p:sp>
        <p:nvSpPr>
          <p:cNvPr id="4" name="Slide Number Placeholder 3"/>
          <p:cNvSpPr>
            <a:spLocks noGrp="1"/>
          </p:cNvSpPr>
          <p:nvPr>
            <p:ph type="sldNum" sz="quarter" idx="10"/>
          </p:nvPr>
        </p:nvSpPr>
        <p:spPr/>
        <p:txBody>
          <a:bodyPr/>
          <a:lstStyle/>
          <a:p>
            <a:fld id="{1E24D87B-FE03-43B0-B20D-987CA9DADF33}" type="slidenum">
              <a:rPr lang="en-US" smtClean="0"/>
              <a:t>6</a:t>
            </a:fld>
            <a:endParaRPr lang="en-US" dirty="0"/>
          </a:p>
        </p:txBody>
      </p:sp>
    </p:spTree>
    <p:extLst>
      <p:ext uri="{BB962C8B-B14F-4D97-AF65-F5344CB8AC3E}">
        <p14:creationId xmlns:p14="http://schemas.microsoft.com/office/powerpoint/2010/main" val="58951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i="1" u="none" baseline="0" dirty="0">
              <a:latin typeface="+mn-lt"/>
            </a:endParaRPr>
          </a:p>
          <a:p>
            <a:pPr marL="171450" indent="-171450">
              <a:buFont typeface="Arial" panose="020B0604020202020204" pitchFamily="34" charset="0"/>
              <a:buChar char="•"/>
            </a:pPr>
            <a:r>
              <a:rPr lang="en-US" b="0" i="0" u="none" baseline="0" dirty="0">
                <a:latin typeface="+mn-lt"/>
              </a:rPr>
              <a:t>The trends that I’ve just shown you, and their relationship to NSF’s strategic objectives, form the basis for a series of initiatives that we took as an agency.  I’d like to describe those briefly to you.</a:t>
            </a:r>
          </a:p>
          <a:p>
            <a:endParaRPr lang="en-US" b="0" baseline="0" dirty="0"/>
          </a:p>
          <a:p>
            <a:pPr marL="171450" indent="-171450">
              <a:buFont typeface="Arial" panose="020B0604020202020204" pitchFamily="34" charset="0"/>
              <a:buChar char="•"/>
            </a:pPr>
            <a:r>
              <a:rPr lang="en-US" b="0" baseline="0" dirty="0"/>
              <a:t>In 2015, the National Science Board released a report entitled “Revisiting the STEM Workforce”. The goal of this report was to set the framework for discussions on the workforce.  Most importantly, they recognized that we stop thinking in linear terms regarding career pathways.  STEM training, especially at the graduate level, can lead to many outcomes.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In 2015 and 2016, NSF engaged in several internal strategic planning activities, again focusing on workforce preparedness of graduate students.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Finally, in 2016, the agency released its strategic framework for investments in graduate education.  In this report, we reaffirmed the centrality of advancing science and engineering research through graduate education, but also heavily focused on building effective models to do so.</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Just as we were finishing this activity, my division funded the National Academy consensus study.  As we conveyed to our colleagues at the Academies, we wanted this report to provide updated concrete guidance on improving STEM graduate education.</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7</a:t>
            </a:fld>
            <a:endParaRPr lang="en-US" dirty="0"/>
          </a:p>
        </p:txBody>
      </p:sp>
    </p:spTree>
    <p:extLst>
      <p:ext uri="{BB962C8B-B14F-4D97-AF65-F5344CB8AC3E}">
        <p14:creationId xmlns:p14="http://schemas.microsoft.com/office/powerpoint/2010/main" val="89523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brings us to this year, and the recent release of the Consensus study.</a:t>
            </a:r>
          </a:p>
          <a:p>
            <a:endParaRPr lang="en-US" dirty="0"/>
          </a:p>
          <a:p>
            <a:r>
              <a:rPr lang="en-US" dirty="0"/>
              <a:t>These were our takeaways from the report.</a:t>
            </a:r>
          </a:p>
          <a:p>
            <a:endParaRPr lang="en-US" dirty="0"/>
          </a:p>
          <a:p>
            <a:pPr marL="171450" indent="-171450">
              <a:buFont typeface="Arial" panose="020B0604020202020204" pitchFamily="34" charset="0"/>
              <a:buChar char="•"/>
            </a:pPr>
            <a:r>
              <a:rPr lang="en-US" dirty="0"/>
              <a:t>US STEM Graduate education is still the gold standard, but adaptation is necessary to address a changing scientific environment.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reviewing the report, the recommendations fell into three areas: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Fostering institutional change and educational improvement</a:t>
            </a:r>
          </a:p>
          <a:p>
            <a:pPr marL="628650" lvl="1" indent="-171450">
              <a:buFont typeface="Arial" panose="020B0604020202020204" pitchFamily="34" charset="0"/>
              <a:buChar char="•"/>
            </a:pPr>
            <a:r>
              <a:rPr lang="en-US" dirty="0"/>
              <a:t>Improving the learning environment</a:t>
            </a:r>
          </a:p>
          <a:p>
            <a:pPr marL="628650" lvl="1" indent="-171450">
              <a:buFont typeface="Arial" panose="020B0604020202020204" pitchFamily="34" charset="0"/>
              <a:buChar char="•"/>
            </a:pPr>
            <a:r>
              <a:rPr lang="en-US" dirty="0"/>
              <a:t>And developing better data and tools to understand the system</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NSF is currently working on a formal response, but let me share with you a little bit about what we’ve done so far that address these recommendations.</a:t>
            </a:r>
          </a:p>
        </p:txBody>
      </p:sp>
      <p:sp>
        <p:nvSpPr>
          <p:cNvPr id="4" name="Slide Number Placeholder 3"/>
          <p:cNvSpPr>
            <a:spLocks noGrp="1"/>
          </p:cNvSpPr>
          <p:nvPr>
            <p:ph type="sldNum" sz="quarter" idx="10"/>
          </p:nvPr>
        </p:nvSpPr>
        <p:spPr/>
        <p:txBody>
          <a:bodyPr/>
          <a:lstStyle/>
          <a:p>
            <a:fld id="{9B74349A-219E-45A4-A6E4-E9799664F31B}" type="slidenum">
              <a:rPr lang="en-US" smtClean="0"/>
              <a:t>8</a:t>
            </a:fld>
            <a:endParaRPr lang="en-US" dirty="0"/>
          </a:p>
        </p:txBody>
      </p:sp>
    </p:spTree>
    <p:extLst>
      <p:ext uri="{BB962C8B-B14F-4D97-AF65-F5344CB8AC3E}">
        <p14:creationId xmlns:p14="http://schemas.microsoft.com/office/powerpoint/2010/main" val="366673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we are a research agency, it won’t be surprising to you that some of our focus is on research that will lead to institutional change, educational improvement and changing the learning environment.</a:t>
            </a:r>
          </a:p>
          <a:p>
            <a:endParaRPr lang="en-US" dirty="0"/>
          </a:p>
          <a:p>
            <a:r>
              <a:rPr lang="en-US" dirty="0"/>
              <a:t>These are the principal research programs that we’ve got in place that are the most relevant for graduate education.  </a:t>
            </a:r>
          </a:p>
          <a:p>
            <a:endParaRPr lang="en-US" dirty="0"/>
          </a:p>
          <a:p>
            <a:r>
              <a:rPr lang="en-US" dirty="0"/>
              <a:t>However, I would note that the integration of research and education is a core goal of our agency; addressing graduate education, even within our disciplinary research programs would be welcome.</a:t>
            </a:r>
          </a:p>
          <a:p>
            <a:endParaRPr lang="en-US" dirty="0"/>
          </a:p>
          <a:p>
            <a:endParaRPr lang="en-US" dirty="0"/>
          </a:p>
          <a:p>
            <a:r>
              <a:rPr lang="en-US" dirty="0"/>
              <a:t>I do want to point out a few important items on this list.</a:t>
            </a:r>
          </a:p>
          <a:p>
            <a:endParaRPr lang="en-US" dirty="0"/>
          </a:p>
          <a:p>
            <a:r>
              <a:rPr lang="en-US" dirty="0"/>
              <a:t>First, the NRT program themes have recently been realigned to NSF’s Big Ideas.  That means we’ll be accepting proposals that address graduate education and professional development in all of those scientific areas.</a:t>
            </a:r>
          </a:p>
          <a:p>
            <a:endParaRPr lang="en-US" dirty="0"/>
          </a:p>
          <a:p>
            <a:r>
              <a:rPr lang="en-US" dirty="0"/>
              <a:t>Secondly, the NSF INCLUDES program is actively building networks to scale up our activities on broadening participation.  TO that end, we’ve recently made an alliance award to the Inclusive Graduate Education Network, whose goal will be advancing participation in the graduate pipeline.</a:t>
            </a:r>
          </a:p>
          <a:p>
            <a:endParaRPr lang="en-US" dirty="0"/>
          </a:p>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9</a:t>
            </a:fld>
            <a:endParaRPr lang="en-US" dirty="0"/>
          </a:p>
        </p:txBody>
      </p:sp>
    </p:spTree>
    <p:extLst>
      <p:ext uri="{BB962C8B-B14F-4D97-AF65-F5344CB8AC3E}">
        <p14:creationId xmlns:p14="http://schemas.microsoft.com/office/powerpoint/2010/main" val="58184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6" name="Slide Number Placeholder 5"/>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16654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7" name="Slide Number Placeholder 5">
            <a:extLst>
              <a:ext uri="{FF2B5EF4-FFF2-40B4-BE49-F238E27FC236}">
                <a16:creationId xmlns:a16="http://schemas.microsoft.com/office/drawing/2014/main" id="{52EC95C7-8F16-4CFF-9793-1A4031B27226}"/>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22547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7" name="Slide Number Placeholder 5">
            <a:extLst>
              <a:ext uri="{FF2B5EF4-FFF2-40B4-BE49-F238E27FC236}">
                <a16:creationId xmlns:a16="http://schemas.microsoft.com/office/drawing/2014/main" id="{0E5B92B2-A46B-44C8-AF46-955211C58194}"/>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7" name="Slide Number Placeholder 5">
            <a:extLst>
              <a:ext uri="{FF2B5EF4-FFF2-40B4-BE49-F238E27FC236}">
                <a16:creationId xmlns:a16="http://schemas.microsoft.com/office/drawing/2014/main" id="{F4842551-10A8-4BC7-8A8C-185EAED1617B}"/>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168507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7" name="Slide Number Placeholder 5">
            <a:extLst>
              <a:ext uri="{FF2B5EF4-FFF2-40B4-BE49-F238E27FC236}">
                <a16:creationId xmlns:a16="http://schemas.microsoft.com/office/drawing/2014/main" id="{48AFDC20-B8AE-4D35-A820-CB5ECEBF2AF1}"/>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96654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8" name="Slide Number Placeholder 5">
            <a:extLst>
              <a:ext uri="{FF2B5EF4-FFF2-40B4-BE49-F238E27FC236}">
                <a16:creationId xmlns:a16="http://schemas.microsoft.com/office/drawing/2014/main" id="{A6A5B43D-0B1D-4BD7-B9EC-7810F8CEF38D}"/>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40970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10" name="Slide Number Placeholder 5">
            <a:extLst>
              <a:ext uri="{FF2B5EF4-FFF2-40B4-BE49-F238E27FC236}">
                <a16:creationId xmlns:a16="http://schemas.microsoft.com/office/drawing/2014/main" id="{DE66CE62-64B0-4410-AB36-55E5BB012680}"/>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48955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7" name="Slide Number Placeholder 5">
            <a:extLst>
              <a:ext uri="{FF2B5EF4-FFF2-40B4-BE49-F238E27FC236}">
                <a16:creationId xmlns:a16="http://schemas.microsoft.com/office/drawing/2014/main" id="{6A19DBF6-8B1A-4B9B-8979-71325CA04626}"/>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92061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5" name="Slide Number Placeholder 5">
            <a:extLst>
              <a:ext uri="{FF2B5EF4-FFF2-40B4-BE49-F238E27FC236}">
                <a16:creationId xmlns:a16="http://schemas.microsoft.com/office/drawing/2014/main" id="{CD10A21E-2CF5-4D3C-A874-334C58CABC8A}"/>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276680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8" name="Slide Number Placeholder 5">
            <a:extLst>
              <a:ext uri="{FF2B5EF4-FFF2-40B4-BE49-F238E27FC236}">
                <a16:creationId xmlns:a16="http://schemas.microsoft.com/office/drawing/2014/main" id="{BE0E7860-5963-4543-AE5A-41360B7B72B6}"/>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29597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12/19/2018</a:t>
            </a:fld>
            <a:endParaRPr lang="en-US" dirty="0"/>
          </a:p>
        </p:txBody>
      </p:sp>
      <p:sp>
        <p:nvSpPr>
          <p:cNvPr id="8" name="Slide Number Placeholder 5">
            <a:extLst>
              <a:ext uri="{FF2B5EF4-FFF2-40B4-BE49-F238E27FC236}">
                <a16:creationId xmlns:a16="http://schemas.microsoft.com/office/drawing/2014/main" id="{42B8D629-0D8F-4734-BB83-6FF68F2D0ACB}"/>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8871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60B6AA5-6596-4933-ABC7-996461217B8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90069"/>
          <a:stretch/>
        </p:blipFill>
        <p:spPr>
          <a:xfrm>
            <a:off x="0" y="6176962"/>
            <a:ext cx="12192000" cy="681037"/>
          </a:xfrm>
          <a:prstGeom prst="rect">
            <a:avLst/>
          </a:prstGeom>
        </p:spPr>
      </p:pic>
      <p:sp>
        <p:nvSpPr>
          <p:cNvPr id="16" name="Rectangle 15">
            <a:extLst>
              <a:ext uri="{FF2B5EF4-FFF2-40B4-BE49-F238E27FC236}">
                <a16:creationId xmlns:a16="http://schemas.microsoft.com/office/drawing/2014/main" id="{86E7F058-001B-49C4-AE23-30824DA1301A}"/>
              </a:ext>
            </a:extLst>
          </p:cNvPr>
          <p:cNvSpPr/>
          <p:nvPr userDrawn="1"/>
        </p:nvSpPr>
        <p:spPr>
          <a:xfrm>
            <a:off x="0" y="6176962"/>
            <a:ext cx="12192000" cy="681038"/>
          </a:xfrm>
          <a:prstGeom prst="rect">
            <a:avLst/>
          </a:prstGeom>
          <a:gradFill>
            <a:gsLst>
              <a:gs pos="100000">
                <a:srgbClr val="0E1420"/>
              </a:gs>
              <a:gs pos="0">
                <a:schemeClr val="accent1">
                  <a:alpha val="0"/>
                  <a:lumMod val="7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D6C8F16-7AEB-45F7-B23F-6255B8056C6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09044" y="6052407"/>
            <a:ext cx="743256" cy="747141"/>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FCCC4B2-AFF9-4764-AC9B-4F0E05BDB18B}"/>
              </a:ext>
            </a:extLst>
          </p:cNvPr>
          <p:cNvSpPr>
            <a:spLocks noGrp="1"/>
          </p:cNvSpPr>
          <p:nvPr>
            <p:ph type="sldNum" sz="quarter" idx="4"/>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BD9ED43-2AC1-42BF-A5BB-F5E860B8E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2033" y="5436826"/>
            <a:ext cx="6585545" cy="1200329"/>
          </a:xfrm>
          <a:prstGeom prst="rect">
            <a:avLst/>
          </a:prstGeom>
          <a:solidFill>
            <a:srgbClr val="0E1420">
              <a:alpha val="74902"/>
            </a:srgbClr>
          </a:solidFill>
          <a:ln>
            <a:solidFill>
              <a:schemeClr val="accent4">
                <a:lumMod val="60000"/>
                <a:lumOff val="40000"/>
              </a:schemeClr>
            </a:solidFill>
          </a:ln>
        </p:spPr>
        <p:txBody>
          <a:bodyPr wrap="square" rtlCol="0">
            <a:spAutoFit/>
          </a:bodyPr>
          <a:lstStyle/>
          <a:p>
            <a:r>
              <a:rPr lang="en-US" dirty="0">
                <a:solidFill>
                  <a:schemeClr val="bg1"/>
                </a:solidFill>
              </a:rPr>
              <a:t>Nimmi Kannankutty, Division of Graduate Education/NSF</a:t>
            </a:r>
          </a:p>
          <a:p>
            <a:r>
              <a:rPr lang="en-US" dirty="0">
                <a:solidFill>
                  <a:schemeClr val="bg1"/>
                </a:solidFill>
              </a:rPr>
              <a:t>Juan Meza, Division of Mathematical Sciences/NSF</a:t>
            </a:r>
          </a:p>
          <a:p>
            <a:r>
              <a:rPr lang="en-US" dirty="0">
                <a:solidFill>
                  <a:schemeClr val="bg1"/>
                </a:solidFill>
              </a:rPr>
              <a:t>Mark Sebrechts, Division of Behavioral and Cognitive Sciences/NSF</a:t>
            </a:r>
          </a:p>
          <a:p>
            <a:r>
              <a:rPr lang="en-US" dirty="0">
                <a:solidFill>
                  <a:schemeClr val="bg1"/>
                </a:solidFill>
              </a:rPr>
              <a:t>December 7, 2018</a:t>
            </a:r>
          </a:p>
        </p:txBody>
      </p:sp>
      <p:pic>
        <p:nvPicPr>
          <p:cNvPr id="5" name="Picture 4">
            <a:extLst>
              <a:ext uri="{FF2B5EF4-FFF2-40B4-BE49-F238E27FC236}">
                <a16:creationId xmlns:a16="http://schemas.microsoft.com/office/drawing/2014/main" id="{9683BF1A-2330-4931-93BE-EA3DBBD63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34" y="109160"/>
            <a:ext cx="957033" cy="962035"/>
          </a:xfrm>
          <a:prstGeom prst="rect">
            <a:avLst/>
          </a:prstGeom>
        </p:spPr>
      </p:pic>
      <p:sp>
        <p:nvSpPr>
          <p:cNvPr id="8" name="TextBox 7">
            <a:extLst>
              <a:ext uri="{FF2B5EF4-FFF2-40B4-BE49-F238E27FC236}">
                <a16:creationId xmlns:a16="http://schemas.microsoft.com/office/drawing/2014/main" id="{D16DCC95-DEE7-4B10-8A6A-BF1D5F94D541}"/>
              </a:ext>
            </a:extLst>
          </p:cNvPr>
          <p:cNvSpPr txBox="1"/>
          <p:nvPr/>
        </p:nvSpPr>
        <p:spPr>
          <a:xfrm>
            <a:off x="1181101" y="220845"/>
            <a:ext cx="10363198" cy="738664"/>
          </a:xfrm>
          <a:prstGeom prst="rect">
            <a:avLst/>
          </a:prstGeom>
          <a:noFill/>
        </p:spPr>
        <p:txBody>
          <a:bodyPr wrap="square" rtlCol="0">
            <a:spAutoFit/>
          </a:bodyPr>
          <a:lstStyle/>
          <a:p>
            <a:pPr algn="ctr"/>
            <a:r>
              <a:rPr lang="en-US" sz="2400" b="1" dirty="0">
                <a:solidFill>
                  <a:schemeClr val="bg1"/>
                </a:solidFill>
                <a:latin typeface="Tahoma" pitchFamily="34" charset="0"/>
                <a:cs typeface="Tahoma" pitchFamily="34" charset="0"/>
              </a:rPr>
              <a:t>Initiatives to Improve US STEM Graduate Education</a:t>
            </a:r>
          </a:p>
          <a:p>
            <a:pPr algn="ctr"/>
            <a:r>
              <a:rPr lang="en-US" b="1" dirty="0">
                <a:solidFill>
                  <a:schemeClr val="bg1"/>
                </a:solidFill>
                <a:latin typeface="Tahoma" pitchFamily="34" charset="0"/>
                <a:cs typeface="Tahoma" pitchFamily="34" charset="0"/>
              </a:rPr>
              <a:t>Council of Graduate Schools Annual Meeting</a:t>
            </a:r>
          </a:p>
        </p:txBody>
      </p:sp>
      <p:sp>
        <p:nvSpPr>
          <p:cNvPr id="2" name="Slide Number Placeholder 1">
            <a:extLst>
              <a:ext uri="{FF2B5EF4-FFF2-40B4-BE49-F238E27FC236}">
                <a16:creationId xmlns:a16="http://schemas.microsoft.com/office/drawing/2014/main" id="{A9074C1F-6B79-4F6D-9984-DB5D185AC7E7}"/>
              </a:ext>
            </a:extLst>
          </p:cNvPr>
          <p:cNvSpPr>
            <a:spLocks noGrp="1"/>
          </p:cNvSpPr>
          <p:nvPr>
            <p:ph type="sldNum" sz="quarter" idx="12"/>
          </p:nvPr>
        </p:nvSpPr>
        <p:spPr>
          <a:xfrm>
            <a:off x="8610600" y="6356350"/>
            <a:ext cx="2743200" cy="365125"/>
          </a:xfrm>
        </p:spPr>
        <p:txBody>
          <a:bodyPr/>
          <a:lstStyle/>
          <a:p>
            <a:fld id="{8F4BEAD3-91E3-4FFC-B7DC-935959D17485}" type="slidenum">
              <a:rPr lang="en-US" smtClean="0"/>
              <a:t>1</a:t>
            </a:fld>
            <a:endParaRPr lang="en-US" dirty="0"/>
          </a:p>
        </p:txBody>
      </p:sp>
    </p:spTree>
    <p:extLst>
      <p:ext uri="{BB962C8B-B14F-4D97-AF65-F5344CB8AC3E}">
        <p14:creationId xmlns:p14="http://schemas.microsoft.com/office/powerpoint/2010/main" val="23916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329F48B-95D1-4D02-95E5-C5640394A4F9}"/>
              </a:ext>
            </a:extLst>
          </p:cNvPr>
          <p:cNvSpPr>
            <a:spLocks noGrp="1"/>
          </p:cNvSpPr>
          <p:nvPr>
            <p:ph sz="half" idx="1"/>
          </p:nvPr>
        </p:nvSpPr>
        <p:spPr>
          <a:xfrm>
            <a:off x="253999" y="641781"/>
            <a:ext cx="11673839" cy="5169739"/>
          </a:xfrm>
        </p:spPr>
        <p:txBody>
          <a:bodyPr>
            <a:noAutofit/>
          </a:bodyPr>
          <a:lstStyle/>
          <a:p>
            <a:pPr marL="0" indent="0" fontAlgn="ctr">
              <a:lnSpc>
                <a:spcPct val="120000"/>
              </a:lnSpc>
              <a:spcBef>
                <a:spcPts val="0"/>
              </a:spcBef>
              <a:buNone/>
            </a:pPr>
            <a:r>
              <a:rPr lang="en-US" sz="1700" dirty="0">
                <a:solidFill>
                  <a:srgbClr val="0070C0"/>
                </a:solidFill>
                <a:latin typeface="Calibri" panose="020F0502020204030204" pitchFamily="34" charset="0"/>
              </a:rPr>
              <a:t>Improved National Data on STEM Career Pathways </a:t>
            </a:r>
          </a:p>
          <a:p>
            <a:pPr marL="457200" lvl="1" indent="-223838" fontAlgn="ctr">
              <a:lnSpc>
                <a:spcPct val="120000"/>
              </a:lnSpc>
              <a:spcBef>
                <a:spcPts val="0"/>
              </a:spcBef>
              <a:buNone/>
            </a:pPr>
            <a:r>
              <a:rPr lang="en-US" sz="1700" dirty="0">
                <a:solidFill>
                  <a:srgbClr val="0070C0"/>
                </a:solidFill>
                <a:latin typeface="Calibri" panose="020F0502020204030204" pitchFamily="34" charset="0"/>
              </a:rPr>
              <a:t>NSF/NCSES</a:t>
            </a:r>
          </a:p>
          <a:p>
            <a:pPr marL="457200" lvl="1" indent="-223838" fontAlgn="ctr">
              <a:lnSpc>
                <a:spcPct val="120000"/>
              </a:lnSpc>
              <a:spcBef>
                <a:spcPts val="0"/>
              </a:spcBef>
            </a:pPr>
            <a:r>
              <a:rPr lang="en-US" sz="1700" dirty="0">
                <a:latin typeface="Calibri" panose="020F0502020204030204" pitchFamily="34" charset="0"/>
              </a:rPr>
              <a:t>Larger Sample, More Field Detail in the </a:t>
            </a:r>
            <a:r>
              <a:rPr lang="en-US" sz="1700" i="1" dirty="0">
                <a:latin typeface="Calibri" panose="020F0502020204030204" pitchFamily="34" charset="0"/>
              </a:rPr>
              <a:t>Survey of Earned Doctorates</a:t>
            </a:r>
          </a:p>
          <a:p>
            <a:pPr marL="457200" lvl="1" indent="-223838" fontAlgn="ctr">
              <a:lnSpc>
                <a:spcPct val="120000"/>
              </a:lnSpc>
              <a:spcBef>
                <a:spcPts val="0"/>
              </a:spcBef>
            </a:pPr>
            <a:r>
              <a:rPr lang="en-US" sz="1700" dirty="0">
                <a:latin typeface="Calibri" panose="020F0502020204030204" pitchFamily="34" charset="0"/>
              </a:rPr>
              <a:t>Disaggregation of Master’s and Doctoral Enrollments in the </a:t>
            </a:r>
            <a:r>
              <a:rPr lang="en-US" sz="1700" i="1" dirty="0">
                <a:latin typeface="Calibri" panose="020F0502020204030204" pitchFamily="34" charset="0"/>
              </a:rPr>
              <a:t>Survey of Graduate Students and Postdoctorates in S&amp;E</a:t>
            </a:r>
          </a:p>
          <a:p>
            <a:pPr marL="457200" lvl="1" indent="-223838" fontAlgn="ctr">
              <a:lnSpc>
                <a:spcPct val="120000"/>
              </a:lnSpc>
              <a:spcBef>
                <a:spcPts val="0"/>
              </a:spcBef>
              <a:buNone/>
            </a:pPr>
            <a:r>
              <a:rPr lang="en-US" sz="1700" dirty="0">
                <a:solidFill>
                  <a:srgbClr val="0070C0"/>
                </a:solidFill>
                <a:latin typeface="Calibri" panose="020F0502020204030204" pitchFamily="34" charset="0"/>
              </a:rPr>
              <a:t>CGS</a:t>
            </a:r>
          </a:p>
          <a:p>
            <a:pPr marL="457200" lvl="1" indent="-223838" fontAlgn="ctr">
              <a:lnSpc>
                <a:spcPct val="120000"/>
              </a:lnSpc>
              <a:spcBef>
                <a:spcPts val="0"/>
              </a:spcBef>
            </a:pPr>
            <a:r>
              <a:rPr lang="en-US" sz="1700" dirty="0">
                <a:latin typeface="Calibri" panose="020F0502020204030204" pitchFamily="34" charset="0"/>
              </a:rPr>
              <a:t>Understanding PhD Career Pathways for Program Improvement</a:t>
            </a:r>
          </a:p>
          <a:p>
            <a:pPr marL="457200" lvl="1" indent="-223838" fontAlgn="ctr">
              <a:lnSpc>
                <a:spcPct val="120000"/>
              </a:lnSpc>
              <a:spcBef>
                <a:spcPts val="0"/>
              </a:spcBef>
            </a:pPr>
            <a:r>
              <a:rPr lang="en-US" sz="1700" dirty="0">
                <a:latin typeface="Calibri" panose="020F0502020204030204" pitchFamily="34" charset="0"/>
              </a:rPr>
              <a:t>Labor Market Outcomes of STEM Master’s Education</a:t>
            </a:r>
          </a:p>
          <a:p>
            <a:pPr marL="290513" indent="-290513" fontAlgn="ctr">
              <a:lnSpc>
                <a:spcPct val="120000"/>
              </a:lnSpc>
              <a:spcBef>
                <a:spcPts val="0"/>
              </a:spcBef>
            </a:pPr>
            <a:endParaRPr lang="en-US" sz="1700" dirty="0">
              <a:latin typeface="Calibri" panose="020F0502020204030204" pitchFamily="34" charset="0"/>
            </a:endParaRPr>
          </a:p>
          <a:p>
            <a:pPr marL="0" indent="0" fontAlgn="ctr">
              <a:lnSpc>
                <a:spcPct val="120000"/>
              </a:lnSpc>
              <a:spcBef>
                <a:spcPts val="0"/>
              </a:spcBef>
              <a:buNone/>
            </a:pPr>
            <a:r>
              <a:rPr lang="en-US" sz="1700" dirty="0">
                <a:solidFill>
                  <a:srgbClr val="0070C0"/>
                </a:solidFill>
                <a:latin typeface="Calibri" panose="020F0502020204030204" pitchFamily="34" charset="0"/>
              </a:rPr>
              <a:t>NSF-Funded Research Projects</a:t>
            </a:r>
          </a:p>
          <a:p>
            <a:pPr marL="290513" indent="-290513" fontAlgn="ctr">
              <a:lnSpc>
                <a:spcPct val="120000"/>
              </a:lnSpc>
              <a:spcBef>
                <a:spcPts val="0"/>
              </a:spcBef>
            </a:pPr>
            <a:r>
              <a:rPr lang="en-US" sz="1700" dirty="0">
                <a:latin typeface="Calibri" panose="020F0502020204030204" pitchFamily="34" charset="0"/>
              </a:rPr>
              <a:t>National conference on how universities can collect and utilize data on STEM PhD career pathways </a:t>
            </a:r>
          </a:p>
          <a:p>
            <a:pPr marL="290513" indent="-290513" fontAlgn="ctr">
              <a:lnSpc>
                <a:spcPct val="120000"/>
              </a:lnSpc>
              <a:spcBef>
                <a:spcPts val="0"/>
              </a:spcBef>
            </a:pPr>
            <a:r>
              <a:rPr lang="en-US" sz="1700" dirty="0">
                <a:latin typeface="Calibri" panose="020F0502020204030204" pitchFamily="34" charset="0"/>
              </a:rPr>
              <a:t>Institute for Research on Innovation in Science (IRIS)</a:t>
            </a:r>
          </a:p>
          <a:p>
            <a:pPr marL="747713" lvl="1" indent="-290513" fontAlgn="ctr">
              <a:lnSpc>
                <a:spcPct val="120000"/>
              </a:lnSpc>
              <a:spcBef>
                <a:spcPts val="0"/>
              </a:spcBef>
            </a:pPr>
            <a:r>
              <a:rPr lang="en-US" sz="1700" dirty="0">
                <a:latin typeface="Calibri" panose="020F0502020204030204" pitchFamily="34" charset="0"/>
              </a:rPr>
              <a:t>An infrastructure to support use of university-housed data to understand innovation, including the careers of research trained individuals</a:t>
            </a:r>
          </a:p>
          <a:p>
            <a:pPr marL="290513" indent="-290513" fontAlgn="ctr">
              <a:lnSpc>
                <a:spcPct val="120000"/>
              </a:lnSpc>
              <a:spcBef>
                <a:spcPts val="0"/>
              </a:spcBef>
            </a:pPr>
            <a:endParaRPr lang="en-US" sz="1700" dirty="0">
              <a:latin typeface="Calibri" panose="020F0502020204030204" pitchFamily="34" charset="0"/>
            </a:endParaRPr>
          </a:p>
          <a:p>
            <a:pPr marL="0" indent="0" fontAlgn="ctr">
              <a:lnSpc>
                <a:spcPct val="120000"/>
              </a:lnSpc>
              <a:spcBef>
                <a:spcPts val="0"/>
              </a:spcBef>
              <a:buNone/>
            </a:pPr>
            <a:r>
              <a:rPr lang="en-US" sz="1700" dirty="0">
                <a:solidFill>
                  <a:srgbClr val="0070C0"/>
                </a:solidFill>
                <a:latin typeface="Calibri" panose="020F0502020204030204" pitchFamily="34" charset="0"/>
              </a:rPr>
              <a:t>Data Tools</a:t>
            </a:r>
          </a:p>
          <a:p>
            <a:pPr marL="290513" indent="-290513" fontAlgn="ctr">
              <a:lnSpc>
                <a:spcPct val="120000"/>
              </a:lnSpc>
              <a:spcBef>
                <a:spcPts val="0"/>
              </a:spcBef>
            </a:pPr>
            <a:r>
              <a:rPr lang="en-US" sz="1700" dirty="0">
                <a:latin typeface="Calibri" panose="020F0502020204030204" pitchFamily="34" charset="0"/>
              </a:rPr>
              <a:t>Science, Engineering and Health Doctorates in the Workforce (1993-2013) – NSB Infographic </a:t>
            </a:r>
          </a:p>
          <a:p>
            <a:pPr marL="290513" indent="-290513" fontAlgn="ctr">
              <a:lnSpc>
                <a:spcPct val="120000"/>
              </a:lnSpc>
              <a:spcBef>
                <a:spcPts val="0"/>
              </a:spcBef>
            </a:pPr>
            <a:r>
              <a:rPr lang="en-US" sz="1700" dirty="0">
                <a:latin typeface="Calibri" panose="020F0502020204030204" pitchFamily="34" charset="0"/>
              </a:rPr>
              <a:t>NCSES Interactive Toolkit – a successor to WebCASPAR</a:t>
            </a:r>
            <a:endParaRPr lang="en-US" sz="1700" dirty="0"/>
          </a:p>
        </p:txBody>
      </p:sp>
      <p:sp>
        <p:nvSpPr>
          <p:cNvPr id="2" name="Slide Number Placeholder 1">
            <a:extLst>
              <a:ext uri="{FF2B5EF4-FFF2-40B4-BE49-F238E27FC236}">
                <a16:creationId xmlns:a16="http://schemas.microsoft.com/office/drawing/2014/main" id="{773F0454-1A7E-44E3-AACE-FE6E282C792A}"/>
              </a:ext>
            </a:extLst>
          </p:cNvPr>
          <p:cNvSpPr>
            <a:spLocks noGrp="1"/>
          </p:cNvSpPr>
          <p:nvPr>
            <p:ph type="sldNum" sz="quarter" idx="12"/>
          </p:nvPr>
        </p:nvSpPr>
        <p:spPr/>
        <p:txBody>
          <a:bodyPr/>
          <a:lstStyle/>
          <a:p>
            <a:fld id="{8F4BEAD3-91E3-4FFC-B7DC-935959D17485}" type="slidenum">
              <a:rPr lang="en-US" smtClean="0"/>
              <a:pPr/>
              <a:t>10</a:t>
            </a:fld>
            <a:endParaRPr lang="en-US" dirty="0"/>
          </a:p>
        </p:txBody>
      </p:sp>
      <p:sp>
        <p:nvSpPr>
          <p:cNvPr id="4" name="Title 1">
            <a:extLst>
              <a:ext uri="{FF2B5EF4-FFF2-40B4-BE49-F238E27FC236}">
                <a16:creationId xmlns:a16="http://schemas.microsoft.com/office/drawing/2014/main" id="{1798297E-28FA-47A8-B669-5A108CA46CCF}"/>
              </a:ext>
            </a:extLst>
          </p:cNvPr>
          <p:cNvSpPr txBox="1">
            <a:spLocks/>
          </p:cNvSpPr>
          <p:nvPr/>
        </p:nvSpPr>
        <p:spPr>
          <a:xfrm>
            <a:off x="609599" y="44573"/>
            <a:ext cx="10962640" cy="732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indent="-346075" algn="ctr"/>
            <a:r>
              <a:rPr lang="en-US" sz="4000" u="sng" dirty="0">
                <a:latin typeface="+mn-lt"/>
              </a:rPr>
              <a:t>Better Data and Tools </a:t>
            </a:r>
          </a:p>
        </p:txBody>
      </p:sp>
    </p:spTree>
    <p:extLst>
      <p:ext uri="{BB962C8B-B14F-4D97-AF65-F5344CB8AC3E}">
        <p14:creationId xmlns:p14="http://schemas.microsoft.com/office/powerpoint/2010/main" val="59346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329F48B-95D1-4D02-95E5-C5640394A4F9}"/>
              </a:ext>
            </a:extLst>
          </p:cNvPr>
          <p:cNvSpPr>
            <a:spLocks noGrp="1"/>
          </p:cNvSpPr>
          <p:nvPr>
            <p:ph sz="half" idx="1"/>
          </p:nvPr>
        </p:nvSpPr>
        <p:spPr>
          <a:xfrm>
            <a:off x="609599" y="885621"/>
            <a:ext cx="10962640" cy="5169739"/>
          </a:xfrm>
        </p:spPr>
        <p:txBody>
          <a:bodyPr>
            <a:normAutofit/>
          </a:bodyPr>
          <a:lstStyle/>
          <a:p>
            <a:pPr marL="0" indent="0" fontAlgn="ctr">
              <a:lnSpc>
                <a:spcPct val="110000"/>
              </a:lnSpc>
              <a:spcBef>
                <a:spcPts val="0"/>
              </a:spcBef>
              <a:buNone/>
            </a:pPr>
            <a:r>
              <a:rPr lang="en-US" sz="2000" dirty="0">
                <a:solidFill>
                  <a:srgbClr val="0070C0"/>
                </a:solidFill>
              </a:rPr>
              <a:t>STEM Education Strategic Plan for the Federal Government</a:t>
            </a:r>
          </a:p>
          <a:p>
            <a:pPr>
              <a:lnSpc>
                <a:spcPct val="110000"/>
              </a:lnSpc>
              <a:spcBef>
                <a:spcPts val="0"/>
              </a:spcBef>
            </a:pPr>
            <a:r>
              <a:rPr lang="en-US" sz="2000" dirty="0"/>
              <a:t>INTERN – </a:t>
            </a:r>
            <a:r>
              <a:rPr lang="en-US" sz="2000" b="1" i="1" dirty="0">
                <a:solidFill>
                  <a:srgbClr val="FF0000"/>
                </a:solidFill>
              </a:rPr>
              <a:t>internships</a:t>
            </a:r>
            <a:r>
              <a:rPr lang="en-US" sz="2000" dirty="0"/>
              <a:t> for graduate students in non-academic settings (NSF 18-102)</a:t>
            </a:r>
          </a:p>
          <a:p>
            <a:pPr>
              <a:lnSpc>
                <a:spcPct val="110000"/>
              </a:lnSpc>
              <a:spcBef>
                <a:spcPts val="0"/>
              </a:spcBef>
            </a:pPr>
            <a:r>
              <a:rPr lang="en-US" sz="2000" dirty="0"/>
              <a:t>Data Science Corps – promote data literacy at the local, state and national levels</a:t>
            </a:r>
          </a:p>
          <a:p>
            <a:pPr>
              <a:lnSpc>
                <a:spcPct val="110000"/>
              </a:lnSpc>
              <a:spcBef>
                <a:spcPts val="0"/>
              </a:spcBef>
            </a:pPr>
            <a:r>
              <a:rPr lang="en-US" sz="2000" dirty="0"/>
              <a:t>NSF INCLUDES – expanding to other agencies</a:t>
            </a:r>
          </a:p>
          <a:p>
            <a:pPr marL="290513" indent="-290513" fontAlgn="ctr">
              <a:spcBef>
                <a:spcPts val="0"/>
              </a:spcBef>
            </a:pPr>
            <a:endParaRPr lang="en-US" sz="2000" dirty="0">
              <a:latin typeface="Calibri" panose="020F0502020204030204" pitchFamily="34" charset="0"/>
            </a:endParaRPr>
          </a:p>
          <a:p>
            <a:pPr marL="290513" indent="-290513" fontAlgn="ctr">
              <a:spcBef>
                <a:spcPts val="0"/>
              </a:spcBef>
            </a:pPr>
            <a:endParaRPr lang="en-US" sz="2000" dirty="0">
              <a:latin typeface="Calibri" panose="020F0502020204030204" pitchFamily="34" charset="0"/>
            </a:endParaRPr>
          </a:p>
          <a:p>
            <a:pPr marL="0" indent="0" fontAlgn="ctr">
              <a:spcBef>
                <a:spcPts val="0"/>
              </a:spcBef>
              <a:buNone/>
            </a:pPr>
            <a:r>
              <a:rPr lang="en-US" sz="2000" dirty="0">
                <a:solidFill>
                  <a:srgbClr val="0070C0"/>
                </a:solidFill>
                <a:latin typeface="Calibri" panose="020F0502020204030204" pitchFamily="34" charset="0"/>
              </a:rPr>
              <a:t>Examples of Other NSF Opportunities </a:t>
            </a:r>
          </a:p>
          <a:p>
            <a:pPr marL="233363" indent="-233363" fontAlgn="ctr">
              <a:spcBef>
                <a:spcPts val="0"/>
              </a:spcBef>
            </a:pPr>
            <a:r>
              <a:rPr lang="en-US" sz="2000" dirty="0">
                <a:latin typeface="Calibri" panose="020F0502020204030204" pitchFamily="34" charset="0"/>
              </a:rPr>
              <a:t>Growing Convergence Research (NSF 18-058) </a:t>
            </a:r>
          </a:p>
          <a:p>
            <a:pPr marL="233363" indent="-233363" fontAlgn="ctr">
              <a:spcBef>
                <a:spcPts val="0"/>
              </a:spcBef>
            </a:pPr>
            <a:endParaRPr lang="en-US" sz="2000" dirty="0">
              <a:latin typeface="Calibri" panose="020F0502020204030204" pitchFamily="34" charset="0"/>
            </a:endParaRPr>
          </a:p>
          <a:p>
            <a:pPr marL="231775" indent="-231775" fontAlgn="ctr">
              <a:spcBef>
                <a:spcPts val="0"/>
              </a:spcBef>
            </a:pPr>
            <a:r>
              <a:rPr lang="en-US" sz="2000" dirty="0">
                <a:latin typeface="Calibri" panose="020F0502020204030204" pitchFamily="34" charset="0"/>
              </a:rPr>
              <a:t>NSF Mathematical Sciences Graduate </a:t>
            </a:r>
            <a:r>
              <a:rPr lang="en-US" sz="2000" b="1" i="1" dirty="0">
                <a:solidFill>
                  <a:srgbClr val="FF0000"/>
                </a:solidFill>
                <a:latin typeface="Calibri" panose="020F0502020204030204" pitchFamily="34" charset="0"/>
              </a:rPr>
              <a:t>Internship</a:t>
            </a:r>
            <a:r>
              <a:rPr lang="en-US" sz="2000" dirty="0">
                <a:latin typeface="Calibri" panose="020F0502020204030204" pitchFamily="34" charset="0"/>
              </a:rPr>
              <a:t> (NSF-17-042)</a:t>
            </a:r>
          </a:p>
          <a:p>
            <a:pPr marL="231775" indent="-231775" fontAlgn="ctr">
              <a:spcBef>
                <a:spcPts val="0"/>
              </a:spcBef>
            </a:pPr>
            <a:endParaRPr lang="en-US" sz="2000" dirty="0">
              <a:latin typeface="Calibri" panose="020F0502020204030204" pitchFamily="34" charset="0"/>
            </a:endParaRPr>
          </a:p>
          <a:p>
            <a:pPr marL="231775" indent="-231775" fontAlgn="ctr">
              <a:spcBef>
                <a:spcPts val="0"/>
              </a:spcBef>
            </a:pPr>
            <a:r>
              <a:rPr lang="en-US" sz="2000" dirty="0">
                <a:latin typeface="Calibri" panose="020F0502020204030204" pitchFamily="34" charset="0"/>
              </a:rPr>
              <a:t>International Research Experiences for Students (IRES) (NSF 18-505)</a:t>
            </a:r>
          </a:p>
          <a:p>
            <a:pPr marL="578358" lvl="1" indent="-285750" fontAlgn="ctr">
              <a:spcBef>
                <a:spcPts val="0"/>
              </a:spcBef>
              <a:buFont typeface="Wingdings" panose="05000000000000000000" pitchFamily="2" charset="2"/>
              <a:buChar char="Ø"/>
            </a:pPr>
            <a:r>
              <a:rPr lang="en-US" sz="2000" dirty="0">
                <a:latin typeface="Calibri" panose="020F0502020204030204" pitchFamily="34" charset="0"/>
              </a:rPr>
              <a:t>A new track was introduced – </a:t>
            </a:r>
            <a:r>
              <a:rPr lang="en-US" sz="2000" i="1" dirty="0">
                <a:latin typeface="Calibri" panose="020F0502020204030204" pitchFamily="34" charset="0"/>
              </a:rPr>
              <a:t>New Concepts in </a:t>
            </a:r>
            <a:r>
              <a:rPr lang="en-US" sz="2000" b="1" i="1" dirty="0">
                <a:solidFill>
                  <a:srgbClr val="FF0000"/>
                </a:solidFill>
                <a:latin typeface="Calibri" panose="020F0502020204030204" pitchFamily="34" charset="0"/>
              </a:rPr>
              <a:t>International Graduate Experience</a:t>
            </a: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0" indent="0">
              <a:buNone/>
            </a:pPr>
            <a:endParaRPr lang="en-US" sz="2000" dirty="0">
              <a:solidFill>
                <a:srgbClr val="0070C0"/>
              </a:solidFill>
            </a:endParaRPr>
          </a:p>
        </p:txBody>
      </p:sp>
      <p:sp>
        <p:nvSpPr>
          <p:cNvPr id="2" name="Slide Number Placeholder 1">
            <a:extLst>
              <a:ext uri="{FF2B5EF4-FFF2-40B4-BE49-F238E27FC236}">
                <a16:creationId xmlns:a16="http://schemas.microsoft.com/office/drawing/2014/main" id="{773F0454-1A7E-44E3-AACE-FE6E282C792A}"/>
              </a:ext>
            </a:extLst>
          </p:cNvPr>
          <p:cNvSpPr>
            <a:spLocks noGrp="1"/>
          </p:cNvSpPr>
          <p:nvPr>
            <p:ph type="sldNum" sz="quarter" idx="12"/>
          </p:nvPr>
        </p:nvSpPr>
        <p:spPr/>
        <p:txBody>
          <a:bodyPr/>
          <a:lstStyle/>
          <a:p>
            <a:fld id="{8F4BEAD3-91E3-4FFC-B7DC-935959D17485}" type="slidenum">
              <a:rPr lang="en-US" smtClean="0"/>
              <a:pPr/>
              <a:t>11</a:t>
            </a:fld>
            <a:endParaRPr lang="en-US" dirty="0"/>
          </a:p>
        </p:txBody>
      </p:sp>
      <p:sp>
        <p:nvSpPr>
          <p:cNvPr id="4" name="Title 1">
            <a:extLst>
              <a:ext uri="{FF2B5EF4-FFF2-40B4-BE49-F238E27FC236}">
                <a16:creationId xmlns:a16="http://schemas.microsoft.com/office/drawing/2014/main" id="{1798297E-28FA-47A8-B669-5A108CA46CCF}"/>
              </a:ext>
            </a:extLst>
          </p:cNvPr>
          <p:cNvSpPr txBox="1">
            <a:spLocks/>
          </p:cNvSpPr>
          <p:nvPr/>
        </p:nvSpPr>
        <p:spPr>
          <a:xfrm>
            <a:off x="619761" y="153589"/>
            <a:ext cx="10962640" cy="732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indent="-346075" algn="ctr"/>
            <a:r>
              <a:rPr lang="en-US" sz="4000" u="sng" dirty="0">
                <a:latin typeface="+mn-lt"/>
              </a:rPr>
              <a:t>Education Initiatives and Updates</a:t>
            </a:r>
          </a:p>
        </p:txBody>
      </p:sp>
    </p:spTree>
    <p:extLst>
      <p:ext uri="{BB962C8B-B14F-4D97-AF65-F5344CB8AC3E}">
        <p14:creationId xmlns:p14="http://schemas.microsoft.com/office/powerpoint/2010/main" val="290274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AA2C4-5F89-456C-B530-5D0B9A601003}"/>
              </a:ext>
            </a:extLst>
          </p:cNvPr>
          <p:cNvSpPr>
            <a:spLocks noGrp="1"/>
          </p:cNvSpPr>
          <p:nvPr>
            <p:ph type="sldNum" sz="quarter" idx="12"/>
          </p:nvPr>
        </p:nvSpPr>
        <p:spPr/>
        <p:txBody>
          <a:bodyPr/>
          <a:lstStyle/>
          <a:p>
            <a:fld id="{8F4BEAD3-91E3-4FFC-B7DC-935959D17485}" type="slidenum">
              <a:rPr lang="en-US" smtClean="0"/>
              <a:pPr/>
              <a:t>12</a:t>
            </a:fld>
            <a:endParaRPr lang="en-US" dirty="0"/>
          </a:p>
        </p:txBody>
      </p:sp>
      <p:sp>
        <p:nvSpPr>
          <p:cNvPr id="3" name="Title 1">
            <a:extLst>
              <a:ext uri="{FF2B5EF4-FFF2-40B4-BE49-F238E27FC236}">
                <a16:creationId xmlns:a16="http://schemas.microsoft.com/office/drawing/2014/main" id="{FC79687A-7BE6-4AD5-998A-0F652067D84A}"/>
              </a:ext>
            </a:extLst>
          </p:cNvPr>
          <p:cNvSpPr txBox="1">
            <a:spLocks/>
          </p:cNvSpPr>
          <p:nvPr/>
        </p:nvSpPr>
        <p:spPr>
          <a:xfrm>
            <a:off x="619761" y="153589"/>
            <a:ext cx="10962640" cy="732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indent="-346075" algn="ctr"/>
            <a:r>
              <a:rPr lang="en-US" sz="4000" u="sng" dirty="0">
                <a:latin typeface="+mn-lt"/>
              </a:rPr>
              <a:t>Disciplinary Perspectives</a:t>
            </a:r>
          </a:p>
        </p:txBody>
      </p:sp>
      <p:sp>
        <p:nvSpPr>
          <p:cNvPr id="4" name="Content Placeholder 10">
            <a:extLst>
              <a:ext uri="{FF2B5EF4-FFF2-40B4-BE49-F238E27FC236}">
                <a16:creationId xmlns:a16="http://schemas.microsoft.com/office/drawing/2014/main" id="{EBD32E62-242C-4FF5-89BF-B7045FBA0AAA}"/>
              </a:ext>
            </a:extLst>
          </p:cNvPr>
          <p:cNvSpPr txBox="1">
            <a:spLocks/>
          </p:cNvSpPr>
          <p:nvPr/>
        </p:nvSpPr>
        <p:spPr>
          <a:xfrm>
            <a:off x="609599" y="885621"/>
            <a:ext cx="10962640" cy="51697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10000"/>
              </a:lnSpc>
              <a:spcBef>
                <a:spcPts val="0"/>
              </a:spcBef>
              <a:buNone/>
            </a:pPr>
            <a:r>
              <a:rPr lang="en-US" sz="2000" dirty="0">
                <a:solidFill>
                  <a:srgbClr val="0070C0"/>
                </a:solidFill>
              </a:rPr>
              <a:t>Dr. Juan Meza</a:t>
            </a:r>
          </a:p>
          <a:p>
            <a:pPr>
              <a:lnSpc>
                <a:spcPct val="110000"/>
              </a:lnSpc>
              <a:spcBef>
                <a:spcPts val="0"/>
              </a:spcBef>
            </a:pPr>
            <a:r>
              <a:rPr lang="en-US" sz="2000" dirty="0"/>
              <a:t>NSF</a:t>
            </a:r>
          </a:p>
          <a:p>
            <a:pPr lvl="1">
              <a:lnSpc>
                <a:spcPct val="110000"/>
              </a:lnSpc>
              <a:spcBef>
                <a:spcPts val="0"/>
              </a:spcBef>
            </a:pPr>
            <a:r>
              <a:rPr lang="en-US" sz="2000" dirty="0"/>
              <a:t>Division Director</a:t>
            </a:r>
          </a:p>
          <a:p>
            <a:pPr lvl="1">
              <a:lnSpc>
                <a:spcPct val="110000"/>
              </a:lnSpc>
              <a:spcBef>
                <a:spcPts val="0"/>
              </a:spcBef>
            </a:pPr>
            <a:r>
              <a:rPr lang="en-US" sz="2000" dirty="0"/>
              <a:t>Division of Mathematical Sciences</a:t>
            </a:r>
          </a:p>
          <a:p>
            <a:pPr>
              <a:lnSpc>
                <a:spcPct val="110000"/>
              </a:lnSpc>
              <a:spcBef>
                <a:spcPts val="0"/>
              </a:spcBef>
            </a:pPr>
            <a:r>
              <a:rPr lang="en-US" sz="2000" dirty="0"/>
              <a:t>University of California – Merced</a:t>
            </a:r>
          </a:p>
          <a:p>
            <a:pPr lvl="1">
              <a:lnSpc>
                <a:spcPct val="110000"/>
              </a:lnSpc>
              <a:spcBef>
                <a:spcPts val="0"/>
              </a:spcBef>
            </a:pPr>
            <a:r>
              <a:rPr lang="en-US" sz="2000" dirty="0"/>
              <a:t>Professor of Applied Mathematics</a:t>
            </a:r>
          </a:p>
          <a:p>
            <a:pPr lvl="1">
              <a:lnSpc>
                <a:spcPct val="110000"/>
              </a:lnSpc>
              <a:spcBef>
                <a:spcPts val="0"/>
              </a:spcBef>
            </a:pPr>
            <a:r>
              <a:rPr lang="en-US" sz="2000" dirty="0"/>
              <a:t>Dean, School of Natural Sciences</a:t>
            </a:r>
          </a:p>
          <a:p>
            <a:pPr marL="0" indent="0" fontAlgn="ctr">
              <a:lnSpc>
                <a:spcPct val="110000"/>
              </a:lnSpc>
              <a:spcBef>
                <a:spcPts val="0"/>
              </a:spcBef>
              <a:buFont typeface="Arial" panose="020B0604020202020204" pitchFamily="34" charset="0"/>
              <a:buNone/>
            </a:pPr>
            <a:endParaRPr lang="en-US" sz="2000" dirty="0">
              <a:solidFill>
                <a:srgbClr val="0070C0"/>
              </a:solidFill>
            </a:endParaRPr>
          </a:p>
          <a:p>
            <a:pPr marL="0" indent="0" fontAlgn="ctr">
              <a:lnSpc>
                <a:spcPct val="110000"/>
              </a:lnSpc>
              <a:spcBef>
                <a:spcPts val="0"/>
              </a:spcBef>
              <a:buFont typeface="Arial" panose="020B0604020202020204" pitchFamily="34" charset="0"/>
              <a:buNone/>
            </a:pPr>
            <a:r>
              <a:rPr lang="en-US" sz="2000" dirty="0">
                <a:solidFill>
                  <a:srgbClr val="0070C0"/>
                </a:solidFill>
              </a:rPr>
              <a:t>Dr. Mark Sebrechts</a:t>
            </a:r>
          </a:p>
          <a:p>
            <a:pPr>
              <a:lnSpc>
                <a:spcPct val="110000"/>
              </a:lnSpc>
              <a:spcBef>
                <a:spcPts val="0"/>
              </a:spcBef>
            </a:pPr>
            <a:r>
              <a:rPr lang="en-US" sz="2000" dirty="0"/>
              <a:t>NSF</a:t>
            </a:r>
          </a:p>
          <a:p>
            <a:pPr lvl="1">
              <a:lnSpc>
                <a:spcPct val="110000"/>
              </a:lnSpc>
              <a:spcBef>
                <a:spcPts val="0"/>
              </a:spcBef>
            </a:pPr>
            <a:r>
              <a:rPr lang="en-US" sz="2000" dirty="0"/>
              <a:t>Division Director</a:t>
            </a:r>
          </a:p>
          <a:p>
            <a:pPr lvl="1">
              <a:lnSpc>
                <a:spcPct val="110000"/>
              </a:lnSpc>
              <a:spcBef>
                <a:spcPts val="0"/>
              </a:spcBef>
            </a:pPr>
            <a:r>
              <a:rPr lang="en-US" sz="2000" dirty="0"/>
              <a:t>Division of Behavioral and Cognitive Sciences</a:t>
            </a:r>
          </a:p>
          <a:p>
            <a:pPr>
              <a:lnSpc>
                <a:spcPct val="110000"/>
              </a:lnSpc>
              <a:spcBef>
                <a:spcPts val="0"/>
              </a:spcBef>
            </a:pPr>
            <a:r>
              <a:rPr lang="en-US" sz="2000" dirty="0"/>
              <a:t>Catholic University of America</a:t>
            </a:r>
          </a:p>
          <a:p>
            <a:pPr lvl="1">
              <a:lnSpc>
                <a:spcPct val="110000"/>
              </a:lnSpc>
              <a:spcBef>
                <a:spcPts val="0"/>
              </a:spcBef>
            </a:pPr>
            <a:r>
              <a:rPr lang="en-US" sz="2000" dirty="0"/>
              <a:t>Professor and Chair</a:t>
            </a:r>
          </a:p>
          <a:p>
            <a:pPr lvl="1">
              <a:lnSpc>
                <a:spcPct val="110000"/>
              </a:lnSpc>
              <a:spcBef>
                <a:spcPts val="0"/>
              </a:spcBef>
            </a:pPr>
            <a:r>
              <a:rPr lang="en-US" sz="2000" dirty="0"/>
              <a:t>Department of Psychology</a:t>
            </a:r>
            <a:endParaRPr lang="en-US" sz="2000" dirty="0">
              <a:solidFill>
                <a:srgbClr val="0070C0"/>
              </a:solidFill>
            </a:endParaRPr>
          </a:p>
          <a:p>
            <a:pPr marL="0" indent="0" fontAlgn="ctr">
              <a:lnSpc>
                <a:spcPct val="110000"/>
              </a:lnSpc>
              <a:spcBef>
                <a:spcPts val="0"/>
              </a:spcBef>
              <a:buNone/>
            </a:pPr>
            <a:endParaRPr lang="en-US" sz="2000" dirty="0">
              <a:solidFill>
                <a:srgbClr val="0070C0"/>
              </a:solidFill>
            </a:endParaRPr>
          </a:p>
          <a:p>
            <a:pPr lvl="1">
              <a:lnSpc>
                <a:spcPct val="110000"/>
              </a:lnSpc>
              <a:spcBef>
                <a:spcPts val="0"/>
              </a:spcBef>
            </a:pPr>
            <a:endParaRPr lang="en-US" sz="1600" dirty="0"/>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578358" lvl="1" indent="-285750" fontAlgn="ctr">
              <a:spcBef>
                <a:spcPts val="0"/>
              </a:spcBef>
              <a:buFont typeface="Wingdings" panose="05000000000000000000" pitchFamily="2" charset="2"/>
              <a:buChar char="Ø"/>
            </a:pPr>
            <a:endParaRPr lang="en-US" sz="1600" i="1" dirty="0">
              <a:latin typeface="Calibri" panose="020F0502020204030204" pitchFamily="34" charset="0"/>
            </a:endParaRPr>
          </a:p>
          <a:p>
            <a:pPr marL="0" indent="0">
              <a:buFont typeface="Arial" panose="020B0604020202020204" pitchFamily="34" charset="0"/>
              <a:buNone/>
            </a:pPr>
            <a:endParaRPr lang="en-US" sz="2000" dirty="0">
              <a:solidFill>
                <a:srgbClr val="0070C0"/>
              </a:solidFill>
            </a:endParaRPr>
          </a:p>
        </p:txBody>
      </p:sp>
    </p:spTree>
    <p:extLst>
      <p:ext uri="{BB962C8B-B14F-4D97-AF65-F5344CB8AC3E}">
        <p14:creationId xmlns:p14="http://schemas.microsoft.com/office/powerpoint/2010/main" val="364262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8DE454-EFB0-489E-83AD-7B9B3F1670FA}"/>
              </a:ext>
            </a:extLst>
          </p:cNvPr>
          <p:cNvSpPr>
            <a:spLocks noGrp="1"/>
          </p:cNvSpPr>
          <p:nvPr>
            <p:ph type="sldNum" sz="quarter" idx="12"/>
          </p:nvPr>
        </p:nvSpPr>
        <p:spPr/>
        <p:txBody>
          <a:bodyPr/>
          <a:lstStyle/>
          <a:p>
            <a:fld id="{8F4BEAD3-91E3-4FFC-B7DC-935959D17485}" type="slidenum">
              <a:rPr lang="en-US" smtClean="0"/>
              <a:pPr/>
              <a:t>13</a:t>
            </a:fld>
            <a:endParaRPr lang="en-US" dirty="0"/>
          </a:p>
        </p:txBody>
      </p:sp>
      <p:sp>
        <p:nvSpPr>
          <p:cNvPr id="3" name="Title 1">
            <a:extLst>
              <a:ext uri="{FF2B5EF4-FFF2-40B4-BE49-F238E27FC236}">
                <a16:creationId xmlns:a16="http://schemas.microsoft.com/office/drawing/2014/main" id="{80F8D5FB-96CE-4C02-B40B-937C520C7814}"/>
              </a:ext>
            </a:extLst>
          </p:cNvPr>
          <p:cNvSpPr txBox="1">
            <a:spLocks/>
          </p:cNvSpPr>
          <p:nvPr/>
        </p:nvSpPr>
        <p:spPr>
          <a:xfrm>
            <a:off x="508000" y="136525"/>
            <a:ext cx="11551920" cy="11576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000" dirty="0">
                <a:latin typeface="+mn-lt"/>
              </a:rPr>
              <a:t>Report Recommendations for</a:t>
            </a:r>
          </a:p>
          <a:p>
            <a:pPr lvl="0" algn="ctr">
              <a:defRPr/>
            </a:pPr>
            <a:r>
              <a:rPr lang="en-US" sz="4000" dirty="0">
                <a:latin typeface="+mn-lt"/>
              </a:rPr>
              <a:t>Federal/State Funding Agencies</a:t>
            </a:r>
            <a:endParaRPr lang="en-US" sz="4000" i="1" dirty="0">
              <a:solidFill>
                <a:prstClr val="black"/>
              </a:solidFill>
              <a:latin typeface="+mn-lt"/>
            </a:endParaRPr>
          </a:p>
        </p:txBody>
      </p:sp>
      <p:sp>
        <p:nvSpPr>
          <p:cNvPr id="4" name="Content Placeholder 5">
            <a:extLst>
              <a:ext uri="{FF2B5EF4-FFF2-40B4-BE49-F238E27FC236}">
                <a16:creationId xmlns:a16="http://schemas.microsoft.com/office/drawing/2014/main" id="{D419486A-39AA-416F-9491-44713FCCE671}"/>
              </a:ext>
            </a:extLst>
          </p:cNvPr>
          <p:cNvSpPr txBox="1">
            <a:spLocks/>
          </p:cNvSpPr>
          <p:nvPr/>
        </p:nvSpPr>
        <p:spPr>
          <a:xfrm>
            <a:off x="508000" y="1410050"/>
            <a:ext cx="7630160" cy="43201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US" sz="2000" dirty="0"/>
              <a:t>Support research on the graduate education system, interventions and policies, and outcomes of funding mechanisms</a:t>
            </a:r>
          </a:p>
          <a:p>
            <a:pPr marL="385763" indent="-385763">
              <a:buFont typeface="+mj-lt"/>
              <a:buAutoNum type="arabicPeriod"/>
            </a:pPr>
            <a:r>
              <a:rPr lang="en-US" sz="2000" dirty="0"/>
              <a:t>Support research on adapting the graduate education enterprise to the changing nature of science</a:t>
            </a:r>
            <a:br>
              <a:rPr lang="en-US" sz="2000" dirty="0"/>
            </a:br>
            <a:endParaRPr lang="en-US" sz="2000" dirty="0"/>
          </a:p>
          <a:p>
            <a:pPr marL="385763" indent="-385763">
              <a:buFont typeface="+mj-lt"/>
              <a:buAutoNum type="arabicPeriod"/>
            </a:pPr>
            <a:r>
              <a:rPr lang="en-US" sz="2000" dirty="0"/>
              <a:t>Require data collection on graduate students (long-term outcomes); provide this data in proposals for traineeships, fellowships, research assistantships</a:t>
            </a:r>
          </a:p>
          <a:p>
            <a:pPr marL="385763" indent="-385763">
              <a:buFont typeface="+mj-lt"/>
              <a:buAutoNum type="arabicPeriod"/>
            </a:pPr>
            <a:r>
              <a:rPr lang="en-US" sz="2000" dirty="0"/>
              <a:t>Align policies and award criteria to ensure an “Ideal” graduate education</a:t>
            </a:r>
          </a:p>
          <a:p>
            <a:pPr marL="385763" indent="-385763">
              <a:buFont typeface="+mj-lt"/>
              <a:buAutoNum type="arabicPeriod"/>
            </a:pPr>
            <a:r>
              <a:rPr lang="en-US" sz="2000" dirty="0"/>
              <a:t>Incentivize diversity, equity and inclusion metrics in funding criteria; include accountability in reporting mechanisms</a:t>
            </a:r>
          </a:p>
          <a:p>
            <a:pPr marL="385763" indent="-385763">
              <a:buFont typeface="+mj-lt"/>
              <a:buAutoNum type="arabicPeriod"/>
            </a:pPr>
            <a:r>
              <a:rPr lang="en-US" sz="2000" dirty="0"/>
              <a:t>Require Individual Development Plans (IDPs) for graduate students; update annually</a:t>
            </a:r>
          </a:p>
          <a:p>
            <a:pPr marL="385763" indent="-385763">
              <a:buFont typeface="+mj-lt"/>
              <a:buAutoNum type="arabicPeriod"/>
            </a:pPr>
            <a:endParaRPr lang="en-US" sz="1800" dirty="0"/>
          </a:p>
          <a:p>
            <a:endParaRPr lang="en-US" sz="2400" dirty="0">
              <a:solidFill>
                <a:schemeClr val="bg1"/>
              </a:solidFill>
            </a:endParaRPr>
          </a:p>
          <a:p>
            <a:pPr marL="257175" lvl="1" indent="-257175" algn="r">
              <a:buFont typeface="Arial"/>
              <a:buChar char="•"/>
            </a:pPr>
            <a:endParaRPr lang="en-US" sz="1950" dirty="0">
              <a:solidFill>
                <a:schemeClr val="bg1"/>
              </a:solidFill>
            </a:endParaRPr>
          </a:p>
          <a:p>
            <a:pPr marL="0" lvl="1" indent="0">
              <a:buNone/>
            </a:pPr>
            <a:endParaRPr lang="en-US" sz="1950" dirty="0">
              <a:solidFill>
                <a:schemeClr val="bg1"/>
              </a:solidFill>
            </a:endParaRPr>
          </a:p>
          <a:p>
            <a:endParaRPr lang="en-US" sz="1950" dirty="0">
              <a:solidFill>
                <a:schemeClr val="bg1"/>
              </a:solidFill>
            </a:endParaRPr>
          </a:p>
          <a:p>
            <a:endParaRPr lang="en-US" sz="2100" dirty="0">
              <a:solidFill>
                <a:schemeClr val="bg1"/>
              </a:solidFill>
            </a:endParaRPr>
          </a:p>
        </p:txBody>
      </p:sp>
      <p:sp>
        <p:nvSpPr>
          <p:cNvPr id="5" name="Right Bracket 4">
            <a:extLst>
              <a:ext uri="{FF2B5EF4-FFF2-40B4-BE49-F238E27FC236}">
                <a16:creationId xmlns:a16="http://schemas.microsoft.com/office/drawing/2014/main" id="{34F42383-8DED-4F38-BD9C-BC38EF2E23A4}"/>
              </a:ext>
            </a:extLst>
          </p:cNvPr>
          <p:cNvSpPr/>
          <p:nvPr/>
        </p:nvSpPr>
        <p:spPr>
          <a:xfrm>
            <a:off x="8431484" y="1456572"/>
            <a:ext cx="150814" cy="1131103"/>
          </a:xfrm>
          <a:prstGeom prst="righ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b="1" dirty="0">
              <a:solidFill>
                <a:srgbClr val="C00000"/>
              </a:solidFill>
              <a:highlight>
                <a:srgbClr val="C0C0C0"/>
              </a:highlight>
            </a:endParaRPr>
          </a:p>
        </p:txBody>
      </p:sp>
      <p:sp>
        <p:nvSpPr>
          <p:cNvPr id="6" name="TextBox 5">
            <a:extLst>
              <a:ext uri="{FF2B5EF4-FFF2-40B4-BE49-F238E27FC236}">
                <a16:creationId xmlns:a16="http://schemas.microsoft.com/office/drawing/2014/main" id="{8E95C08C-C65A-4661-984A-176B0481C100}"/>
              </a:ext>
            </a:extLst>
          </p:cNvPr>
          <p:cNvSpPr txBox="1"/>
          <p:nvPr/>
        </p:nvSpPr>
        <p:spPr>
          <a:xfrm>
            <a:off x="8875622" y="1756053"/>
            <a:ext cx="3269628" cy="1200329"/>
          </a:xfrm>
          <a:prstGeom prst="rect">
            <a:avLst/>
          </a:prstGeom>
          <a:noFill/>
        </p:spPr>
        <p:txBody>
          <a:bodyPr wrap="square" rtlCol="0">
            <a:spAutoFit/>
          </a:bodyPr>
          <a:lstStyle/>
          <a:p>
            <a:pPr marL="214313" indent="-214313">
              <a:buFont typeface="Wingdings" panose="05000000000000000000" pitchFamily="2" charset="2"/>
              <a:buChar char="Ø"/>
            </a:pPr>
            <a:r>
              <a:rPr lang="en-US" dirty="0">
                <a:solidFill>
                  <a:srgbClr val="C00000"/>
                </a:solidFill>
              </a:rPr>
              <a:t>Institutional change</a:t>
            </a:r>
            <a:br>
              <a:rPr lang="en-US" dirty="0">
                <a:solidFill>
                  <a:srgbClr val="C00000"/>
                </a:solidFill>
              </a:rPr>
            </a:br>
            <a:r>
              <a:rPr lang="en-US" dirty="0">
                <a:solidFill>
                  <a:srgbClr val="C00000"/>
                </a:solidFill>
              </a:rPr>
              <a:t>and educational improvement</a:t>
            </a:r>
          </a:p>
          <a:p>
            <a:pPr marL="214313" indent="-214313">
              <a:buFont typeface="Wingdings" panose="05000000000000000000" pitchFamily="2" charset="2"/>
              <a:buChar char="Ø"/>
            </a:pPr>
            <a:r>
              <a:rPr lang="en-US" dirty="0">
                <a:solidFill>
                  <a:srgbClr val="C00000"/>
                </a:solidFill>
              </a:rPr>
              <a:t>Improved learning environment</a:t>
            </a:r>
          </a:p>
        </p:txBody>
      </p:sp>
      <p:sp>
        <p:nvSpPr>
          <p:cNvPr id="7" name="Right Bracket 6">
            <a:extLst>
              <a:ext uri="{FF2B5EF4-FFF2-40B4-BE49-F238E27FC236}">
                <a16:creationId xmlns:a16="http://schemas.microsoft.com/office/drawing/2014/main" id="{73D7009F-D5AE-43AC-BA39-0277AE0AF3DD}"/>
              </a:ext>
            </a:extLst>
          </p:cNvPr>
          <p:cNvSpPr/>
          <p:nvPr/>
        </p:nvSpPr>
        <p:spPr>
          <a:xfrm>
            <a:off x="8438015" y="3121827"/>
            <a:ext cx="144283" cy="2842093"/>
          </a:xfrm>
          <a:prstGeom prst="righ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b="1" dirty="0">
              <a:solidFill>
                <a:srgbClr val="C00000"/>
              </a:solidFill>
              <a:highlight>
                <a:srgbClr val="C0C0C0"/>
              </a:highlight>
            </a:endParaRPr>
          </a:p>
        </p:txBody>
      </p:sp>
      <p:sp>
        <p:nvSpPr>
          <p:cNvPr id="8" name="TextBox 7">
            <a:extLst>
              <a:ext uri="{FF2B5EF4-FFF2-40B4-BE49-F238E27FC236}">
                <a16:creationId xmlns:a16="http://schemas.microsoft.com/office/drawing/2014/main" id="{F30D1AD4-E9AD-49D5-958A-7B16A32F910E}"/>
              </a:ext>
            </a:extLst>
          </p:cNvPr>
          <p:cNvSpPr txBox="1"/>
          <p:nvPr/>
        </p:nvSpPr>
        <p:spPr>
          <a:xfrm>
            <a:off x="8875621" y="3839196"/>
            <a:ext cx="1934985" cy="369332"/>
          </a:xfrm>
          <a:prstGeom prst="rect">
            <a:avLst/>
          </a:prstGeom>
          <a:noFill/>
        </p:spPr>
        <p:txBody>
          <a:bodyPr wrap="square" rtlCol="0">
            <a:spAutoFit/>
          </a:bodyPr>
          <a:lstStyle/>
          <a:p>
            <a:r>
              <a:rPr lang="en-US" dirty="0">
                <a:solidFill>
                  <a:srgbClr val="C00000"/>
                </a:solidFill>
              </a:rPr>
              <a:t>Policy Changes</a:t>
            </a:r>
          </a:p>
        </p:txBody>
      </p:sp>
      <p:sp>
        <p:nvSpPr>
          <p:cNvPr id="9" name="TextBox 8">
            <a:extLst>
              <a:ext uri="{FF2B5EF4-FFF2-40B4-BE49-F238E27FC236}">
                <a16:creationId xmlns:a16="http://schemas.microsoft.com/office/drawing/2014/main" id="{290C639F-6357-4DD9-973E-5233BB856F49}"/>
              </a:ext>
            </a:extLst>
          </p:cNvPr>
          <p:cNvSpPr txBox="1"/>
          <p:nvPr/>
        </p:nvSpPr>
        <p:spPr>
          <a:xfrm>
            <a:off x="8836349" y="4509099"/>
            <a:ext cx="2071530" cy="646331"/>
          </a:xfrm>
          <a:prstGeom prst="rect">
            <a:avLst/>
          </a:prstGeom>
          <a:noFill/>
        </p:spPr>
        <p:txBody>
          <a:bodyPr wrap="square" rtlCol="0">
            <a:spAutoFit/>
          </a:bodyPr>
          <a:lstStyle/>
          <a:p>
            <a:pPr marL="214313" indent="-214313">
              <a:buFont typeface="Wingdings" panose="05000000000000000000" pitchFamily="2" charset="2"/>
              <a:buChar char="Ø"/>
            </a:pPr>
            <a:r>
              <a:rPr lang="en-US" dirty="0">
                <a:solidFill>
                  <a:srgbClr val="C00000"/>
                </a:solidFill>
              </a:rPr>
              <a:t>Informed decision-making</a:t>
            </a:r>
          </a:p>
        </p:txBody>
      </p:sp>
      <p:sp>
        <p:nvSpPr>
          <p:cNvPr id="10" name="TextBox 9">
            <a:extLst>
              <a:ext uri="{FF2B5EF4-FFF2-40B4-BE49-F238E27FC236}">
                <a16:creationId xmlns:a16="http://schemas.microsoft.com/office/drawing/2014/main" id="{697B5FA2-EED1-4594-A4AF-F095277ACFA1}"/>
              </a:ext>
            </a:extLst>
          </p:cNvPr>
          <p:cNvSpPr txBox="1"/>
          <p:nvPr/>
        </p:nvSpPr>
        <p:spPr>
          <a:xfrm>
            <a:off x="8875622" y="1410050"/>
            <a:ext cx="1934985" cy="369332"/>
          </a:xfrm>
          <a:prstGeom prst="rect">
            <a:avLst/>
          </a:prstGeom>
          <a:noFill/>
        </p:spPr>
        <p:txBody>
          <a:bodyPr wrap="square" rtlCol="0">
            <a:spAutoFit/>
          </a:bodyPr>
          <a:lstStyle/>
          <a:p>
            <a:r>
              <a:rPr lang="en-US" dirty="0">
                <a:solidFill>
                  <a:srgbClr val="C00000"/>
                </a:solidFill>
              </a:rPr>
              <a:t>Research</a:t>
            </a:r>
          </a:p>
        </p:txBody>
      </p:sp>
    </p:spTree>
    <p:extLst>
      <p:ext uri="{BB962C8B-B14F-4D97-AF65-F5344CB8AC3E}">
        <p14:creationId xmlns:p14="http://schemas.microsoft.com/office/powerpoint/2010/main" val="34119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056AC-D5C7-4435-8555-2E107FDA1E80}"/>
              </a:ext>
            </a:extLst>
          </p:cNvPr>
          <p:cNvSpPr>
            <a:spLocks noGrp="1"/>
          </p:cNvSpPr>
          <p:nvPr>
            <p:ph type="sldNum" sz="quarter" idx="12"/>
          </p:nvPr>
        </p:nvSpPr>
        <p:spPr/>
        <p:txBody>
          <a:bodyPr/>
          <a:lstStyle/>
          <a:p>
            <a:fld id="{8F4BEAD3-91E3-4FFC-B7DC-935959D17485}" type="slidenum">
              <a:rPr lang="en-US" smtClean="0"/>
              <a:pPr/>
              <a:t>2</a:t>
            </a:fld>
            <a:endParaRPr lang="en-US" dirty="0"/>
          </a:p>
        </p:txBody>
      </p:sp>
      <p:graphicFrame>
        <p:nvGraphicFramePr>
          <p:cNvPr id="3" name="Chart 2">
            <a:extLst>
              <a:ext uri="{FF2B5EF4-FFF2-40B4-BE49-F238E27FC236}">
                <a16:creationId xmlns:a16="http://schemas.microsoft.com/office/drawing/2014/main" id="{22A8DBB0-A363-4FF5-829D-B249394A8B04}"/>
              </a:ext>
            </a:extLst>
          </p:cNvPr>
          <p:cNvGraphicFramePr>
            <a:graphicFrameLocks noGrp="1"/>
          </p:cNvGraphicFramePr>
          <p:nvPr>
            <p:extLst>
              <p:ext uri="{D42A27DB-BD31-4B8C-83A1-F6EECF244321}">
                <p14:modId xmlns:p14="http://schemas.microsoft.com/office/powerpoint/2010/main" val="740254778"/>
              </p:ext>
            </p:extLst>
          </p:nvPr>
        </p:nvGraphicFramePr>
        <p:xfrm>
          <a:off x="1362284" y="764374"/>
          <a:ext cx="9297695" cy="514714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2223E17F-D808-4B12-A68E-4E3DC1C77810}"/>
              </a:ext>
            </a:extLst>
          </p:cNvPr>
          <p:cNvSpPr txBox="1">
            <a:spLocks/>
          </p:cNvSpPr>
          <p:nvPr/>
        </p:nvSpPr>
        <p:spPr>
          <a:xfrm>
            <a:off x="438150" y="124984"/>
            <a:ext cx="11208418" cy="81347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b="0" u="sng" dirty="0">
                <a:latin typeface="+mn-lt"/>
              </a:rPr>
              <a:t>Pathways and Careers: Types of Positions</a:t>
            </a:r>
          </a:p>
        </p:txBody>
      </p:sp>
    </p:spTree>
    <p:extLst>
      <p:ext uri="{BB962C8B-B14F-4D97-AF65-F5344CB8AC3E}">
        <p14:creationId xmlns:p14="http://schemas.microsoft.com/office/powerpoint/2010/main" val="45092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0CCB8-C28C-4BE2-AC60-98700FD845DD}"/>
              </a:ext>
            </a:extLst>
          </p:cNvPr>
          <p:cNvSpPr>
            <a:spLocks noGrp="1"/>
          </p:cNvSpPr>
          <p:nvPr>
            <p:ph type="sldNum" sz="quarter" idx="12"/>
          </p:nvPr>
        </p:nvSpPr>
        <p:spPr/>
        <p:txBody>
          <a:bodyPr/>
          <a:lstStyle/>
          <a:p>
            <a:fld id="{8F4BEAD3-91E3-4FFC-B7DC-935959D17485}" type="slidenum">
              <a:rPr lang="en-US" smtClean="0"/>
              <a:pPr/>
              <a:t>3</a:t>
            </a:fld>
            <a:endParaRPr lang="en-US" dirty="0"/>
          </a:p>
        </p:txBody>
      </p:sp>
      <p:graphicFrame>
        <p:nvGraphicFramePr>
          <p:cNvPr id="3" name="Chart 2">
            <a:extLst>
              <a:ext uri="{FF2B5EF4-FFF2-40B4-BE49-F238E27FC236}">
                <a16:creationId xmlns:a16="http://schemas.microsoft.com/office/drawing/2014/main" id="{1DEC785B-2A95-4491-A6A5-87180522C0F1}"/>
              </a:ext>
            </a:extLst>
          </p:cNvPr>
          <p:cNvGraphicFramePr>
            <a:graphicFrameLocks noGrp="1"/>
          </p:cNvGraphicFramePr>
          <p:nvPr>
            <p:extLst>
              <p:ext uri="{D42A27DB-BD31-4B8C-83A1-F6EECF244321}">
                <p14:modId xmlns:p14="http://schemas.microsoft.com/office/powerpoint/2010/main" val="3376609849"/>
              </p:ext>
            </p:extLst>
          </p:nvPr>
        </p:nvGraphicFramePr>
        <p:xfrm>
          <a:off x="342258" y="814434"/>
          <a:ext cx="11507483" cy="4723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5154259-2987-4448-B759-63D87594FEA6}"/>
              </a:ext>
            </a:extLst>
          </p:cNvPr>
          <p:cNvGraphicFramePr>
            <a:graphicFrameLocks noGrp="1"/>
          </p:cNvGraphicFramePr>
          <p:nvPr>
            <p:extLst>
              <p:ext uri="{D42A27DB-BD31-4B8C-83A1-F6EECF244321}">
                <p14:modId xmlns:p14="http://schemas.microsoft.com/office/powerpoint/2010/main" val="1822010601"/>
              </p:ext>
            </p:extLst>
          </p:nvPr>
        </p:nvGraphicFramePr>
        <p:xfrm>
          <a:off x="6427557" y="1319630"/>
          <a:ext cx="4486401" cy="4170253"/>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F1EA5001-EDDE-4575-9ECB-0AB46050E168}"/>
              </a:ext>
            </a:extLst>
          </p:cNvPr>
          <p:cNvSpPr txBox="1">
            <a:spLocks/>
          </p:cNvSpPr>
          <p:nvPr/>
        </p:nvSpPr>
        <p:spPr>
          <a:xfrm>
            <a:off x="438150" y="124984"/>
            <a:ext cx="11208418" cy="81347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b="0" u="sng" dirty="0">
                <a:latin typeface="+mn-lt"/>
              </a:rPr>
              <a:t>Pathways and Careers: Employment Sector</a:t>
            </a:r>
          </a:p>
        </p:txBody>
      </p:sp>
    </p:spTree>
    <p:extLst>
      <p:ext uri="{BB962C8B-B14F-4D97-AF65-F5344CB8AC3E}">
        <p14:creationId xmlns:p14="http://schemas.microsoft.com/office/powerpoint/2010/main" val="9552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F2157-6EF5-48B8-B746-D6E59C14A45F}"/>
              </a:ext>
            </a:extLst>
          </p:cNvPr>
          <p:cNvSpPr>
            <a:spLocks noGrp="1"/>
          </p:cNvSpPr>
          <p:nvPr>
            <p:ph type="sldNum" sz="quarter" idx="12"/>
          </p:nvPr>
        </p:nvSpPr>
        <p:spPr/>
        <p:txBody>
          <a:bodyPr/>
          <a:lstStyle/>
          <a:p>
            <a:fld id="{8F4BEAD3-91E3-4FFC-B7DC-935959D17485}" type="slidenum">
              <a:rPr lang="en-US" smtClean="0"/>
              <a:pPr/>
              <a:t>4</a:t>
            </a:fld>
            <a:endParaRPr lang="en-US" dirty="0"/>
          </a:p>
        </p:txBody>
      </p:sp>
      <p:graphicFrame>
        <p:nvGraphicFramePr>
          <p:cNvPr id="3" name="Chart 2">
            <a:extLst>
              <a:ext uri="{FF2B5EF4-FFF2-40B4-BE49-F238E27FC236}">
                <a16:creationId xmlns:a16="http://schemas.microsoft.com/office/drawing/2014/main" id="{6F77A0EA-0D82-45F2-AD10-96816FEF0628}"/>
              </a:ext>
            </a:extLst>
          </p:cNvPr>
          <p:cNvGraphicFramePr>
            <a:graphicFrameLocks noGrp="1"/>
          </p:cNvGraphicFramePr>
          <p:nvPr>
            <p:extLst>
              <p:ext uri="{D42A27DB-BD31-4B8C-83A1-F6EECF244321}">
                <p14:modId xmlns:p14="http://schemas.microsoft.com/office/powerpoint/2010/main" val="2190559586"/>
              </p:ext>
            </p:extLst>
          </p:nvPr>
        </p:nvGraphicFramePr>
        <p:xfrm>
          <a:off x="336883" y="822960"/>
          <a:ext cx="11526253" cy="526501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04CD1092-C6E5-4B99-A9EB-D4313808315E}"/>
              </a:ext>
            </a:extLst>
          </p:cNvPr>
          <p:cNvSpPr txBox="1">
            <a:spLocks/>
          </p:cNvSpPr>
          <p:nvPr/>
        </p:nvSpPr>
        <p:spPr>
          <a:xfrm>
            <a:off x="438150" y="124984"/>
            <a:ext cx="11208418" cy="81347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b="0" u="sng" dirty="0">
                <a:latin typeface="+mn-lt"/>
              </a:rPr>
              <a:t>Pathways and Careers: Employment Sector</a:t>
            </a:r>
          </a:p>
        </p:txBody>
      </p:sp>
    </p:spTree>
    <p:extLst>
      <p:ext uri="{BB962C8B-B14F-4D97-AF65-F5344CB8AC3E}">
        <p14:creationId xmlns:p14="http://schemas.microsoft.com/office/powerpoint/2010/main" val="248768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6141-A383-45A9-888D-59C8544703D5}"/>
              </a:ext>
            </a:extLst>
          </p:cNvPr>
          <p:cNvSpPr>
            <a:spLocks noGrp="1"/>
          </p:cNvSpPr>
          <p:nvPr>
            <p:ph type="sldNum" sz="quarter" idx="12"/>
          </p:nvPr>
        </p:nvSpPr>
        <p:spPr/>
        <p:txBody>
          <a:bodyPr/>
          <a:lstStyle/>
          <a:p>
            <a:fld id="{8F4BEAD3-91E3-4FFC-B7DC-935959D17485}" type="slidenum">
              <a:rPr lang="en-US" smtClean="0"/>
              <a:pPr/>
              <a:t>5</a:t>
            </a:fld>
            <a:endParaRPr lang="en-US" dirty="0"/>
          </a:p>
        </p:txBody>
      </p:sp>
      <p:sp>
        <p:nvSpPr>
          <p:cNvPr id="3" name="Title 1">
            <a:extLst>
              <a:ext uri="{FF2B5EF4-FFF2-40B4-BE49-F238E27FC236}">
                <a16:creationId xmlns:a16="http://schemas.microsoft.com/office/drawing/2014/main" id="{579862CD-DAE1-4A05-9A84-B60D5200C35B}"/>
              </a:ext>
            </a:extLst>
          </p:cNvPr>
          <p:cNvSpPr txBox="1">
            <a:spLocks/>
          </p:cNvSpPr>
          <p:nvPr/>
        </p:nvSpPr>
        <p:spPr>
          <a:xfrm>
            <a:off x="438150" y="124984"/>
            <a:ext cx="11208418" cy="81347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b="0" u="sng" dirty="0">
                <a:latin typeface="+mn-lt"/>
              </a:rPr>
              <a:t>Pathways and Careers: Work Activities</a:t>
            </a:r>
          </a:p>
        </p:txBody>
      </p:sp>
      <p:graphicFrame>
        <p:nvGraphicFramePr>
          <p:cNvPr id="4" name="Chart 3">
            <a:extLst>
              <a:ext uri="{FF2B5EF4-FFF2-40B4-BE49-F238E27FC236}">
                <a16:creationId xmlns:a16="http://schemas.microsoft.com/office/drawing/2014/main" id="{40B1B16E-25F7-4F6A-BD7D-8DD9B24B3172}"/>
              </a:ext>
            </a:extLst>
          </p:cNvPr>
          <p:cNvGraphicFramePr>
            <a:graphicFrameLocks noGrp="1"/>
          </p:cNvGraphicFramePr>
          <p:nvPr>
            <p:extLst>
              <p:ext uri="{D42A27DB-BD31-4B8C-83A1-F6EECF244321}">
                <p14:modId xmlns:p14="http://schemas.microsoft.com/office/powerpoint/2010/main" val="3378583109"/>
              </p:ext>
            </p:extLst>
          </p:nvPr>
        </p:nvGraphicFramePr>
        <p:xfrm>
          <a:off x="1122947" y="834190"/>
          <a:ext cx="9729537" cy="5077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116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80" y="235619"/>
            <a:ext cx="11606462" cy="989930"/>
          </a:xfrm>
        </p:spPr>
        <p:txBody>
          <a:bodyPr>
            <a:noAutofit/>
          </a:bodyPr>
          <a:lstStyle/>
          <a:p>
            <a:pPr algn="ctr" defTabSz="870875">
              <a:spcBef>
                <a:spcPts val="0"/>
              </a:spcBef>
              <a:defRPr/>
            </a:pPr>
            <a:r>
              <a:rPr lang="en-US" sz="4000" b="0" u="sng" dirty="0">
                <a:latin typeface="+mn-lt"/>
              </a:rPr>
              <a:t>Traditional Model of Graduate Education vs.</a:t>
            </a:r>
            <a:br>
              <a:rPr lang="en-US" sz="4000" b="0" u="sng" dirty="0">
                <a:latin typeface="+mn-lt"/>
              </a:rPr>
            </a:br>
            <a:r>
              <a:rPr lang="en-US" sz="4000" b="0" u="sng" dirty="0">
                <a:latin typeface="+mn-lt"/>
              </a:rPr>
              <a:t>NSF’s Strategic Objective</a:t>
            </a:r>
          </a:p>
        </p:txBody>
      </p:sp>
      <p:sp>
        <p:nvSpPr>
          <p:cNvPr id="3" name="Text Placeholder 2"/>
          <p:cNvSpPr>
            <a:spLocks noGrp="1"/>
          </p:cNvSpPr>
          <p:nvPr>
            <p:ph type="body" idx="1"/>
          </p:nvPr>
        </p:nvSpPr>
        <p:spPr>
          <a:xfrm>
            <a:off x="449180" y="1554799"/>
            <a:ext cx="5646820" cy="3221869"/>
          </a:xfrm>
        </p:spPr>
        <p:txBody>
          <a:bodyPr anchor="t">
            <a:noAutofit/>
          </a:bodyPr>
          <a:lstStyle/>
          <a:p>
            <a:r>
              <a:rPr lang="en-US" sz="2000" u="sng" dirty="0"/>
              <a:t>Traditional model of graduate education</a:t>
            </a:r>
          </a:p>
          <a:p>
            <a:endParaRPr lang="en-US" sz="800" dirty="0"/>
          </a:p>
          <a:p>
            <a:pPr marL="272148" indent="-272148">
              <a:buFont typeface="Arial" panose="020B0604020202020204" pitchFamily="34" charset="0"/>
              <a:buChar char="•"/>
            </a:pPr>
            <a:r>
              <a:rPr lang="en-US" altLang="en-US" sz="2000" b="0" dirty="0"/>
              <a:t>Combines research and education</a:t>
            </a:r>
          </a:p>
          <a:p>
            <a:pPr marL="272148" indent="-272148">
              <a:buFont typeface="Arial" panose="020B0604020202020204" pitchFamily="34" charset="0"/>
              <a:buChar char="•"/>
            </a:pPr>
            <a:r>
              <a:rPr lang="en-US" altLang="en-US" sz="2000" b="0" dirty="0"/>
              <a:t>An apprenticeship emphasizing preparation for an academic career</a:t>
            </a:r>
          </a:p>
          <a:p>
            <a:pPr marL="272148" indent="-272148">
              <a:buFont typeface="Arial" panose="020B0604020202020204" pitchFamily="34" charset="0"/>
              <a:buChar char="•"/>
            </a:pPr>
            <a:r>
              <a:rPr lang="en-US" altLang="en-US" sz="2000" b="0" dirty="0"/>
              <a:t>Autonomy for the mentor and student to craft a unique educational experience</a:t>
            </a:r>
          </a:p>
          <a:p>
            <a:pPr marL="272148" indent="-272148">
              <a:buFont typeface="Arial" panose="020B0604020202020204" pitchFamily="34" charset="0"/>
              <a:buChar char="•"/>
            </a:pPr>
            <a:r>
              <a:rPr lang="en-US" altLang="en-US" sz="2000" b="0" dirty="0"/>
              <a:t>Primacy is given to the development of disciplinary research expertise</a:t>
            </a:r>
          </a:p>
        </p:txBody>
      </p:sp>
      <p:sp>
        <p:nvSpPr>
          <p:cNvPr id="4" name="Slide Number Placeholder 3"/>
          <p:cNvSpPr>
            <a:spLocks noGrp="1"/>
          </p:cNvSpPr>
          <p:nvPr>
            <p:ph type="sldNum" sz="quarter" idx="12"/>
          </p:nvPr>
        </p:nvSpPr>
        <p:spPr/>
        <p:txBody>
          <a:bodyPr/>
          <a:lstStyle/>
          <a:p>
            <a:fld id="{EF133B28-CE14-41CE-9491-538AEDE5A235}" type="slidenum">
              <a:rPr lang="en-US" smtClean="0"/>
              <a:t>6</a:t>
            </a:fld>
            <a:endParaRPr lang="en-US" dirty="0"/>
          </a:p>
        </p:txBody>
      </p:sp>
      <p:sp>
        <p:nvSpPr>
          <p:cNvPr id="10" name="Text Placeholder 2"/>
          <p:cNvSpPr>
            <a:spLocks noGrp="1"/>
          </p:cNvSpPr>
          <p:nvPr>
            <p:ph type="body" idx="1"/>
          </p:nvPr>
        </p:nvSpPr>
        <p:spPr>
          <a:xfrm>
            <a:off x="6573521" y="1554799"/>
            <a:ext cx="4952732" cy="2351011"/>
          </a:xfrm>
        </p:spPr>
        <p:txBody>
          <a:bodyPr anchor="t">
            <a:noAutofit/>
          </a:bodyPr>
          <a:lstStyle/>
          <a:p>
            <a:r>
              <a:rPr lang="en-US" sz="2000" u="sng" dirty="0"/>
              <a:t>NSF’s Strategic Objective</a:t>
            </a:r>
          </a:p>
          <a:p>
            <a:endParaRPr lang="en-US" sz="800" dirty="0"/>
          </a:p>
          <a:p>
            <a:pPr marL="342900" indent="-342900">
              <a:buFont typeface="Arial" panose="020B0604020202020204" pitchFamily="34" charset="0"/>
              <a:buChar char="•"/>
            </a:pPr>
            <a:r>
              <a:rPr lang="en-US" sz="2000" b="0" dirty="0"/>
              <a:t>Foster the growth of a more capable and diverse research workforce and advance the scientific and innovation skills of the Nation.  </a:t>
            </a:r>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403991994"/>
              </p:ext>
            </p:extLst>
          </p:nvPr>
        </p:nvGraphicFramePr>
        <p:xfrm>
          <a:off x="1687871" y="5056954"/>
          <a:ext cx="9129080" cy="818606"/>
        </p:xfrm>
        <a:graphic>
          <a:graphicData uri="http://schemas.openxmlformats.org/drawingml/2006/table">
            <a:tbl>
              <a:tblPr firstRow="1" bandRow="1">
                <a:tableStyleId>{5C22544A-7EE6-4342-B048-85BDC9FD1C3A}</a:tableStyleId>
              </a:tblPr>
              <a:tblGrid>
                <a:gridCol w="9129080">
                  <a:extLst>
                    <a:ext uri="{9D8B030D-6E8A-4147-A177-3AD203B41FA5}">
                      <a16:colId xmlns:a16="http://schemas.microsoft.com/office/drawing/2014/main" val="20000"/>
                    </a:ext>
                  </a:extLst>
                </a:gridCol>
              </a:tblGrid>
              <a:tr h="601237">
                <a:tc>
                  <a:txBody>
                    <a:bodyPr/>
                    <a:lstStyle/>
                    <a:p>
                      <a:pPr algn="ctr"/>
                      <a:r>
                        <a:rPr lang="en-US" sz="2400" b="1" baseline="0" dirty="0">
                          <a:solidFill>
                            <a:srgbClr val="FFC000"/>
                          </a:solidFill>
                          <a:latin typeface="+mn-lt"/>
                        </a:rPr>
                        <a:t>NSF’s goals and the needs of students are broader than the production of disciplinary specialists.</a:t>
                      </a:r>
                    </a:p>
                  </a:txBody>
                  <a:tcPr marT="43543" marB="435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84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D38B-948A-4207-B503-B7E9734AF5D1}"/>
              </a:ext>
            </a:extLst>
          </p:cNvPr>
          <p:cNvSpPr>
            <a:spLocks noGrp="1"/>
          </p:cNvSpPr>
          <p:nvPr>
            <p:ph type="title"/>
          </p:nvPr>
        </p:nvSpPr>
        <p:spPr>
          <a:xfrm>
            <a:off x="345440" y="124985"/>
            <a:ext cx="11511279" cy="546322"/>
          </a:xfrm>
        </p:spPr>
        <p:txBody>
          <a:bodyPr>
            <a:normAutofit fontScale="90000"/>
          </a:bodyPr>
          <a:lstStyle/>
          <a:p>
            <a:pPr algn="ctr"/>
            <a:r>
              <a:rPr lang="en-US" sz="4000" u="sng" dirty="0"/>
              <a:t>Graduate Education:  Strategic Activities at NSF</a:t>
            </a:r>
          </a:p>
        </p:txBody>
      </p:sp>
      <p:sp>
        <p:nvSpPr>
          <p:cNvPr id="3" name="Slide Number Placeholder 2">
            <a:extLst>
              <a:ext uri="{FF2B5EF4-FFF2-40B4-BE49-F238E27FC236}">
                <a16:creationId xmlns:a16="http://schemas.microsoft.com/office/drawing/2014/main" id="{64763DC2-34D4-432C-9907-7E3A582B0562}"/>
              </a:ext>
            </a:extLst>
          </p:cNvPr>
          <p:cNvSpPr>
            <a:spLocks noGrp="1"/>
          </p:cNvSpPr>
          <p:nvPr>
            <p:ph type="sldNum" sz="quarter" idx="12"/>
          </p:nvPr>
        </p:nvSpPr>
        <p:spPr/>
        <p:txBody>
          <a:bodyPr/>
          <a:lstStyle/>
          <a:p>
            <a:fld id="{8F4BEAD3-91E3-4FFC-B7DC-935959D17485}" type="slidenum">
              <a:rPr lang="en-US" smtClean="0"/>
              <a:pPr/>
              <a:t>7</a:t>
            </a:fld>
            <a:endParaRPr lang="en-US" dirty="0"/>
          </a:p>
        </p:txBody>
      </p:sp>
      <p:sp>
        <p:nvSpPr>
          <p:cNvPr id="4" name="Content Placeholder 6">
            <a:extLst>
              <a:ext uri="{FF2B5EF4-FFF2-40B4-BE49-F238E27FC236}">
                <a16:creationId xmlns:a16="http://schemas.microsoft.com/office/drawing/2014/main" id="{43C5D7C4-5C8F-4A21-AE16-E74B4FB2B105}"/>
              </a:ext>
            </a:extLst>
          </p:cNvPr>
          <p:cNvSpPr txBox="1">
            <a:spLocks/>
          </p:cNvSpPr>
          <p:nvPr/>
        </p:nvSpPr>
        <p:spPr>
          <a:xfrm>
            <a:off x="390425" y="671307"/>
            <a:ext cx="11336354" cy="5455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1800" b="1" dirty="0">
                <a:latin typeface="Calibri" panose="020F0502020204030204" pitchFamily="34" charset="0"/>
              </a:rPr>
              <a:t>2015 National Science Board Report – </a:t>
            </a:r>
            <a:r>
              <a:rPr lang="en-US" sz="1800" b="1" u="sng" dirty="0">
                <a:latin typeface="Calibri" panose="020F0502020204030204" pitchFamily="34" charset="0"/>
              </a:rPr>
              <a:t>Revisiting the STEM Workforce </a:t>
            </a:r>
            <a:r>
              <a:rPr lang="en-US" sz="1800" b="1" i="1" dirty="0">
                <a:solidFill>
                  <a:srgbClr val="FF0000"/>
                </a:solidFill>
                <a:latin typeface="Calibri" panose="020F0502020204030204" pitchFamily="34" charset="0"/>
              </a:rPr>
              <a:t>– focused on building a STEM-capable workforce</a:t>
            </a:r>
          </a:p>
          <a:p>
            <a:pPr marL="0" indent="0">
              <a:lnSpc>
                <a:spcPct val="110000"/>
              </a:lnSpc>
              <a:spcBef>
                <a:spcPts val="0"/>
              </a:spcBef>
              <a:buFont typeface="Arial" panose="020B0604020202020204" pitchFamily="34" charset="0"/>
              <a:buNone/>
            </a:pPr>
            <a:endParaRPr lang="en-US" sz="1800" b="1" dirty="0">
              <a:latin typeface="Calibri" panose="020F0502020204030204" pitchFamily="34" charset="0"/>
            </a:endParaRPr>
          </a:p>
          <a:p>
            <a:pPr marL="0" indent="0">
              <a:lnSpc>
                <a:spcPct val="110000"/>
              </a:lnSpc>
              <a:spcBef>
                <a:spcPts val="0"/>
              </a:spcBef>
              <a:buFont typeface="Arial" panose="020B0604020202020204" pitchFamily="34" charset="0"/>
              <a:buNone/>
            </a:pPr>
            <a:r>
              <a:rPr lang="en-US" sz="1800" b="1" dirty="0">
                <a:latin typeface="Calibri" panose="020F0502020204030204" pitchFamily="34" charset="0"/>
              </a:rPr>
              <a:t>2015 Strategic Review on Graduate Education</a:t>
            </a:r>
          </a:p>
          <a:p>
            <a:pPr marL="231775" indent="-231775" fontAlgn="ctr">
              <a:lnSpc>
                <a:spcPct val="110000"/>
              </a:lnSpc>
              <a:spcBef>
                <a:spcPts val="0"/>
              </a:spcBef>
            </a:pPr>
            <a:r>
              <a:rPr lang="en-US" sz="1800" dirty="0">
                <a:latin typeface="Calibri" panose="020F0502020204030204" pitchFamily="34" charset="0"/>
              </a:rPr>
              <a:t>Recommended that NSF conduct an analysis of </a:t>
            </a:r>
            <a:r>
              <a:rPr lang="en-US" sz="1800" b="1" i="1" dirty="0">
                <a:solidFill>
                  <a:srgbClr val="FF0000"/>
                </a:solidFill>
                <a:latin typeface="Calibri" panose="020F0502020204030204" pitchFamily="34" charset="0"/>
              </a:rPr>
              <a:t>approaches that aim to improve graduate student preparedness for the workforce</a:t>
            </a:r>
            <a:r>
              <a:rPr lang="en-US" sz="1800" dirty="0">
                <a:latin typeface="Calibri" panose="020F0502020204030204" pitchFamily="34" charset="0"/>
              </a:rPr>
              <a:t> beyond traditional roles in academia</a:t>
            </a:r>
          </a:p>
          <a:p>
            <a:pPr marL="231775" indent="-231775" fontAlgn="ctr">
              <a:lnSpc>
                <a:spcPct val="110000"/>
              </a:lnSpc>
              <a:spcBef>
                <a:spcPts val="0"/>
              </a:spcBef>
            </a:pPr>
            <a:endParaRPr lang="en-US" sz="1800" dirty="0">
              <a:latin typeface="Calibri" panose="020F0502020204030204" pitchFamily="34" charset="0"/>
            </a:endParaRPr>
          </a:p>
          <a:p>
            <a:pPr marL="0" indent="0" fontAlgn="ctr">
              <a:lnSpc>
                <a:spcPct val="110000"/>
              </a:lnSpc>
              <a:spcBef>
                <a:spcPts val="0"/>
              </a:spcBef>
              <a:buFont typeface="Arial" panose="020B0604020202020204" pitchFamily="34" charset="0"/>
              <a:buNone/>
              <a:tabLst>
                <a:tab pos="914400" algn="l"/>
              </a:tabLst>
            </a:pPr>
            <a:r>
              <a:rPr lang="en-US" sz="1800" dirty="0">
                <a:latin typeface="Calibri" panose="020F0502020204030204" pitchFamily="34" charset="0"/>
              </a:rPr>
              <a:t>  	</a:t>
            </a:r>
            <a:r>
              <a:rPr lang="en-US" sz="1800" b="1" dirty="0">
                <a:latin typeface="Calibri" panose="020F0502020204030204" pitchFamily="34" charset="0"/>
              </a:rPr>
              <a:t>2016-2017 Agency Priority Goal on </a:t>
            </a:r>
            <a:r>
              <a:rPr lang="en-US" sz="1800" b="1" i="1" dirty="0">
                <a:solidFill>
                  <a:srgbClr val="FF0000"/>
                </a:solidFill>
                <a:latin typeface="Calibri" panose="020F0502020204030204" pitchFamily="34" charset="0"/>
              </a:rPr>
              <a:t>Graduate Student Preparedness</a:t>
            </a:r>
          </a:p>
          <a:p>
            <a:pPr marL="0" indent="0" fontAlgn="ctr">
              <a:lnSpc>
                <a:spcPct val="110000"/>
              </a:lnSpc>
              <a:spcBef>
                <a:spcPts val="0"/>
              </a:spcBef>
              <a:buFont typeface="Arial" panose="020B0604020202020204" pitchFamily="34" charset="0"/>
              <a:buNone/>
              <a:tabLst>
                <a:tab pos="914400" algn="l"/>
              </a:tabLst>
            </a:pPr>
            <a:endParaRPr lang="en-US" sz="1800" dirty="0">
              <a:latin typeface="Calibri" panose="020F0502020204030204" pitchFamily="34" charset="0"/>
            </a:endParaRPr>
          </a:p>
          <a:p>
            <a:pPr marL="0" indent="0" fontAlgn="ctr">
              <a:lnSpc>
                <a:spcPct val="110000"/>
              </a:lnSpc>
              <a:spcBef>
                <a:spcPts val="0"/>
              </a:spcBef>
              <a:buFont typeface="Arial" panose="020B0604020202020204" pitchFamily="34" charset="0"/>
              <a:buNone/>
              <a:tabLst>
                <a:tab pos="914400" algn="l"/>
              </a:tabLst>
            </a:pPr>
            <a:r>
              <a:rPr lang="en-US" sz="1800" dirty="0">
                <a:latin typeface="Calibri" panose="020F0502020204030204" pitchFamily="34" charset="0"/>
              </a:rPr>
              <a:t>	</a:t>
            </a:r>
            <a:r>
              <a:rPr lang="en-US" sz="1800" b="1" dirty="0">
                <a:latin typeface="Calibri" panose="020F0502020204030204" pitchFamily="34" charset="0"/>
              </a:rPr>
              <a:t>2016 Strategic Review on Graduate Education</a:t>
            </a:r>
          </a:p>
          <a:p>
            <a:pPr marL="1146175" indent="-231775" fontAlgn="ctr">
              <a:lnSpc>
                <a:spcPct val="110000"/>
              </a:lnSpc>
              <a:spcBef>
                <a:spcPts val="0"/>
              </a:spcBef>
              <a:tabLst>
                <a:tab pos="1146175" algn="l"/>
              </a:tabLst>
            </a:pPr>
            <a:r>
              <a:rPr lang="en-US" sz="1800" dirty="0">
                <a:latin typeface="Calibri" panose="020F0502020204030204" pitchFamily="34" charset="0"/>
              </a:rPr>
              <a:t>The review focused on the </a:t>
            </a:r>
            <a:r>
              <a:rPr lang="en-US" sz="1800" b="1" i="1" dirty="0">
                <a:solidFill>
                  <a:srgbClr val="FF0000"/>
                </a:solidFill>
                <a:latin typeface="Calibri" panose="020F0502020204030204" pitchFamily="34" charset="0"/>
              </a:rPr>
              <a:t>alignment of NSF’s educational and strategic objectives with employment outcomes</a:t>
            </a:r>
            <a:r>
              <a:rPr lang="en-US" sz="1800" dirty="0">
                <a:latin typeface="Calibri" panose="020F0502020204030204" pitchFamily="34" charset="0"/>
              </a:rPr>
              <a:t> of STEM graduate students.</a:t>
            </a:r>
          </a:p>
          <a:p>
            <a:pPr marL="0" indent="0" fontAlgn="ctr">
              <a:lnSpc>
                <a:spcPct val="110000"/>
              </a:lnSpc>
              <a:spcBef>
                <a:spcPts val="0"/>
              </a:spcBef>
              <a:buFont typeface="Arial" panose="020B0604020202020204" pitchFamily="34" charset="0"/>
              <a:buNone/>
            </a:pPr>
            <a:endParaRPr lang="en-US" sz="1800" dirty="0">
              <a:latin typeface="Calibri" panose="020F0502020204030204" pitchFamily="34" charset="0"/>
            </a:endParaRPr>
          </a:p>
          <a:p>
            <a:pPr marL="0" indent="0" fontAlgn="ctr">
              <a:lnSpc>
                <a:spcPct val="110000"/>
              </a:lnSpc>
              <a:spcBef>
                <a:spcPts val="0"/>
              </a:spcBef>
              <a:buFont typeface="Arial" panose="020B0604020202020204" pitchFamily="34" charset="0"/>
              <a:buNone/>
            </a:pPr>
            <a:r>
              <a:rPr lang="en-US" sz="1800" b="1" dirty="0">
                <a:latin typeface="Calibri" panose="020F0502020204030204" pitchFamily="34" charset="0"/>
              </a:rPr>
              <a:t>2016 Strategic Framework for Investments in Graduate Education</a:t>
            </a:r>
          </a:p>
          <a:p>
            <a:pPr marL="231775" indent="-231775" fontAlgn="ctr">
              <a:lnSpc>
                <a:spcPct val="110000"/>
              </a:lnSpc>
              <a:spcBef>
                <a:spcPts val="0"/>
              </a:spcBef>
            </a:pPr>
            <a:r>
              <a:rPr lang="en-US" sz="1800" dirty="0">
                <a:latin typeface="Calibri" panose="020F0502020204030204" pitchFamily="34" charset="0"/>
              </a:rPr>
              <a:t>Advance Science and Engineering Research</a:t>
            </a:r>
          </a:p>
          <a:p>
            <a:pPr marL="231775" indent="-231775" fontAlgn="ctr">
              <a:lnSpc>
                <a:spcPct val="110000"/>
              </a:lnSpc>
              <a:spcBef>
                <a:spcPts val="0"/>
              </a:spcBef>
            </a:pPr>
            <a:r>
              <a:rPr lang="en-US" sz="1800" dirty="0">
                <a:latin typeface="Calibri" panose="020F0502020204030204" pitchFamily="34" charset="0"/>
              </a:rPr>
              <a:t>Broaden Participation to Promote Excellence in Research and </a:t>
            </a:r>
            <a:r>
              <a:rPr lang="en-US" sz="1800" b="1" i="1" dirty="0">
                <a:solidFill>
                  <a:srgbClr val="FF0000"/>
                </a:solidFill>
                <a:latin typeface="Calibri" panose="020F0502020204030204" pitchFamily="34" charset="0"/>
              </a:rPr>
              <a:t>Build the Next Generation STEM Workforce</a:t>
            </a:r>
          </a:p>
          <a:p>
            <a:pPr marL="524383" lvl="1" indent="-231775" fontAlgn="ctr">
              <a:lnSpc>
                <a:spcPct val="110000"/>
              </a:lnSpc>
              <a:spcBef>
                <a:spcPts val="0"/>
              </a:spcBef>
            </a:pPr>
            <a:r>
              <a:rPr lang="en-US" sz="1800" b="1" i="1" dirty="0">
                <a:solidFill>
                  <a:srgbClr val="FF0000"/>
                </a:solidFill>
                <a:latin typeface="Calibri" panose="020F0502020204030204" pitchFamily="34" charset="0"/>
              </a:rPr>
              <a:t>Invest in Broad Research and Educational Experiences</a:t>
            </a:r>
          </a:p>
          <a:p>
            <a:pPr marL="231775" indent="-231775" fontAlgn="ctr">
              <a:lnSpc>
                <a:spcPct val="110000"/>
              </a:lnSpc>
              <a:spcBef>
                <a:spcPts val="0"/>
              </a:spcBef>
            </a:pPr>
            <a:r>
              <a:rPr lang="en-US" sz="1800" b="1" i="1" dirty="0">
                <a:solidFill>
                  <a:srgbClr val="FF0000"/>
                </a:solidFill>
                <a:latin typeface="Calibri" panose="020F0502020204030204" pitchFamily="34" charset="0"/>
              </a:rPr>
              <a:t>Build Effective Models of Graduate Education and Workforce Development</a:t>
            </a:r>
            <a:endParaRPr lang="en-US" sz="1800" b="1" dirty="0">
              <a:solidFill>
                <a:schemeClr val="tx2"/>
              </a:solidFill>
              <a:latin typeface="Calibri" panose="020F0502020204030204" pitchFamily="34" charset="0"/>
            </a:endParaRPr>
          </a:p>
        </p:txBody>
      </p:sp>
      <p:sp>
        <p:nvSpPr>
          <p:cNvPr id="5" name="Bent Arrow 4">
            <a:extLst>
              <a:ext uri="{FF2B5EF4-FFF2-40B4-BE49-F238E27FC236}">
                <a16:creationId xmlns:a16="http://schemas.microsoft.com/office/drawing/2014/main" id="{3BB3F617-9854-4CC6-BED3-6C1FA2D4A636}"/>
              </a:ext>
            </a:extLst>
          </p:cNvPr>
          <p:cNvSpPr/>
          <p:nvPr/>
        </p:nvSpPr>
        <p:spPr>
          <a:xfrm flipV="1">
            <a:off x="735285" y="2289642"/>
            <a:ext cx="420275" cy="5024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Bent Arrow 9">
            <a:extLst>
              <a:ext uri="{FF2B5EF4-FFF2-40B4-BE49-F238E27FC236}">
                <a16:creationId xmlns:a16="http://schemas.microsoft.com/office/drawing/2014/main" id="{1829BF70-B437-41C3-8093-C766FE95D556}"/>
              </a:ext>
            </a:extLst>
          </p:cNvPr>
          <p:cNvSpPr/>
          <p:nvPr/>
        </p:nvSpPr>
        <p:spPr>
          <a:xfrm flipV="1">
            <a:off x="749456" y="2915073"/>
            <a:ext cx="420275" cy="5024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120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5297D-4614-4348-876D-0A0002233956}"/>
              </a:ext>
            </a:extLst>
          </p:cNvPr>
          <p:cNvSpPr>
            <a:spLocks noGrp="1"/>
          </p:cNvSpPr>
          <p:nvPr>
            <p:ph type="sldNum" sz="quarter" idx="12"/>
          </p:nvPr>
        </p:nvSpPr>
        <p:spPr/>
        <p:txBody>
          <a:bodyPr/>
          <a:lstStyle/>
          <a:p>
            <a:fld id="{8F4BEAD3-91E3-4FFC-B7DC-935959D17485}" type="slidenum">
              <a:rPr lang="en-US" smtClean="0"/>
              <a:pPr/>
              <a:t>8</a:t>
            </a:fld>
            <a:endParaRPr lang="en-US" dirty="0"/>
          </a:p>
        </p:txBody>
      </p:sp>
      <p:sp>
        <p:nvSpPr>
          <p:cNvPr id="3" name="Title 1">
            <a:extLst>
              <a:ext uri="{FF2B5EF4-FFF2-40B4-BE49-F238E27FC236}">
                <a16:creationId xmlns:a16="http://schemas.microsoft.com/office/drawing/2014/main" id="{1CBBC2BD-454A-4631-8800-4F0F72E0D3A4}"/>
              </a:ext>
            </a:extLst>
          </p:cNvPr>
          <p:cNvSpPr txBox="1">
            <a:spLocks/>
          </p:cNvSpPr>
          <p:nvPr/>
        </p:nvSpPr>
        <p:spPr>
          <a:xfrm>
            <a:off x="619761" y="153589"/>
            <a:ext cx="10962640" cy="732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i="0" u="sng" strike="noStrike" kern="1200" cap="none" spc="0" normalizeH="0" baseline="0" noProof="0" dirty="0">
                <a:ln>
                  <a:noFill/>
                </a:ln>
                <a:effectLst/>
                <a:uLnTx/>
                <a:uFillTx/>
                <a:latin typeface="+mn-lt"/>
                <a:ea typeface="+mj-ea"/>
                <a:cs typeface="+mj-cs"/>
              </a:rPr>
              <a:t>NASEM </a:t>
            </a:r>
            <a:r>
              <a:rPr lang="en-US" sz="4000" u="sng" dirty="0">
                <a:latin typeface="+mn-lt"/>
              </a:rPr>
              <a:t>Consensus Study on Graduate Education</a:t>
            </a:r>
            <a:endParaRPr kumimoji="0" lang="en-US" sz="4000" i="0" u="sng" strike="noStrike" kern="1200" cap="none" spc="0" normalizeH="0" baseline="0" noProof="0" dirty="0">
              <a:ln>
                <a:noFill/>
              </a:ln>
              <a:effectLst/>
              <a:uLnTx/>
              <a:uFillTx/>
              <a:latin typeface="+mn-lt"/>
              <a:ea typeface="+mj-ea"/>
              <a:cs typeface="+mj-cs"/>
            </a:endParaRPr>
          </a:p>
        </p:txBody>
      </p:sp>
      <p:pic>
        <p:nvPicPr>
          <p:cNvPr id="4" name="Picture 3">
            <a:extLst>
              <a:ext uri="{FF2B5EF4-FFF2-40B4-BE49-F238E27FC236}">
                <a16:creationId xmlns:a16="http://schemas.microsoft.com/office/drawing/2014/main" id="{531F5A9E-937B-48ED-85DB-E4EADA62AC20}"/>
              </a:ext>
            </a:extLst>
          </p:cNvPr>
          <p:cNvPicPr>
            <a:picLocks noChangeAspect="1"/>
          </p:cNvPicPr>
          <p:nvPr/>
        </p:nvPicPr>
        <p:blipFill>
          <a:blip r:embed="rId3"/>
          <a:stretch>
            <a:fillRect/>
          </a:stretch>
        </p:blipFill>
        <p:spPr>
          <a:xfrm>
            <a:off x="7708157" y="949127"/>
            <a:ext cx="3264643" cy="4959746"/>
          </a:xfrm>
          <a:prstGeom prst="rect">
            <a:avLst/>
          </a:prstGeom>
          <a:ln w="25400">
            <a:solidFill>
              <a:schemeClr val="bg1"/>
            </a:solidFill>
          </a:ln>
        </p:spPr>
      </p:pic>
      <p:sp>
        <p:nvSpPr>
          <p:cNvPr id="5" name="Content Placeholder 5">
            <a:extLst>
              <a:ext uri="{FF2B5EF4-FFF2-40B4-BE49-F238E27FC236}">
                <a16:creationId xmlns:a16="http://schemas.microsoft.com/office/drawing/2014/main" id="{F841309E-16B2-42C6-98E3-A62B69F2E7A9}"/>
              </a:ext>
            </a:extLst>
          </p:cNvPr>
          <p:cNvSpPr txBox="1">
            <a:spLocks/>
          </p:cNvSpPr>
          <p:nvPr/>
        </p:nvSpPr>
        <p:spPr>
          <a:xfrm>
            <a:off x="1074289" y="965199"/>
            <a:ext cx="5377311" cy="492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Outcomes</a:t>
            </a:r>
          </a:p>
          <a:p>
            <a:pPr marL="346075" indent="-346075"/>
            <a:r>
              <a:rPr lang="en-US" sz="2200" dirty="0"/>
              <a:t>Affirmation of the strength of US STEM graduate education - “gold standard”</a:t>
            </a:r>
          </a:p>
          <a:p>
            <a:pPr marL="346075" indent="-346075"/>
            <a:r>
              <a:rPr lang="en-US" sz="2200" dirty="0"/>
              <a:t>Adaptation needed to address emerging needs</a:t>
            </a:r>
          </a:p>
          <a:p>
            <a:pPr marL="0" indent="0">
              <a:buNone/>
            </a:pPr>
            <a:endParaRPr lang="en-US" sz="2200" u="sng" dirty="0"/>
          </a:p>
          <a:p>
            <a:pPr marL="0" indent="0">
              <a:buNone/>
            </a:pPr>
            <a:r>
              <a:rPr lang="en-US" sz="2200" u="sng" dirty="0"/>
              <a:t>Key Themes in the Recommendations</a:t>
            </a:r>
          </a:p>
          <a:p>
            <a:pPr marL="346075" indent="-346075"/>
            <a:r>
              <a:rPr lang="en-US" sz="2200" dirty="0"/>
              <a:t>Foster institutional change and educational improvement</a:t>
            </a:r>
          </a:p>
          <a:p>
            <a:pPr marL="346075" indent="-346075"/>
            <a:r>
              <a:rPr lang="en-US" sz="2200" dirty="0"/>
              <a:t>Improve the learning environment </a:t>
            </a:r>
          </a:p>
          <a:p>
            <a:pPr marL="346075" indent="-346075"/>
            <a:r>
              <a:rPr lang="en-US" sz="2200" dirty="0"/>
              <a:t>Develop better data and tools</a:t>
            </a:r>
            <a:endParaRPr lang="en-US" sz="2200" i="1" dirty="0"/>
          </a:p>
          <a:p>
            <a:pPr marL="342900" lvl="1" indent="-342900" algn="r">
              <a:buFont typeface="Arial"/>
              <a:buChar char="•"/>
            </a:pPr>
            <a:endParaRPr lang="en-US" sz="2600" dirty="0">
              <a:solidFill>
                <a:schemeClr val="bg1"/>
              </a:solidFill>
            </a:endParaRPr>
          </a:p>
          <a:p>
            <a:pPr marL="0" lvl="1" indent="0">
              <a:buFont typeface="Arial" panose="020B0604020202020204" pitchFamily="34" charset="0"/>
              <a:buNone/>
            </a:pPr>
            <a:endParaRPr lang="en-US" sz="2600" dirty="0">
              <a:solidFill>
                <a:schemeClr val="bg1"/>
              </a:solidFill>
            </a:endParaRPr>
          </a:p>
          <a:p>
            <a:endParaRPr lang="en-US" sz="26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3002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329F48B-95D1-4D02-95E5-C5640394A4F9}"/>
              </a:ext>
            </a:extLst>
          </p:cNvPr>
          <p:cNvSpPr>
            <a:spLocks noGrp="1"/>
          </p:cNvSpPr>
          <p:nvPr>
            <p:ph sz="half" idx="1"/>
          </p:nvPr>
        </p:nvSpPr>
        <p:spPr>
          <a:xfrm>
            <a:off x="294641" y="839872"/>
            <a:ext cx="5342650" cy="5169739"/>
          </a:xfrm>
        </p:spPr>
        <p:txBody>
          <a:bodyPr>
            <a:normAutofit fontScale="77500" lnSpcReduction="20000"/>
          </a:bodyPr>
          <a:lstStyle/>
          <a:p>
            <a:pPr marL="0" indent="0">
              <a:lnSpc>
                <a:spcPct val="130000"/>
              </a:lnSpc>
              <a:spcBef>
                <a:spcPts val="0"/>
              </a:spcBef>
              <a:buNone/>
            </a:pPr>
            <a:r>
              <a:rPr lang="en-US" sz="2000" dirty="0">
                <a:solidFill>
                  <a:srgbClr val="0070C0"/>
                </a:solidFill>
              </a:rPr>
              <a:t>NSF Research Traineeship (NRT):  NSF 19-522</a:t>
            </a:r>
            <a:endParaRPr lang="en-US" sz="2000" u="sng" dirty="0">
              <a:solidFill>
                <a:srgbClr val="0070C0"/>
              </a:solidFill>
            </a:endParaRPr>
          </a:p>
          <a:p>
            <a:pPr>
              <a:lnSpc>
                <a:spcPct val="130000"/>
              </a:lnSpc>
              <a:spcBef>
                <a:spcPts val="0"/>
              </a:spcBef>
            </a:pPr>
            <a:r>
              <a:rPr lang="en-US" sz="2000" dirty="0"/>
              <a:t>Focus on institutional capacity building for interdisciplinary training</a:t>
            </a:r>
          </a:p>
          <a:p>
            <a:pPr>
              <a:lnSpc>
                <a:spcPct val="130000"/>
              </a:lnSpc>
              <a:spcBef>
                <a:spcPts val="0"/>
              </a:spcBef>
            </a:pPr>
            <a:r>
              <a:rPr lang="en-US" sz="2000" dirty="0"/>
              <a:t>Combine research training with professional development</a:t>
            </a:r>
          </a:p>
          <a:p>
            <a:pPr>
              <a:lnSpc>
                <a:spcPct val="130000"/>
              </a:lnSpc>
              <a:spcBef>
                <a:spcPts val="0"/>
              </a:spcBef>
            </a:pPr>
            <a:r>
              <a:rPr lang="en-US" sz="2000" dirty="0"/>
              <a:t>Recently realigned to NSF’s Big Ideas</a:t>
            </a:r>
          </a:p>
          <a:p>
            <a:pPr marL="0" indent="0">
              <a:lnSpc>
                <a:spcPct val="130000"/>
              </a:lnSpc>
              <a:spcBef>
                <a:spcPts val="0"/>
              </a:spcBef>
              <a:buNone/>
            </a:pPr>
            <a:endParaRPr lang="en-US" sz="2000" u="sng" dirty="0">
              <a:solidFill>
                <a:srgbClr val="0070C0"/>
              </a:solidFill>
            </a:endParaRPr>
          </a:p>
          <a:p>
            <a:pPr marL="0" indent="0">
              <a:lnSpc>
                <a:spcPct val="130000"/>
              </a:lnSpc>
              <a:spcBef>
                <a:spcPts val="0"/>
              </a:spcBef>
              <a:buNone/>
            </a:pPr>
            <a:r>
              <a:rPr lang="en-US" sz="2000" dirty="0">
                <a:solidFill>
                  <a:srgbClr val="0070C0"/>
                </a:solidFill>
              </a:rPr>
              <a:t>Innovations in Graduate Education (IGE):  NSF 17-585</a:t>
            </a:r>
          </a:p>
          <a:p>
            <a:pPr>
              <a:lnSpc>
                <a:spcPct val="130000"/>
              </a:lnSpc>
              <a:spcBef>
                <a:spcPts val="0"/>
              </a:spcBef>
            </a:pPr>
            <a:r>
              <a:rPr lang="en-US" sz="2000" dirty="0"/>
              <a:t>Research to develop transformative approaches to STEM graduate education </a:t>
            </a:r>
          </a:p>
          <a:p>
            <a:pPr marL="0" indent="0">
              <a:lnSpc>
                <a:spcPct val="130000"/>
              </a:lnSpc>
              <a:spcBef>
                <a:spcPts val="0"/>
              </a:spcBef>
              <a:buNone/>
            </a:pPr>
            <a:endParaRPr lang="en-US" sz="2000" dirty="0">
              <a:solidFill>
                <a:srgbClr val="0070C0"/>
              </a:solidFill>
            </a:endParaRPr>
          </a:p>
          <a:p>
            <a:pPr marL="0" indent="0">
              <a:lnSpc>
                <a:spcPct val="130000"/>
              </a:lnSpc>
              <a:spcBef>
                <a:spcPts val="0"/>
              </a:spcBef>
              <a:buNone/>
            </a:pPr>
            <a:r>
              <a:rPr lang="en-US" sz="2000" dirty="0">
                <a:solidFill>
                  <a:srgbClr val="0070C0"/>
                </a:solidFill>
              </a:rPr>
              <a:t>Education and Human Resources Core Research Program (ECR): NSF 19-508</a:t>
            </a:r>
          </a:p>
          <a:p>
            <a:pPr>
              <a:lnSpc>
                <a:spcPct val="130000"/>
              </a:lnSpc>
              <a:spcBef>
                <a:spcPts val="0"/>
              </a:spcBef>
            </a:pPr>
            <a:r>
              <a:rPr lang="en-US" sz="2000" dirty="0"/>
              <a:t>Research on impacts and usefulness of STEM education projects and programs</a:t>
            </a:r>
          </a:p>
          <a:p>
            <a:pPr>
              <a:lnSpc>
                <a:spcPct val="130000"/>
              </a:lnSpc>
              <a:spcBef>
                <a:spcPts val="0"/>
              </a:spcBef>
            </a:pPr>
            <a:r>
              <a:rPr lang="en-US" sz="2000" dirty="0"/>
              <a:t>Improve the theoretical foundations for evaluating STEM education and workforce development initiatives</a:t>
            </a:r>
          </a:p>
          <a:p>
            <a:pPr>
              <a:lnSpc>
                <a:spcPct val="130000"/>
              </a:lnSpc>
              <a:spcBef>
                <a:spcPts val="0"/>
              </a:spcBef>
            </a:pPr>
            <a:r>
              <a:rPr lang="en-US" sz="2000" dirty="0"/>
              <a:t>Grow capacity and infrastructure in evaluation</a:t>
            </a:r>
          </a:p>
          <a:p>
            <a:endParaRPr lang="en-US" sz="2000" dirty="0"/>
          </a:p>
        </p:txBody>
      </p:sp>
      <p:sp>
        <p:nvSpPr>
          <p:cNvPr id="2" name="Slide Number Placeholder 1">
            <a:extLst>
              <a:ext uri="{FF2B5EF4-FFF2-40B4-BE49-F238E27FC236}">
                <a16:creationId xmlns:a16="http://schemas.microsoft.com/office/drawing/2014/main" id="{773F0454-1A7E-44E3-AACE-FE6E282C792A}"/>
              </a:ext>
            </a:extLst>
          </p:cNvPr>
          <p:cNvSpPr>
            <a:spLocks noGrp="1"/>
          </p:cNvSpPr>
          <p:nvPr>
            <p:ph type="sldNum" sz="quarter" idx="12"/>
          </p:nvPr>
        </p:nvSpPr>
        <p:spPr/>
        <p:txBody>
          <a:bodyPr/>
          <a:lstStyle/>
          <a:p>
            <a:fld id="{8F4BEAD3-91E3-4FFC-B7DC-935959D17485}" type="slidenum">
              <a:rPr lang="en-US" smtClean="0"/>
              <a:pPr/>
              <a:t>9</a:t>
            </a:fld>
            <a:endParaRPr lang="en-US" dirty="0"/>
          </a:p>
        </p:txBody>
      </p:sp>
      <p:sp>
        <p:nvSpPr>
          <p:cNvPr id="4" name="Title 1">
            <a:extLst>
              <a:ext uri="{FF2B5EF4-FFF2-40B4-BE49-F238E27FC236}">
                <a16:creationId xmlns:a16="http://schemas.microsoft.com/office/drawing/2014/main" id="{1798297E-28FA-47A8-B669-5A108CA46CCF}"/>
              </a:ext>
            </a:extLst>
          </p:cNvPr>
          <p:cNvSpPr txBox="1">
            <a:spLocks/>
          </p:cNvSpPr>
          <p:nvPr/>
        </p:nvSpPr>
        <p:spPr>
          <a:xfrm>
            <a:off x="172720" y="153589"/>
            <a:ext cx="11866880" cy="7320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200" u="sng" dirty="0">
                <a:latin typeface="+mn-lt"/>
              </a:rPr>
              <a:t>Institutional Change, Educational Improvement, Learning Environment</a:t>
            </a:r>
          </a:p>
        </p:txBody>
      </p:sp>
      <p:sp>
        <p:nvSpPr>
          <p:cNvPr id="6" name="Content Placeholder 10">
            <a:extLst>
              <a:ext uri="{FF2B5EF4-FFF2-40B4-BE49-F238E27FC236}">
                <a16:creationId xmlns:a16="http://schemas.microsoft.com/office/drawing/2014/main" id="{093FEA4E-FD09-4B5D-B234-EC944D4681FB}"/>
              </a:ext>
            </a:extLst>
          </p:cNvPr>
          <p:cNvSpPr txBox="1">
            <a:spLocks/>
          </p:cNvSpPr>
          <p:nvPr/>
        </p:nvSpPr>
        <p:spPr>
          <a:xfrm>
            <a:off x="6391752" y="839873"/>
            <a:ext cx="5342650" cy="5169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1600" dirty="0">
                <a:solidFill>
                  <a:srgbClr val="0070C0"/>
                </a:solidFill>
              </a:rPr>
              <a:t>ADVANCE (Forthcoming)</a:t>
            </a:r>
          </a:p>
          <a:p>
            <a:pPr>
              <a:lnSpc>
                <a:spcPct val="110000"/>
              </a:lnSpc>
              <a:spcBef>
                <a:spcPts val="0"/>
              </a:spcBef>
            </a:pPr>
            <a:r>
              <a:rPr lang="en-US" sz="1600" dirty="0"/>
              <a:t>Addressing academic culture and institutional structure to increase the representation and advancement of women in academic careers </a:t>
            </a:r>
          </a:p>
          <a:p>
            <a:pPr>
              <a:lnSpc>
                <a:spcPct val="110000"/>
              </a:lnSpc>
              <a:spcBef>
                <a:spcPts val="0"/>
              </a:spcBef>
            </a:pPr>
            <a:endParaRPr lang="en-US" sz="1600" dirty="0"/>
          </a:p>
          <a:p>
            <a:pPr marL="0" indent="0">
              <a:lnSpc>
                <a:spcPct val="110000"/>
              </a:lnSpc>
              <a:spcBef>
                <a:spcPts val="0"/>
              </a:spcBef>
              <a:buFont typeface="Arial" panose="020B0604020202020204" pitchFamily="34" charset="0"/>
              <a:buNone/>
            </a:pPr>
            <a:r>
              <a:rPr lang="en-US" sz="1600" dirty="0">
                <a:solidFill>
                  <a:srgbClr val="0070C0"/>
                </a:solidFill>
              </a:rPr>
              <a:t>Alliances for Graduate Education and the Professoriate (AGEP):  NSF 16-552</a:t>
            </a:r>
          </a:p>
          <a:p>
            <a:pPr>
              <a:lnSpc>
                <a:spcPct val="110000"/>
              </a:lnSpc>
              <a:spcBef>
                <a:spcPts val="0"/>
              </a:spcBef>
            </a:pPr>
            <a:r>
              <a:rPr lang="en-US" sz="1600" dirty="0"/>
              <a:t>Advance knowledge and models to improve academic career pathways for underrepresented groups</a:t>
            </a:r>
          </a:p>
          <a:p>
            <a:pPr marL="0" indent="0">
              <a:lnSpc>
                <a:spcPct val="110000"/>
              </a:lnSpc>
              <a:spcBef>
                <a:spcPts val="0"/>
              </a:spcBef>
              <a:buFont typeface="Arial" panose="020B0604020202020204" pitchFamily="34" charset="0"/>
              <a:buNone/>
            </a:pPr>
            <a:endParaRPr lang="en-US" sz="1600" dirty="0">
              <a:solidFill>
                <a:srgbClr val="0070C0"/>
              </a:solidFill>
            </a:endParaRPr>
          </a:p>
          <a:p>
            <a:pPr marL="0" indent="0">
              <a:lnSpc>
                <a:spcPct val="110000"/>
              </a:lnSpc>
              <a:spcBef>
                <a:spcPts val="0"/>
              </a:spcBef>
              <a:buFont typeface="Arial" panose="020B0604020202020204" pitchFamily="34" charset="0"/>
              <a:buNone/>
            </a:pPr>
            <a:r>
              <a:rPr lang="en-US" sz="1600" dirty="0">
                <a:solidFill>
                  <a:srgbClr val="0070C0"/>
                </a:solidFill>
              </a:rPr>
              <a:t>NSF INCLUDES:  NSF 18-529</a:t>
            </a:r>
          </a:p>
          <a:p>
            <a:pPr>
              <a:lnSpc>
                <a:spcPct val="110000"/>
              </a:lnSpc>
              <a:spcBef>
                <a:spcPts val="0"/>
              </a:spcBef>
            </a:pPr>
            <a:r>
              <a:rPr lang="en-US" sz="1600" dirty="0"/>
              <a:t>Systemic and collaborative change to broaden participation in STEM</a:t>
            </a:r>
          </a:p>
          <a:p>
            <a:pPr>
              <a:lnSpc>
                <a:spcPct val="110000"/>
              </a:lnSpc>
              <a:spcBef>
                <a:spcPts val="0"/>
              </a:spcBef>
            </a:pPr>
            <a:r>
              <a:rPr lang="en-US" sz="1600" dirty="0"/>
              <a:t>Substantial advances to achieve a diverse and inclusive STEM workforce</a:t>
            </a:r>
          </a:p>
          <a:p>
            <a:pPr lvl="1">
              <a:lnSpc>
                <a:spcPct val="110000"/>
              </a:lnSpc>
              <a:spcBef>
                <a:spcPts val="0"/>
              </a:spcBef>
            </a:pPr>
            <a:r>
              <a:rPr lang="en-US" sz="1600" i="1" dirty="0">
                <a:solidFill>
                  <a:srgbClr val="0070C0"/>
                </a:solidFill>
              </a:rPr>
              <a:t>IGEN – Inclusive Graduate Education Network</a:t>
            </a:r>
          </a:p>
          <a:p>
            <a:endParaRPr lang="en-US" sz="2000" dirty="0"/>
          </a:p>
        </p:txBody>
      </p:sp>
    </p:spTree>
    <p:extLst>
      <p:ext uri="{BB962C8B-B14F-4D97-AF65-F5344CB8AC3E}">
        <p14:creationId xmlns:p14="http://schemas.microsoft.com/office/powerpoint/2010/main" val="128728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9AB21F91937A4CA511AA968E3C7EE3" ma:contentTypeVersion="0" ma:contentTypeDescription="Create a new document." ma:contentTypeScope="" ma:versionID="80483bc0eab3d41c5bf7eb21f4b68b64">
  <xsd:schema xmlns:xsd="http://www.w3.org/2001/XMLSchema" xmlns:xs="http://www.w3.org/2001/XMLSchema" xmlns:p="http://schemas.microsoft.com/office/2006/metadata/properties" targetNamespace="http://schemas.microsoft.com/office/2006/metadata/properties" ma:root="true" ma:fieldsID="f9cfd24378d80e8af5a7e997eccd344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B6F145-A49D-4FE2-BC2B-F1BA7A583444}">
  <ds:schemaRefs>
    <ds:schemaRef ds:uri="http://schemas.microsoft.com/sharepoint/v3/contenttype/forms"/>
  </ds:schemaRefs>
</ds:datastoreItem>
</file>

<file path=customXml/itemProps2.xml><?xml version="1.0" encoding="utf-8"?>
<ds:datastoreItem xmlns:ds="http://schemas.openxmlformats.org/officeDocument/2006/customXml" ds:itemID="{85416B30-F758-45F2-BAC2-53B8D2ED773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82AB3C3-8111-47AC-844D-F949AB83F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1915</TotalTime>
  <Words>2905</Words>
  <Application>Microsoft Office PowerPoint</Application>
  <PresentationFormat>Widescreen</PresentationFormat>
  <Paragraphs>361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Traditional Model of Graduate Education vs. NSF’s Strategic Objective</vt:lpstr>
      <vt:lpstr>Graduate Education:  Strategic Activities at NSF</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craash</cp:lastModifiedBy>
  <cp:revision>147</cp:revision>
  <cp:lastPrinted>2018-12-06T15:32:08Z</cp:lastPrinted>
  <dcterms:created xsi:type="dcterms:W3CDTF">2017-05-04T14:12:29Z</dcterms:created>
  <dcterms:modified xsi:type="dcterms:W3CDTF">2018-12-19T14:25:27Z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0x010100A19AB21F91937A4CA511AA968E3C7EE3</vt:lpwstr>
  </property>
</Properties>
</file>