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6858000" type="screen4x3"/>
  <p:notesSz cx="6858000" cy="9144000"/>
  <p:embeddedFontLst>
    <p:embeddedFont>
      <p:font typeface="Garamond" panose="02020404030301010803" pitchFamily="18" charset="0"/>
      <p:regular r:id="rId40"/>
      <p:bold r:id="rId41"/>
      <p:italic r:id="rId42"/>
      <p:boldItalic r:id="rId43"/>
    </p:embeddedFont>
    <p:embeddedFont>
      <p:font typeface="Times" panose="02020603050405020304" pitchFamily="18" charset="0"/>
      <p:regular r:id="rId44"/>
      <p:bold r:id="rId45"/>
      <p:italic r:id="rId46"/>
      <p:boldItalic r:id="rId47"/>
    </p:embeddedFont>
    <p:embeddedFont>
      <p:font typeface="Calibri" panose="020F0502020204030204" pitchFamily="34" charset="0"/>
      <p:regular r:id="rId48"/>
      <p:bold r:id="rId49"/>
      <p:italic r:id="rId50"/>
      <p:boldItalic r:id="rId5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2" roundtripDataSignature="AMtx7miEQCvVfkuNdexHFlWyrJHYJDjFL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4" d="100"/>
          <a:sy n="94" d="100"/>
        </p:scale>
        <p:origin x="480"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font" Target="fonts/font11.fntdata"/><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52" Type="http://customschemas.google.com/relationships/presentationmetadata" Target="meta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font" Target="fonts/font12.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a:t>
            </a:r>
            <a:endParaRPr/>
          </a:p>
        </p:txBody>
      </p:sp>
      <p:sp>
        <p:nvSpPr>
          <p:cNvPr id="152" name="Google Shape;152;p1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8" name="Google Shape;158;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a:t>
            </a:r>
            <a:endParaRPr/>
          </a:p>
        </p:txBody>
      </p:sp>
      <p:sp>
        <p:nvSpPr>
          <p:cNvPr id="159" name="Google Shape;159;p1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a:t>
            </a:r>
            <a:endParaRPr/>
          </a:p>
        </p:txBody>
      </p:sp>
      <p:sp>
        <p:nvSpPr>
          <p:cNvPr id="166" name="Google Shape;166;p1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2" name="Google Shape;172;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 sexting someone, having sexual relations in your office, telling inappropriate sexual jokes or memes.</a:t>
            </a:r>
            <a:endParaRPr/>
          </a:p>
        </p:txBody>
      </p:sp>
      <p:sp>
        <p:nvSpPr>
          <p:cNvPr id="173" name="Google Shape;173;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a:t>
            </a:r>
            <a:endParaRPr/>
          </a:p>
        </p:txBody>
      </p:sp>
      <p:sp>
        <p:nvSpPr>
          <p:cNvPr id="180" name="Google Shape;180;p1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Google Shape;186;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 What about Snapchat, TicTok, Tinder, Grindr</a:t>
            </a:r>
            <a:endParaRPr/>
          </a:p>
        </p:txBody>
      </p:sp>
      <p:sp>
        <p:nvSpPr>
          <p:cNvPr id="187" name="Google Shape;187;p1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3" name="Google Shape;193;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a:t>
            </a:r>
            <a:endParaRPr/>
          </a:p>
        </p:txBody>
      </p:sp>
      <p:sp>
        <p:nvSpPr>
          <p:cNvPr id="194" name="Google Shape;194;p1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0" name="Google Shape;20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a:t>
            </a:r>
            <a:endParaRPr/>
          </a:p>
        </p:txBody>
      </p:sp>
      <p:sp>
        <p:nvSpPr>
          <p:cNvPr id="201" name="Google Shape;201;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7" name="Google Shape;207;p1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a:t>
            </a:r>
            <a:endParaRPr/>
          </a:p>
        </p:txBody>
      </p:sp>
      <p:sp>
        <p:nvSpPr>
          <p:cNvPr id="208" name="Google Shape;208;p1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Heather</a:t>
            </a:r>
            <a:endParaRPr/>
          </a:p>
        </p:txBody>
      </p:sp>
      <p:sp>
        <p:nvSpPr>
          <p:cNvPr id="215" name="Google Shape;215;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2" name="Google Shape;9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 – Before we begin!</a:t>
            </a:r>
            <a:endParaRPr/>
          </a:p>
          <a:p>
            <a:pPr marL="0" lvl="0" indent="0" algn="l" rtl="0">
              <a:spcBef>
                <a:spcPts val="0"/>
              </a:spcBef>
              <a:spcAft>
                <a:spcPts val="0"/>
              </a:spcAft>
              <a:buNone/>
            </a:pPr>
            <a:endParaRPr/>
          </a:p>
          <a:p>
            <a:pPr marL="0" lvl="0" indent="0" algn="l" rtl="0">
              <a:spcBef>
                <a:spcPts val="0"/>
              </a:spcBef>
              <a:spcAft>
                <a:spcPts val="0"/>
              </a:spcAft>
              <a:buNone/>
            </a:pPr>
            <a:r>
              <a:rPr lang="en-US" sz="1200" b="0" i="0">
                <a:solidFill>
                  <a:schemeClr val="dk1"/>
                </a:solidFill>
                <a:latin typeface="Calibri"/>
                <a:ea typeface="Calibri"/>
                <a:cs typeface="Calibri"/>
                <a:sym typeface="Calibri"/>
              </a:rPr>
              <a:t>The information we will be discussing and going over today can be very difficult to process. In our time with you today we will be talking about sexual harassment, sexual assault, interpersonal violence, suicide, and campus safety. If at any point you need to leave or take a break that is fine. If you could just give a thumbs up if you need to take some space and are okay. If you don't give  a thumbs up we can have someone come check in with you. Please know that this is a safe space and we are here to engage with you as we teach you some basic information and some more complex responsibilities that you may not have thought about before.</a:t>
            </a:r>
            <a:endParaRPr/>
          </a:p>
        </p:txBody>
      </p:sp>
      <p:sp>
        <p:nvSpPr>
          <p:cNvPr id="93" name="Google Shape;9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1" name="Google Shape;221;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Heather</a:t>
            </a:r>
            <a:endParaRPr/>
          </a:p>
        </p:txBody>
      </p:sp>
      <p:sp>
        <p:nvSpPr>
          <p:cNvPr id="222" name="Google Shape;222;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8" name="Google Shape;228;p2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Heather</a:t>
            </a:r>
            <a:endParaRPr/>
          </a:p>
        </p:txBody>
      </p:sp>
      <p:sp>
        <p:nvSpPr>
          <p:cNvPr id="229" name="Google Shape;229;p2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5" name="Google Shape;235;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Heather</a:t>
            </a:r>
            <a:endParaRPr/>
          </a:p>
        </p:txBody>
      </p:sp>
      <p:sp>
        <p:nvSpPr>
          <p:cNvPr id="236" name="Google Shape;236;p2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0"/>
        <p:cNvGrpSpPr/>
        <p:nvPr/>
      </p:nvGrpSpPr>
      <p:grpSpPr>
        <a:xfrm>
          <a:off x="0" y="0"/>
          <a:ext cx="0" cy="0"/>
          <a:chOff x="0" y="0"/>
          <a:chExt cx="0" cy="0"/>
        </a:xfrm>
      </p:grpSpPr>
      <p:sp>
        <p:nvSpPr>
          <p:cNvPr id="241" name="Google Shape;241;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2" name="Google Shape;242;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Heather, mention stealthing and revenge porn</a:t>
            </a:r>
            <a:endParaRPr/>
          </a:p>
        </p:txBody>
      </p:sp>
      <p:sp>
        <p:nvSpPr>
          <p:cNvPr id="243" name="Google Shape;243;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Heather, could be a form of dating violence </a:t>
            </a:r>
            <a:endParaRPr/>
          </a:p>
        </p:txBody>
      </p:sp>
      <p:sp>
        <p:nvSpPr>
          <p:cNvPr id="250" name="Google Shape;250;p2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Heather</a:t>
            </a:r>
            <a:endParaRPr dirty="0"/>
          </a:p>
          <a:p>
            <a:pPr marL="0" lvl="0" indent="0" algn="l" rtl="0">
              <a:spcBef>
                <a:spcPts val="0"/>
              </a:spcBef>
              <a:spcAft>
                <a:spcPts val="0"/>
              </a:spcAft>
              <a:buNone/>
            </a:pPr>
            <a:r>
              <a:rPr lang="en-US" dirty="0"/>
              <a:t>Rule of 3: If the person telling you is a student, staff, faculty, volunteer, or guest on campus you must report it. If the person states that it happened on campus you must report it. If the person they are alleging is a student, staff, faculty, volunteer on campus.</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Why would you report something that someone disclosed to you that happened as a child? Or before they came to the University?</a:t>
            </a:r>
            <a:endParaRPr dirty="0"/>
          </a:p>
        </p:txBody>
      </p:sp>
      <p:sp>
        <p:nvSpPr>
          <p:cNvPr id="257" name="Google Shape;257;p2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Heather</a:t>
            </a:r>
            <a:endParaRPr/>
          </a:p>
        </p:txBody>
      </p:sp>
      <p:sp>
        <p:nvSpPr>
          <p:cNvPr id="264" name="Google Shape;264;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0" name="Google Shape;270;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Heather</a:t>
            </a:r>
            <a:endParaRPr/>
          </a:p>
        </p:txBody>
      </p:sp>
      <p:sp>
        <p:nvSpPr>
          <p:cNvPr id="271" name="Google Shape;271;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7" name="Google Shape;277;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Heather</a:t>
            </a:r>
            <a:endParaRPr dirty="0"/>
          </a:p>
        </p:txBody>
      </p:sp>
      <p:sp>
        <p:nvSpPr>
          <p:cNvPr id="278" name="Google Shape;278;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4" name="Google Shape;284;p2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Heather</a:t>
            </a:r>
            <a:endParaRPr/>
          </a:p>
        </p:txBody>
      </p:sp>
      <p:sp>
        <p:nvSpPr>
          <p:cNvPr id="285" name="Google Shape;285;p2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Kenda</a:t>
            </a:r>
            <a:endParaRPr/>
          </a:p>
          <a:p>
            <a:pPr marL="0" lvl="0" indent="0" algn="l" rtl="0">
              <a:spcBef>
                <a:spcPts val="0"/>
              </a:spcBef>
              <a:spcAft>
                <a:spcPts val="0"/>
              </a:spcAft>
              <a:buNone/>
            </a:pPr>
            <a:endParaRPr/>
          </a:p>
          <a:p>
            <a:pPr marL="0" lvl="0" indent="0" algn="l" rtl="0">
              <a:spcBef>
                <a:spcPts val="0"/>
              </a:spcBef>
              <a:spcAft>
                <a:spcPts val="0"/>
              </a:spcAft>
              <a:buNone/>
            </a:pPr>
            <a:r>
              <a:rPr lang="en-US"/>
              <a:t>Kenda introduces herself &amp; preferred pronouns</a:t>
            </a:r>
            <a:endParaRPr/>
          </a:p>
          <a:p>
            <a:pPr marL="0" lvl="0" indent="0" algn="l" rtl="0">
              <a:spcBef>
                <a:spcPts val="0"/>
              </a:spcBef>
              <a:spcAft>
                <a:spcPts val="0"/>
              </a:spcAft>
              <a:buNone/>
            </a:pPr>
            <a:r>
              <a:rPr lang="en-US"/>
              <a:t>Liz introduces herself &amp; preferred pronouns</a:t>
            </a:r>
            <a:endParaRPr/>
          </a:p>
          <a:p>
            <a:pPr marL="0" lvl="0" indent="0" algn="l" rtl="0">
              <a:spcBef>
                <a:spcPts val="0"/>
              </a:spcBef>
              <a:spcAft>
                <a:spcPts val="0"/>
              </a:spcAft>
              <a:buNone/>
            </a:pPr>
            <a:r>
              <a:rPr lang="en-US"/>
              <a:t>Heather introduces herself &amp; preferred pronouns</a:t>
            </a:r>
            <a:endParaRPr/>
          </a:p>
        </p:txBody>
      </p:sp>
      <p:sp>
        <p:nvSpPr>
          <p:cNvPr id="101" name="Google Shape;101;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1" name="Google Shape;291;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Heather, However, once a disclosure is made, you are required to report even if the student would prefer to maintain confidentiality.  </a:t>
            </a:r>
            <a:endParaRPr/>
          </a:p>
          <a:p>
            <a:pPr marL="0" lvl="0" indent="0" algn="l" rtl="0">
              <a:spcBef>
                <a:spcPts val="0"/>
              </a:spcBef>
              <a:spcAft>
                <a:spcPts val="0"/>
              </a:spcAft>
              <a:buNone/>
            </a:pPr>
            <a:endParaRPr/>
          </a:p>
          <a:p>
            <a:pPr marL="0" lvl="0" indent="0" algn="l" rtl="0">
              <a:spcBef>
                <a:spcPts val="0"/>
              </a:spcBef>
              <a:spcAft>
                <a:spcPts val="0"/>
              </a:spcAft>
              <a:buNone/>
            </a:pPr>
            <a:r>
              <a:rPr lang="en-US"/>
              <a:t>You should inform the student that the University will consider her or his request for confidentiality, but cannot guarantee that the University will be able to honor it.  </a:t>
            </a:r>
            <a:endParaRPr/>
          </a:p>
          <a:p>
            <a:pPr marL="0" lvl="0" indent="0" algn="l" rtl="0">
              <a:spcBef>
                <a:spcPts val="0"/>
              </a:spcBef>
              <a:spcAft>
                <a:spcPts val="0"/>
              </a:spcAft>
              <a:buNone/>
            </a:pPr>
            <a:endParaRPr/>
          </a:p>
          <a:p>
            <a:pPr marL="0" lvl="0" indent="0" algn="l" rtl="0">
              <a:spcBef>
                <a:spcPts val="0"/>
              </a:spcBef>
              <a:spcAft>
                <a:spcPts val="0"/>
              </a:spcAft>
              <a:buNone/>
            </a:pPr>
            <a:r>
              <a:rPr lang="en-US"/>
              <a:t>If a student has requested confidentiality, you should share this information with the appropriate campus office when you make the report. </a:t>
            </a:r>
            <a:endParaRPr/>
          </a:p>
          <a:p>
            <a:pPr marL="0" lvl="0" indent="0" algn="l" rtl="0">
              <a:spcBef>
                <a:spcPts val="0"/>
              </a:spcBef>
              <a:spcAft>
                <a:spcPts val="0"/>
              </a:spcAft>
              <a:buNone/>
            </a:pPr>
            <a:endParaRPr/>
          </a:p>
        </p:txBody>
      </p:sp>
      <p:sp>
        <p:nvSpPr>
          <p:cNvPr id="292" name="Google Shape;292;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Google Shape;297;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8" name="Google Shape;298;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Heather, The University must weigh the individual’s require for confidentiality against the institution’s responsibility to provide a safe, nondiscriminatory environment for all.  </a:t>
            </a:r>
            <a:endParaRPr/>
          </a:p>
          <a:p>
            <a:pPr marL="0" lvl="0" indent="0" algn="l" rtl="0">
              <a:spcBef>
                <a:spcPts val="0"/>
              </a:spcBef>
              <a:spcAft>
                <a:spcPts val="0"/>
              </a:spcAft>
              <a:buNone/>
            </a:pPr>
            <a:endParaRPr/>
          </a:p>
          <a:p>
            <a:pPr marL="0" lvl="0" indent="0" algn="l" rtl="0">
              <a:spcBef>
                <a:spcPts val="0"/>
              </a:spcBef>
              <a:spcAft>
                <a:spcPts val="0"/>
              </a:spcAft>
              <a:buNone/>
            </a:pPr>
            <a:r>
              <a:rPr lang="en-US"/>
              <a:t>Most of the time the University will be able to honor the individual’s request for confidentiality.  If the University determines that it can maintain confidentiality, the student must understand that the institution’s ability to investigate meaningfully and pursue disciplinary action, if warranted, may be limited.</a:t>
            </a:r>
            <a:endParaRPr/>
          </a:p>
          <a:p>
            <a:pPr marL="0" lvl="0" indent="0" algn="l" rtl="0">
              <a:spcBef>
                <a:spcPts val="0"/>
              </a:spcBef>
              <a:spcAft>
                <a:spcPts val="0"/>
              </a:spcAft>
              <a:buNone/>
            </a:pPr>
            <a:endParaRPr/>
          </a:p>
          <a:p>
            <a:pPr marL="0" lvl="0" indent="0" algn="l" rtl="0">
              <a:spcBef>
                <a:spcPts val="0"/>
              </a:spcBef>
              <a:spcAft>
                <a:spcPts val="0"/>
              </a:spcAft>
              <a:buNone/>
            </a:pPr>
            <a:r>
              <a:rPr lang="en-US"/>
              <a:t>In those relatively rare situations in which the University may not honor an individual request for confidentiality, the student will be advised of this decision prior to starting an investigation when possible.  Further, the information will be shared only with those with a need to know it.</a:t>
            </a:r>
            <a:endParaRPr/>
          </a:p>
        </p:txBody>
      </p:sp>
      <p:sp>
        <p:nvSpPr>
          <p:cNvPr id="299" name="Google Shape;299;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3"/>
        <p:cNvGrpSpPr/>
        <p:nvPr/>
      </p:nvGrpSpPr>
      <p:grpSpPr>
        <a:xfrm>
          <a:off x="0" y="0"/>
          <a:ext cx="0" cy="0"/>
          <a:chOff x="0" y="0"/>
          <a:chExt cx="0" cy="0"/>
        </a:xfrm>
      </p:grpSpPr>
      <p:sp>
        <p:nvSpPr>
          <p:cNvPr id="304" name="Google Shape;30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5" name="Google Shape;305;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a:t>Heather</a:t>
            </a:r>
            <a:r>
              <a:rPr lang="en-US">
                <a:latin typeface="Times New Roman"/>
                <a:ea typeface="Times New Roman"/>
                <a:cs typeface="Times New Roman"/>
                <a:sym typeface="Times New Roman"/>
              </a:rPr>
              <a:t>: After a report is made, staff from either the Office of Sexual Violence Prevention or the Office of Equal Opportunity will reach out to the student who made the report and invite him or her to meet with the staff member.  This is usually done through email.  </a:t>
            </a:r>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The University can provide a number of services to those individuals involved in a report of sexual discrimination, depending upon the circumstances.  These can include housing changes, academic accommodations, no-contact orders, advocacy services, and information about the internal complaint procedures available.  </a:t>
            </a:r>
            <a:endParaRPr>
              <a:latin typeface="Times New Roman"/>
              <a:ea typeface="Times New Roman"/>
              <a:cs typeface="Times New Roman"/>
              <a:sym typeface="Times New Roman"/>
            </a:endParaRPr>
          </a:p>
          <a:p>
            <a:pPr marL="0" lvl="0" indent="0" algn="l" rtl="0">
              <a:spcBef>
                <a:spcPts val="0"/>
              </a:spcBef>
              <a:spcAft>
                <a:spcPts val="0"/>
              </a:spcAft>
              <a:buNone/>
            </a:pPr>
            <a:endParaRPr>
              <a:latin typeface="Times New Roman"/>
              <a:ea typeface="Times New Roman"/>
              <a:cs typeface="Times New Roman"/>
              <a:sym typeface="Times New Roman"/>
            </a:endParaRPr>
          </a:p>
          <a:p>
            <a:pPr marL="0" lvl="0" indent="0" algn="l" rtl="0">
              <a:spcBef>
                <a:spcPts val="0"/>
              </a:spcBef>
              <a:spcAft>
                <a:spcPts val="0"/>
              </a:spcAft>
              <a:buNone/>
            </a:pPr>
            <a:r>
              <a:rPr lang="en-US">
                <a:latin typeface="Times New Roman"/>
                <a:ea typeface="Times New Roman"/>
                <a:cs typeface="Times New Roman"/>
                <a:sym typeface="Times New Roman"/>
              </a:rPr>
              <a:t>Typically a faculty member who provides information about a student report does not need to be involved in the process further.  However, sometimes, a faculty member who makes a report may be asked to prepare a written statement or otherwise participate in a disciplinary or investigatory process.</a:t>
            </a:r>
            <a:endParaRPr/>
          </a:p>
          <a:p>
            <a:pPr marL="0" lvl="0" indent="0" algn="l" rtl="0">
              <a:spcBef>
                <a:spcPts val="0"/>
              </a:spcBef>
              <a:spcAft>
                <a:spcPts val="0"/>
              </a:spcAft>
              <a:buNone/>
            </a:pPr>
            <a:r>
              <a:rPr lang="en-US">
                <a:latin typeface="Times New Roman"/>
                <a:ea typeface="Times New Roman"/>
                <a:cs typeface="Times New Roman"/>
                <a:sym typeface="Times New Roman"/>
              </a:rPr>
              <a:t> </a:t>
            </a:r>
            <a:endParaRPr/>
          </a:p>
          <a:p>
            <a:pPr marL="0" lvl="0" indent="0" algn="l" rtl="0">
              <a:spcBef>
                <a:spcPts val="0"/>
              </a:spcBef>
              <a:spcAft>
                <a:spcPts val="0"/>
              </a:spcAft>
              <a:buNone/>
            </a:pPr>
            <a:endParaRPr/>
          </a:p>
        </p:txBody>
      </p:sp>
      <p:sp>
        <p:nvSpPr>
          <p:cNvPr id="306" name="Google Shape;306;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2" name="Google Shape;312;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rmAutofit/>
          </a:bodyPr>
          <a:lstStyle/>
          <a:p>
            <a:pPr marL="0" lvl="0" indent="0" algn="l" rtl="0">
              <a:spcBef>
                <a:spcPts val="0"/>
              </a:spcBef>
              <a:spcAft>
                <a:spcPts val="0"/>
              </a:spcAft>
              <a:buNone/>
            </a:pPr>
            <a:r>
              <a:rPr lang="en-US"/>
              <a:t>Liz: It is important to know how to respond if you feel that you are being sexually harassed.</a:t>
            </a:r>
            <a:endParaRPr/>
          </a:p>
          <a:p>
            <a:pPr marL="0" lvl="0" indent="0" algn="l" rtl="0">
              <a:spcBef>
                <a:spcPts val="0"/>
              </a:spcBef>
              <a:spcAft>
                <a:spcPts val="0"/>
              </a:spcAft>
              <a:buNone/>
            </a:pPr>
            <a:endParaRPr/>
          </a:p>
          <a:p>
            <a:pPr marL="0" lvl="0" indent="0" algn="l" rtl="0">
              <a:spcBef>
                <a:spcPts val="0"/>
              </a:spcBef>
              <a:spcAft>
                <a:spcPts val="0"/>
              </a:spcAft>
              <a:buNone/>
            </a:pPr>
            <a:r>
              <a:rPr lang="en-US"/>
              <a:t>First, of course, you should not hesitate to address the situation.  Sometimes, you can change the way someone is interacting with you by changing the tone of your communications with him or her or by physically moving away from someone who is standing too close to you.  If these indirect approaches are not successful, you should be direct and honest with the other person.  Do not worry about offending the person.</a:t>
            </a:r>
            <a:endParaRPr/>
          </a:p>
          <a:p>
            <a:pPr marL="0" lvl="0" indent="0" algn="l" rtl="0">
              <a:spcBef>
                <a:spcPts val="0"/>
              </a:spcBef>
              <a:spcAft>
                <a:spcPts val="0"/>
              </a:spcAft>
              <a:buNone/>
            </a:pPr>
            <a:endParaRPr/>
          </a:p>
        </p:txBody>
      </p:sp>
      <p:sp>
        <p:nvSpPr>
          <p:cNvPr id="313" name="Google Shape;313;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 If you have tried to address the situation and the behavior continues, or, if you are uncomfortable approaching the situation directly, call the Office of Equal Opportunity at 581-1226 if the person involved is another employee or non-student; call the Office of Sexual Violence Prevention if the person is a student.  Staff from these offices can describe options available to you from informal approaches to filing a formal complaint.</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sz="1600"/>
          </a:p>
          <a:p>
            <a:pPr marL="0" lvl="0" indent="0" algn="l" rtl="0">
              <a:spcBef>
                <a:spcPts val="0"/>
              </a:spcBef>
              <a:spcAft>
                <a:spcPts val="0"/>
              </a:spcAft>
              <a:buNone/>
            </a:pPr>
            <a:endParaRPr/>
          </a:p>
        </p:txBody>
      </p:sp>
      <p:sp>
        <p:nvSpPr>
          <p:cNvPr id="320" name="Google Shape;320;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4"/>
        <p:cNvGrpSpPr/>
        <p:nvPr/>
      </p:nvGrpSpPr>
      <p:grpSpPr>
        <a:xfrm>
          <a:off x="0" y="0"/>
          <a:ext cx="0" cy="0"/>
          <a:chOff x="0" y="0"/>
          <a:chExt cx="0" cy="0"/>
        </a:xfrm>
      </p:grpSpPr>
      <p:sp>
        <p:nvSpPr>
          <p:cNvPr id="325" name="Google Shape;32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6" name="Google Shape;326;p3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 If you feel that you have been a victim of discriminatory treatment, please contact the Office of Equal Opportunity. They will give you information about the University of Maine Equal Opportunity Complaint Procedure.  That procedure, which can be found on the Equal Opportunity website at the link above, has both informal and formal ways to resolve concerns.  </a:t>
            </a:r>
            <a:endParaRPr/>
          </a:p>
        </p:txBody>
      </p:sp>
      <p:sp>
        <p:nvSpPr>
          <p:cNvPr id="327" name="Google Shape;327;p3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1"/>
        <p:cNvGrpSpPr/>
        <p:nvPr/>
      </p:nvGrpSpPr>
      <p:grpSpPr>
        <a:xfrm>
          <a:off x="0" y="0"/>
          <a:ext cx="0" cy="0"/>
          <a:chOff x="0" y="0"/>
          <a:chExt cx="0" cy="0"/>
        </a:xfrm>
      </p:grpSpPr>
      <p:sp>
        <p:nvSpPr>
          <p:cNvPr id="332" name="Google Shape;332;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3" name="Google Shape;333;p3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 In addition there are also external agencies that handle complaints of discrimination.  Contact information for the Maine Human Rights Commission, the Equal Employment Opportunity Commission, and the U.S. Department of Education’s Office of Civil Rights has been provided on this slide.</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334" name="Google Shape;334;p3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8"/>
        <p:cNvGrpSpPr/>
        <p:nvPr/>
      </p:nvGrpSpPr>
      <p:grpSpPr>
        <a:xfrm>
          <a:off x="0" y="0"/>
          <a:ext cx="0" cy="0"/>
          <a:chOff x="0" y="0"/>
          <a:chExt cx="0" cy="0"/>
        </a:xfrm>
      </p:grpSpPr>
      <p:sp>
        <p:nvSpPr>
          <p:cNvPr id="339" name="Google Shape;339;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0" name="Google Shape;340;p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 It is now important for you to certify that you have completed this training. In order to do this, you must click on the link provided on the following screen and complete the form that you find at the site provided. If you have any questions about any of the materials covered in this training, please contact the Office of Equal Opportunity at 581-1226. Thank you for your participation. </a:t>
            </a:r>
            <a:endParaRPr/>
          </a:p>
          <a:p>
            <a:pPr marL="0" lvl="0" indent="0" algn="l" rtl="0">
              <a:spcBef>
                <a:spcPts val="0"/>
              </a:spcBef>
              <a:spcAft>
                <a:spcPts val="0"/>
              </a:spcAft>
              <a:buNone/>
            </a:pPr>
            <a:endParaRPr/>
          </a:p>
        </p:txBody>
      </p:sp>
      <p:sp>
        <p:nvSpPr>
          <p:cNvPr id="341" name="Google Shape;341;p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7" name="Google Shape;10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Kenda</a:t>
            </a:r>
            <a:endParaRPr dirty="0"/>
          </a:p>
        </p:txBody>
      </p:sp>
      <p:sp>
        <p:nvSpPr>
          <p:cNvPr id="108" name="Google Shape;108;p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Kenda </a:t>
            </a:r>
            <a:endParaRPr/>
          </a:p>
          <a:p>
            <a:pPr marL="0" lvl="0" indent="0" algn="l" rtl="0">
              <a:spcBef>
                <a:spcPts val="0"/>
              </a:spcBef>
              <a:spcAft>
                <a:spcPts val="0"/>
              </a:spcAft>
              <a:buNone/>
            </a:pPr>
            <a:endParaRPr/>
          </a:p>
          <a:p>
            <a:pPr marL="0" lvl="0" indent="0" algn="l" rtl="0">
              <a:spcBef>
                <a:spcPts val="0"/>
              </a:spcBef>
              <a:spcAft>
                <a:spcPts val="0"/>
              </a:spcAft>
              <a:buNone/>
            </a:pPr>
            <a:r>
              <a:rPr lang="en-US" dirty="0"/>
              <a:t>Mission: To promote and support: 1.) The health and safety of the campus community; and 2.) community member wellbeing and success by coordinating information and developing support plans for people of concern.</a:t>
            </a:r>
            <a:endParaRPr dirty="0"/>
          </a:p>
          <a:p>
            <a:pPr marL="0" lvl="0" indent="0" algn="l" rtl="0">
              <a:spcBef>
                <a:spcPts val="0"/>
              </a:spcBef>
              <a:spcAft>
                <a:spcPts val="0"/>
              </a:spcAft>
              <a:buNone/>
            </a:pPr>
            <a:endParaRPr dirty="0"/>
          </a:p>
        </p:txBody>
      </p:sp>
      <p:sp>
        <p:nvSpPr>
          <p:cNvPr id="115" name="Google Shape;115;p5: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1" name="Google Shape;121;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Kenda</a:t>
            </a:r>
            <a:endParaRPr dirty="0"/>
          </a:p>
          <a:p>
            <a:pPr marL="0" lvl="0" indent="0" algn="l" rtl="0">
              <a:spcBef>
                <a:spcPts val="0"/>
              </a:spcBef>
              <a:spcAft>
                <a:spcPts val="0"/>
              </a:spcAft>
              <a:buNone/>
            </a:pPr>
            <a:endParaRPr dirty="0"/>
          </a:p>
          <a:p>
            <a:pPr marL="228600" lvl="0" indent="-228600" algn="l" rtl="0">
              <a:spcBef>
                <a:spcPts val="0"/>
              </a:spcBef>
              <a:spcAft>
                <a:spcPts val="0"/>
              </a:spcAft>
              <a:buClr>
                <a:schemeClr val="dk1"/>
              </a:buClr>
              <a:buSzPts val="1200"/>
              <a:buFont typeface="Calibri"/>
              <a:buAutoNum type="arabicPeriod"/>
            </a:pPr>
            <a:r>
              <a:rPr lang="en-US" dirty="0"/>
              <a:t>Notice the incident/situation</a:t>
            </a:r>
            <a:endParaRPr dirty="0"/>
          </a:p>
          <a:p>
            <a:pPr marL="228600" lvl="0" indent="-228600" algn="l" rtl="0">
              <a:spcBef>
                <a:spcPts val="0"/>
              </a:spcBef>
              <a:spcAft>
                <a:spcPts val="0"/>
              </a:spcAft>
              <a:buClr>
                <a:schemeClr val="dk1"/>
              </a:buClr>
              <a:buSzPts val="1200"/>
              <a:buFont typeface="Calibri"/>
              <a:buAutoNum type="arabicPeriod"/>
            </a:pPr>
            <a:r>
              <a:rPr lang="en-US" dirty="0"/>
              <a:t>Accurately interpret the situation: is it an emergency?</a:t>
            </a:r>
            <a:endParaRPr dirty="0"/>
          </a:p>
          <a:p>
            <a:pPr marL="228600" lvl="0" indent="-228600" algn="l" rtl="0">
              <a:spcBef>
                <a:spcPts val="0"/>
              </a:spcBef>
              <a:spcAft>
                <a:spcPts val="0"/>
              </a:spcAft>
              <a:buClr>
                <a:schemeClr val="dk1"/>
              </a:buClr>
              <a:buSzPts val="1200"/>
              <a:buFont typeface="Calibri"/>
              <a:buAutoNum type="arabicPeriod"/>
            </a:pPr>
            <a:r>
              <a:rPr lang="en-US" dirty="0"/>
              <a:t>Assume responsibility</a:t>
            </a:r>
            <a:endParaRPr dirty="0"/>
          </a:p>
          <a:p>
            <a:pPr marL="228600" lvl="0" indent="-228600" algn="l" rtl="0">
              <a:spcBef>
                <a:spcPts val="0"/>
              </a:spcBef>
              <a:spcAft>
                <a:spcPts val="0"/>
              </a:spcAft>
              <a:buClr>
                <a:schemeClr val="dk1"/>
              </a:buClr>
              <a:buSzPts val="1200"/>
              <a:buFont typeface="Calibri"/>
              <a:buAutoNum type="arabicPeriod"/>
            </a:pPr>
            <a:r>
              <a:rPr lang="en-US" dirty="0"/>
              <a:t>Attempt to help: Ex: Call 911 or 207.581.4040, Call Student Life 207.581.1406 or intervene. For example if you see two students in a hallway and things look uncomfortable, maybe you walk up to them and ask if everything is okay? Or maybe you say, I’m sorry to interrupt but I was wondering if you could help me. Then ask the person who looks uncomfortable to walk with you to your next meeting because you forgot how to get to Neville Hall. Anything to disrupt the course of the conversation. However, if at anytime you don’t feel comfortable call the police. </a:t>
            </a:r>
            <a:endParaRPr dirty="0"/>
          </a:p>
          <a:p>
            <a:pPr marL="228600" lvl="0" indent="-152400" algn="l" rtl="0">
              <a:spcBef>
                <a:spcPts val="0"/>
              </a:spcBef>
              <a:spcAft>
                <a:spcPts val="0"/>
              </a:spcAft>
              <a:buClr>
                <a:schemeClr val="dk1"/>
              </a:buClr>
              <a:buSzPts val="1200"/>
              <a:buFont typeface="Calibri"/>
              <a:buNone/>
            </a:pPr>
            <a:endParaRPr dirty="0"/>
          </a:p>
          <a:p>
            <a:pPr marL="228600" lvl="0" indent="-228600" algn="l" rtl="0">
              <a:spcBef>
                <a:spcPts val="0"/>
              </a:spcBef>
              <a:spcAft>
                <a:spcPts val="0"/>
              </a:spcAft>
              <a:buClr>
                <a:schemeClr val="dk1"/>
              </a:buClr>
              <a:buSzPts val="1200"/>
              <a:buFont typeface="Calibri"/>
              <a:buAutoNum type="arabicPeriod"/>
            </a:pPr>
            <a:r>
              <a:rPr lang="en-US" dirty="0"/>
              <a:t>Bystander Intervention Training is Offered by the Student Wellness Center 207.581.1406.</a:t>
            </a:r>
            <a:endParaRPr dirty="0"/>
          </a:p>
        </p:txBody>
      </p:sp>
      <p:sp>
        <p:nvSpPr>
          <p:cNvPr id="122" name="Google Shape;122;p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Google Shape;128;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Google Shape;129;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 – Heather or Kenda to chime in and talk about the Bias Response Team (BRT).</a:t>
            </a:r>
            <a:endParaRPr/>
          </a:p>
          <a:p>
            <a:pPr marL="0" lvl="0" indent="0" algn="l" rtl="0">
              <a:spcBef>
                <a:spcPts val="0"/>
              </a:spcBef>
              <a:spcAft>
                <a:spcPts val="0"/>
              </a:spcAft>
              <a:buNone/>
            </a:pPr>
            <a:endParaRPr/>
          </a:p>
          <a:p>
            <a:pPr marL="0" lvl="0" indent="0" algn="l" rtl="0">
              <a:spcBef>
                <a:spcPts val="0"/>
              </a:spcBef>
              <a:spcAft>
                <a:spcPts val="0"/>
              </a:spcAft>
              <a:buNone/>
            </a:pPr>
            <a:r>
              <a:rPr lang="en-US"/>
              <a:t>The Equal Opportunity Office was not able to join us today. However, these our the protected criteria under the federal and state laws. You can’t discriminate on someone based on their race, color, sex, national origin/citizenship status, religion, age, pregnancy/parenting, disability, veteran status, or genetic information. </a:t>
            </a:r>
            <a:endParaRPr/>
          </a:p>
          <a:p>
            <a:pPr marL="0" lvl="0" indent="0" algn="l" rtl="0">
              <a:spcBef>
                <a:spcPts val="0"/>
              </a:spcBef>
              <a:spcAft>
                <a:spcPts val="0"/>
              </a:spcAft>
              <a:buNone/>
            </a:pPr>
            <a:endParaRPr/>
          </a:p>
          <a:p>
            <a:pPr marL="0" lvl="0" indent="0" algn="l" rtl="0">
              <a:spcBef>
                <a:spcPts val="0"/>
              </a:spcBef>
              <a:spcAft>
                <a:spcPts val="0"/>
              </a:spcAft>
              <a:buNone/>
            </a:pPr>
            <a:r>
              <a:rPr lang="en-US"/>
              <a:t>Pregnancy, parenting, and nursing. These are all protected under Title IX, which is one of my area of expertise. We should never ask someone if they are pregnant or expecting. However, if they mention it, it would be a good time to see if they are aware of services. For example, a student may come to you and say that their partner is expecting and they may miss some classes. Did you know that Heather can assist them with the missed classes? Both parents have protections under the law, not just the birthing parent. This also include adoption, abortion, miscarriage, etc. </a:t>
            </a:r>
            <a:endParaRPr/>
          </a:p>
        </p:txBody>
      </p:sp>
      <p:sp>
        <p:nvSpPr>
          <p:cNvPr id="130" name="Google Shape;130;p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7" name="Google Shape;137;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Liz, mention that your class roster may include legal name and preferred name</a:t>
            </a:r>
            <a:endParaRPr dirty="0"/>
          </a:p>
          <a:p>
            <a:pPr marL="0" lvl="0" indent="0" algn="l" rtl="0">
              <a:spcBef>
                <a:spcPts val="0"/>
              </a:spcBef>
              <a:spcAft>
                <a:spcPts val="0"/>
              </a:spcAft>
              <a:buNone/>
            </a:pPr>
            <a:endParaRPr dirty="0"/>
          </a:p>
          <a:p>
            <a:pPr marL="0" marR="0" lvl="0" indent="0" algn="l" rtl="0">
              <a:lnSpc>
                <a:spcPct val="100000"/>
              </a:lnSpc>
              <a:spcBef>
                <a:spcPts val="0"/>
              </a:spcBef>
              <a:spcAft>
                <a:spcPts val="0"/>
              </a:spcAft>
              <a:buClr>
                <a:schemeClr val="dk1"/>
              </a:buClr>
              <a:buSzPts val="1200"/>
              <a:buFont typeface="Calibri"/>
              <a:buNone/>
            </a:pPr>
            <a:r>
              <a:rPr lang="en-US" dirty="0"/>
              <a:t>Let’s break down some of these categories a little more. When I say sex, I am referring to biological sexual organs. When we say gender we are talking about how a person identifies or is perceived to identify. Just because someone has a more feminine or masculine look, we should never assume they go by she/her or he/him pronouns. We want everyone to feel included in spaces on campus. </a:t>
            </a:r>
            <a:endParaRPr dirty="0"/>
          </a:p>
          <a:p>
            <a:pPr marL="0" lvl="0" indent="0" algn="l" rtl="0">
              <a:spcBef>
                <a:spcPts val="0"/>
              </a:spcBef>
              <a:spcAft>
                <a:spcPts val="0"/>
              </a:spcAft>
              <a:buNone/>
            </a:pPr>
            <a:endParaRPr dirty="0"/>
          </a:p>
          <a:p>
            <a:pPr marL="0" lvl="0" indent="0" algn="l" rtl="0">
              <a:spcBef>
                <a:spcPts val="0"/>
              </a:spcBef>
              <a:spcAft>
                <a:spcPts val="0"/>
              </a:spcAft>
              <a:buNone/>
            </a:pPr>
            <a:r>
              <a:rPr lang="en-US" dirty="0"/>
              <a:t>When in doubt ask a person their preferred pronouns. Or if you are uncertain use their preferred name. If you make a mistake acknowledge it, apologize, and move on. </a:t>
            </a:r>
            <a:endParaRPr dirty="0"/>
          </a:p>
        </p:txBody>
      </p:sp>
      <p:sp>
        <p:nvSpPr>
          <p:cNvPr id="138" name="Google Shape;138;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Liz. So, what if a student goes to your supervisor and complains about what you are doing in class?  </a:t>
            </a:r>
            <a:endParaRPr/>
          </a:p>
        </p:txBody>
      </p:sp>
      <p:sp>
        <p:nvSpPr>
          <p:cNvPr id="145" name="Google Shape;145;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7"/>
        <p:cNvGrpSpPr/>
        <p:nvPr/>
      </p:nvGrpSpPr>
      <p:grpSpPr>
        <a:xfrm>
          <a:off x="0" y="0"/>
          <a:ext cx="0" cy="0"/>
          <a:chOff x="0" y="0"/>
          <a:chExt cx="0" cy="0"/>
        </a:xfrm>
      </p:grpSpPr>
      <p:sp>
        <p:nvSpPr>
          <p:cNvPr id="18" name="Google Shape;18;p39"/>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3600"/>
              <a:buFont typeface="Arial"/>
              <a:buNone/>
              <a:defRPr sz="36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9"/>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00"/>
              </a:spcBef>
              <a:spcAft>
                <a:spcPts val="0"/>
              </a:spcAft>
              <a:buClr>
                <a:srgbClr val="888888"/>
              </a:buClr>
              <a:buSzPts val="2400"/>
              <a:buNone/>
              <a:defRPr>
                <a:solidFill>
                  <a:srgbClr val="888888"/>
                </a:solidFill>
              </a:defRPr>
            </a:lvl1pPr>
            <a:lvl2pPr lvl="1" algn="ctr">
              <a:spcBef>
                <a:spcPts val="600"/>
              </a:spcBef>
              <a:spcAft>
                <a:spcPts val="0"/>
              </a:spcAft>
              <a:buClr>
                <a:srgbClr val="888888"/>
              </a:buClr>
              <a:buSzPts val="2000"/>
              <a:buNone/>
              <a:defRPr>
                <a:solidFill>
                  <a:srgbClr val="888888"/>
                </a:solidFill>
              </a:defRPr>
            </a:lvl2pPr>
            <a:lvl3pPr lvl="2" algn="ctr">
              <a:spcBef>
                <a:spcPts val="600"/>
              </a:spcBef>
              <a:spcAft>
                <a:spcPts val="0"/>
              </a:spcAft>
              <a:buClr>
                <a:srgbClr val="888888"/>
              </a:buClr>
              <a:buSzPts val="1800"/>
              <a:buNone/>
              <a:defRPr>
                <a:solidFill>
                  <a:srgbClr val="888888"/>
                </a:solidFill>
              </a:defRPr>
            </a:lvl3pPr>
            <a:lvl4pPr lvl="3" algn="ctr">
              <a:spcBef>
                <a:spcPts val="600"/>
              </a:spcBef>
              <a:spcAft>
                <a:spcPts val="0"/>
              </a:spcAft>
              <a:buClr>
                <a:srgbClr val="888888"/>
              </a:buClr>
              <a:buSzPts val="1600"/>
              <a:buNone/>
              <a:defRPr>
                <a:solidFill>
                  <a:srgbClr val="888888"/>
                </a:solidFill>
              </a:defRPr>
            </a:lvl4pPr>
            <a:lvl5pPr lvl="4" algn="ctr">
              <a:spcBef>
                <a:spcPts val="600"/>
              </a:spcBef>
              <a:spcAft>
                <a:spcPts val="0"/>
              </a:spcAft>
              <a:buClr>
                <a:srgbClr val="888888"/>
              </a:buClr>
              <a:buSzPts val="1600"/>
              <a:buNone/>
              <a:defRPr>
                <a:solidFill>
                  <a:srgbClr val="888888"/>
                </a:solidFill>
              </a:defRPr>
            </a:lvl5pPr>
            <a:lvl6pPr lvl="5" algn="ctr">
              <a:spcBef>
                <a:spcPts val="6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0" name="Google Shape;20;p3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1" name="Google Shape;21;p3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2" name="Google Shape;22;p3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1"/>
        <p:cNvGrpSpPr/>
        <p:nvPr/>
      </p:nvGrpSpPr>
      <p:grpSpPr>
        <a:xfrm>
          <a:off x="0" y="0"/>
          <a:ext cx="0" cy="0"/>
          <a:chOff x="0" y="0"/>
          <a:chExt cx="0" cy="0"/>
        </a:xfrm>
      </p:grpSpPr>
      <p:sp>
        <p:nvSpPr>
          <p:cNvPr id="72" name="Google Shape;72;p48"/>
          <p:cNvSpPr txBox="1">
            <a:spLocks noGrp="1"/>
          </p:cNvSpPr>
          <p:nvPr>
            <p:ph type="title"/>
          </p:nvPr>
        </p:nvSpPr>
        <p:spPr>
          <a:xfrm>
            <a:off x="2986916" y="381000"/>
            <a:ext cx="5699884" cy="685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48"/>
          <p:cNvSpPr txBox="1">
            <a:spLocks noGrp="1"/>
          </p:cNvSpPr>
          <p:nvPr>
            <p:ph type="body" idx="1"/>
          </p:nvPr>
        </p:nvSpPr>
        <p:spPr>
          <a:xfrm rot="5400000">
            <a:off x="2179303" y="-381335"/>
            <a:ext cx="4785395"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600"/>
              </a:spcBef>
              <a:spcAft>
                <a:spcPts val="0"/>
              </a:spcAft>
              <a:buClr>
                <a:schemeClr val="lt1"/>
              </a:buClr>
              <a:buSzPts val="1800"/>
              <a:buChar char="•"/>
              <a:defRPr/>
            </a:lvl1pPr>
            <a:lvl2pPr marL="914400" lvl="1" indent="-342900" algn="l">
              <a:spcBef>
                <a:spcPts val="600"/>
              </a:spcBef>
              <a:spcAft>
                <a:spcPts val="0"/>
              </a:spcAft>
              <a:buClr>
                <a:schemeClr val="lt1"/>
              </a:buClr>
              <a:buSzPts val="1800"/>
              <a:buChar char="–"/>
              <a:defRPr/>
            </a:lvl2pPr>
            <a:lvl3pPr marL="1371600" lvl="2" indent="-342900" algn="l">
              <a:spcBef>
                <a:spcPts val="600"/>
              </a:spcBef>
              <a:spcAft>
                <a:spcPts val="0"/>
              </a:spcAft>
              <a:buClr>
                <a:schemeClr val="lt1"/>
              </a:buClr>
              <a:buSzPts val="1800"/>
              <a:buChar char="•"/>
              <a:defRPr/>
            </a:lvl3pPr>
            <a:lvl4pPr marL="1828800" lvl="3" indent="-342900" algn="l">
              <a:spcBef>
                <a:spcPts val="600"/>
              </a:spcBef>
              <a:spcAft>
                <a:spcPts val="0"/>
              </a:spcAft>
              <a:buClr>
                <a:schemeClr val="lt1"/>
              </a:buClr>
              <a:buSzPts val="1800"/>
              <a:buChar char="–"/>
              <a:defRPr/>
            </a:lvl4pPr>
            <a:lvl5pPr marL="2286000" lvl="4" indent="-342900" algn="l">
              <a:spcBef>
                <a:spcPts val="600"/>
              </a:spcBef>
              <a:spcAft>
                <a:spcPts val="0"/>
              </a:spcAft>
              <a:buClr>
                <a:schemeClr val="lt1"/>
              </a:buClr>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4" name="Google Shape;74;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5" name="Google Shape;75;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6" name="Google Shape;76;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7"/>
        <p:cNvGrpSpPr/>
        <p:nvPr/>
      </p:nvGrpSpPr>
      <p:grpSpPr>
        <a:xfrm>
          <a:off x="0" y="0"/>
          <a:ext cx="0" cy="0"/>
          <a:chOff x="0" y="0"/>
          <a:chExt cx="0" cy="0"/>
        </a:xfrm>
      </p:grpSpPr>
      <p:sp>
        <p:nvSpPr>
          <p:cNvPr id="78" name="Google Shape;78;p49"/>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9" name="Google Shape;79;p49"/>
          <p:cNvSpPr txBox="1">
            <a:spLocks noGrp="1"/>
          </p:cNvSpPr>
          <p:nvPr>
            <p:ph type="body" idx="1"/>
          </p:nvPr>
        </p:nvSpPr>
        <p:spPr>
          <a:xfrm rot="5400000">
            <a:off x="937419" y="586581"/>
            <a:ext cx="5059363"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600"/>
              </a:spcBef>
              <a:spcAft>
                <a:spcPts val="0"/>
              </a:spcAft>
              <a:buClr>
                <a:schemeClr val="lt1"/>
              </a:buClr>
              <a:buSzPts val="1800"/>
              <a:buChar char="•"/>
              <a:defRPr/>
            </a:lvl1pPr>
            <a:lvl2pPr marL="914400" lvl="1" indent="-342900" algn="l">
              <a:spcBef>
                <a:spcPts val="600"/>
              </a:spcBef>
              <a:spcAft>
                <a:spcPts val="0"/>
              </a:spcAft>
              <a:buClr>
                <a:schemeClr val="lt1"/>
              </a:buClr>
              <a:buSzPts val="1800"/>
              <a:buChar char="–"/>
              <a:defRPr/>
            </a:lvl2pPr>
            <a:lvl3pPr marL="1371600" lvl="2" indent="-342900" algn="l">
              <a:spcBef>
                <a:spcPts val="600"/>
              </a:spcBef>
              <a:spcAft>
                <a:spcPts val="0"/>
              </a:spcAft>
              <a:buClr>
                <a:schemeClr val="lt1"/>
              </a:buClr>
              <a:buSzPts val="1800"/>
              <a:buChar char="•"/>
              <a:defRPr/>
            </a:lvl3pPr>
            <a:lvl4pPr marL="1828800" lvl="3" indent="-342900" algn="l">
              <a:spcBef>
                <a:spcPts val="600"/>
              </a:spcBef>
              <a:spcAft>
                <a:spcPts val="0"/>
              </a:spcAft>
              <a:buClr>
                <a:schemeClr val="lt1"/>
              </a:buClr>
              <a:buSzPts val="1800"/>
              <a:buChar char="–"/>
              <a:defRPr/>
            </a:lvl4pPr>
            <a:lvl5pPr marL="2286000" lvl="4" indent="-342900" algn="l">
              <a:spcBef>
                <a:spcPts val="600"/>
              </a:spcBef>
              <a:spcAft>
                <a:spcPts val="0"/>
              </a:spcAft>
              <a:buClr>
                <a:schemeClr val="lt1"/>
              </a:buClr>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0" name="Google Shape;80;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1" name="Google Shape;81;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2" name="Google Shape;82;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3"/>
        <p:cNvGrpSpPr/>
        <p:nvPr/>
      </p:nvGrpSpPr>
      <p:grpSpPr>
        <a:xfrm>
          <a:off x="0" y="0"/>
          <a:ext cx="0" cy="0"/>
          <a:chOff x="0" y="0"/>
          <a:chExt cx="0" cy="0"/>
        </a:xfrm>
      </p:grpSpPr>
      <p:sp>
        <p:nvSpPr>
          <p:cNvPr id="24" name="Google Shape;24;p40"/>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rgbClr val="FFFFFF"/>
              </a:buClr>
              <a:buSzPts val="2400"/>
              <a:buFont typeface="Times"/>
              <a:buNone/>
              <a:defRPr sz="2400" b="0" i="1" u="none" strike="noStrike" cap="none">
                <a:solidFill>
                  <a:srgbClr val="FFFFFF"/>
                </a:solidFill>
                <a:latin typeface="Times"/>
                <a:ea typeface="Times"/>
                <a:cs typeface="Times"/>
                <a:sym typeface="Times"/>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5" name="Google Shape;25;p40"/>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lvl1pPr marL="457200" lvl="0" indent="-342900" algn="l">
              <a:spcBef>
                <a:spcPts val="600"/>
              </a:spcBef>
              <a:spcAft>
                <a:spcPts val="0"/>
              </a:spcAft>
              <a:buClr>
                <a:schemeClr val="lt1"/>
              </a:buClr>
              <a:buSzPts val="1800"/>
              <a:buChar char="•"/>
              <a:defRPr/>
            </a:lvl1pPr>
            <a:lvl2pPr marL="914400" lvl="1" indent="-342900" algn="l">
              <a:spcBef>
                <a:spcPts val="600"/>
              </a:spcBef>
              <a:spcAft>
                <a:spcPts val="0"/>
              </a:spcAft>
              <a:buClr>
                <a:schemeClr val="lt1"/>
              </a:buClr>
              <a:buSzPts val="1800"/>
              <a:buChar char="–"/>
              <a:defRPr/>
            </a:lvl2pPr>
            <a:lvl3pPr marL="1371600" lvl="2" indent="-342900" algn="l">
              <a:spcBef>
                <a:spcPts val="600"/>
              </a:spcBef>
              <a:spcAft>
                <a:spcPts val="0"/>
              </a:spcAft>
              <a:buClr>
                <a:schemeClr val="lt1"/>
              </a:buClr>
              <a:buSzPts val="1800"/>
              <a:buChar char="•"/>
              <a:defRPr/>
            </a:lvl3pPr>
            <a:lvl4pPr marL="1828800" lvl="3" indent="-342900" algn="l">
              <a:spcBef>
                <a:spcPts val="600"/>
              </a:spcBef>
              <a:spcAft>
                <a:spcPts val="0"/>
              </a:spcAft>
              <a:buClr>
                <a:schemeClr val="lt1"/>
              </a:buClr>
              <a:buSzPts val="1800"/>
              <a:buChar char="–"/>
              <a:defRPr/>
            </a:lvl4pPr>
            <a:lvl5pPr marL="2286000" lvl="4" indent="-342900" algn="l">
              <a:spcBef>
                <a:spcPts val="600"/>
              </a:spcBef>
              <a:spcAft>
                <a:spcPts val="0"/>
              </a:spcAft>
              <a:buClr>
                <a:schemeClr val="lt1"/>
              </a:buClr>
              <a:buSzPts val="1800"/>
              <a:buChar char="»"/>
              <a:defRPr/>
            </a:lvl5pPr>
            <a:lvl6pPr marL="2743200" lvl="5" indent="-342900" algn="l">
              <a:spcBef>
                <a:spcPts val="60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6"/>
        <p:cNvGrpSpPr/>
        <p:nvPr/>
      </p:nvGrpSpPr>
      <p:grpSpPr>
        <a:xfrm>
          <a:off x="0" y="0"/>
          <a:ext cx="0" cy="0"/>
          <a:chOff x="0" y="0"/>
          <a:chExt cx="0" cy="0"/>
        </a:xfrm>
      </p:grpSpPr>
      <p:sp>
        <p:nvSpPr>
          <p:cNvPr id="27" name="Google Shape;27;p41"/>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dk1"/>
              </a:buClr>
              <a:buSzPts val="2800"/>
              <a:buFont typeface="Arial"/>
              <a:buNone/>
              <a:defRPr sz="28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8" name="Google Shape;28;p41"/>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600"/>
              </a:spcBef>
              <a:spcAft>
                <a:spcPts val="0"/>
              </a:spcAft>
              <a:buClr>
                <a:srgbClr val="888888"/>
              </a:buClr>
              <a:buSzPts val="2000"/>
              <a:buNone/>
              <a:defRPr sz="2000">
                <a:solidFill>
                  <a:srgbClr val="888888"/>
                </a:solidFill>
              </a:defRPr>
            </a:lvl1pPr>
            <a:lvl2pPr marL="914400" lvl="1" indent="-228600" algn="l">
              <a:spcBef>
                <a:spcPts val="600"/>
              </a:spcBef>
              <a:spcAft>
                <a:spcPts val="0"/>
              </a:spcAft>
              <a:buClr>
                <a:srgbClr val="888888"/>
              </a:buClr>
              <a:buSzPts val="1800"/>
              <a:buNone/>
              <a:defRPr sz="1800">
                <a:solidFill>
                  <a:srgbClr val="888888"/>
                </a:solidFill>
              </a:defRPr>
            </a:lvl2pPr>
            <a:lvl3pPr marL="1371600" lvl="2" indent="-228600" algn="l">
              <a:spcBef>
                <a:spcPts val="600"/>
              </a:spcBef>
              <a:spcAft>
                <a:spcPts val="0"/>
              </a:spcAft>
              <a:buClr>
                <a:srgbClr val="888888"/>
              </a:buClr>
              <a:buSzPts val="1600"/>
              <a:buNone/>
              <a:defRPr sz="1600">
                <a:solidFill>
                  <a:srgbClr val="888888"/>
                </a:solidFill>
              </a:defRPr>
            </a:lvl3pPr>
            <a:lvl4pPr marL="1828800" lvl="3" indent="-228600" algn="l">
              <a:spcBef>
                <a:spcPts val="600"/>
              </a:spcBef>
              <a:spcAft>
                <a:spcPts val="0"/>
              </a:spcAft>
              <a:buClr>
                <a:srgbClr val="888888"/>
              </a:buClr>
              <a:buSzPts val="1400"/>
              <a:buNone/>
              <a:defRPr sz="1400">
                <a:solidFill>
                  <a:srgbClr val="888888"/>
                </a:solidFill>
              </a:defRPr>
            </a:lvl4pPr>
            <a:lvl5pPr marL="2286000" lvl="4" indent="-228600" algn="l">
              <a:spcBef>
                <a:spcPts val="600"/>
              </a:spcBef>
              <a:spcAft>
                <a:spcPts val="0"/>
              </a:spcAft>
              <a:buClr>
                <a:srgbClr val="888888"/>
              </a:buClr>
              <a:buSzPts val="1400"/>
              <a:buNone/>
              <a:defRPr sz="1400">
                <a:solidFill>
                  <a:srgbClr val="888888"/>
                </a:solidFill>
              </a:defRPr>
            </a:lvl5pPr>
            <a:lvl6pPr marL="2743200" lvl="5" indent="-228600" algn="l">
              <a:spcBef>
                <a:spcPts val="60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29" name="Google Shape;29;p4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4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1" name="Google Shape;31;p4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2"/>
        <p:cNvGrpSpPr/>
        <p:nvPr/>
      </p:nvGrpSpPr>
      <p:grpSpPr>
        <a:xfrm>
          <a:off x="0" y="0"/>
          <a:ext cx="0" cy="0"/>
          <a:chOff x="0" y="0"/>
          <a:chExt cx="0" cy="0"/>
        </a:xfrm>
      </p:grpSpPr>
      <p:sp>
        <p:nvSpPr>
          <p:cNvPr id="33" name="Google Shape;33;p42"/>
          <p:cNvSpPr txBox="1">
            <a:spLocks noGrp="1"/>
          </p:cNvSpPr>
          <p:nvPr>
            <p:ph type="title"/>
          </p:nvPr>
        </p:nvSpPr>
        <p:spPr>
          <a:xfrm>
            <a:off x="682052" y="381000"/>
            <a:ext cx="7792636" cy="685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4" name="Google Shape;34;p42"/>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600"/>
              </a:spcBef>
              <a:spcAft>
                <a:spcPts val="0"/>
              </a:spcAft>
              <a:buClr>
                <a:schemeClr val="lt1"/>
              </a:buClr>
              <a:buSzPts val="2400"/>
              <a:buChar char="•"/>
              <a:defRPr sz="2400"/>
            </a:lvl1pPr>
            <a:lvl2pPr marL="914400" lvl="1" indent="-355600" algn="l">
              <a:spcBef>
                <a:spcPts val="600"/>
              </a:spcBef>
              <a:spcAft>
                <a:spcPts val="0"/>
              </a:spcAft>
              <a:buClr>
                <a:schemeClr val="lt1"/>
              </a:buClr>
              <a:buSzPts val="2000"/>
              <a:buChar char="–"/>
              <a:defRPr sz="2000"/>
            </a:lvl2pPr>
            <a:lvl3pPr marL="1371600" lvl="2" indent="-342900" algn="l">
              <a:spcBef>
                <a:spcPts val="600"/>
              </a:spcBef>
              <a:spcAft>
                <a:spcPts val="0"/>
              </a:spcAft>
              <a:buClr>
                <a:schemeClr val="lt1"/>
              </a:buClr>
              <a:buSzPts val="1800"/>
              <a:buChar char="•"/>
              <a:defRPr sz="1800"/>
            </a:lvl3pPr>
            <a:lvl4pPr marL="1828800" lvl="3" indent="-330200" algn="l">
              <a:spcBef>
                <a:spcPts val="600"/>
              </a:spcBef>
              <a:spcAft>
                <a:spcPts val="0"/>
              </a:spcAft>
              <a:buClr>
                <a:schemeClr val="lt1"/>
              </a:buClr>
              <a:buSzPts val="1600"/>
              <a:buChar char="–"/>
              <a:defRPr sz="1600"/>
            </a:lvl4pPr>
            <a:lvl5pPr marL="2286000" lvl="4" indent="-330200" algn="l">
              <a:spcBef>
                <a:spcPts val="600"/>
              </a:spcBef>
              <a:spcAft>
                <a:spcPts val="0"/>
              </a:spcAft>
              <a:buClr>
                <a:schemeClr val="lt1"/>
              </a:buClr>
              <a:buSzPts val="1600"/>
              <a:buChar char="»"/>
              <a:defRPr sz="1600"/>
            </a:lvl5pPr>
            <a:lvl6pPr marL="2743200" lvl="5" indent="-342900" algn="l">
              <a:spcBef>
                <a:spcPts val="6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5" name="Google Shape;35;p42"/>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381000" algn="l">
              <a:spcBef>
                <a:spcPts val="600"/>
              </a:spcBef>
              <a:spcAft>
                <a:spcPts val="0"/>
              </a:spcAft>
              <a:buClr>
                <a:schemeClr val="lt1"/>
              </a:buClr>
              <a:buSzPts val="2400"/>
              <a:buChar char="•"/>
              <a:defRPr sz="2400"/>
            </a:lvl1pPr>
            <a:lvl2pPr marL="914400" lvl="1" indent="-355600" algn="l">
              <a:spcBef>
                <a:spcPts val="600"/>
              </a:spcBef>
              <a:spcAft>
                <a:spcPts val="0"/>
              </a:spcAft>
              <a:buClr>
                <a:schemeClr val="lt1"/>
              </a:buClr>
              <a:buSzPts val="2000"/>
              <a:buChar char="–"/>
              <a:defRPr sz="2000"/>
            </a:lvl2pPr>
            <a:lvl3pPr marL="1371600" lvl="2" indent="-342900" algn="l">
              <a:spcBef>
                <a:spcPts val="600"/>
              </a:spcBef>
              <a:spcAft>
                <a:spcPts val="0"/>
              </a:spcAft>
              <a:buClr>
                <a:schemeClr val="lt1"/>
              </a:buClr>
              <a:buSzPts val="1800"/>
              <a:buChar char="•"/>
              <a:defRPr sz="1800"/>
            </a:lvl3pPr>
            <a:lvl4pPr marL="1828800" lvl="3" indent="-330200" algn="l">
              <a:spcBef>
                <a:spcPts val="600"/>
              </a:spcBef>
              <a:spcAft>
                <a:spcPts val="0"/>
              </a:spcAft>
              <a:buClr>
                <a:schemeClr val="lt1"/>
              </a:buClr>
              <a:buSzPts val="1600"/>
              <a:buChar char="–"/>
              <a:defRPr sz="1600"/>
            </a:lvl4pPr>
            <a:lvl5pPr marL="2286000" lvl="4" indent="-330200" algn="l">
              <a:spcBef>
                <a:spcPts val="600"/>
              </a:spcBef>
              <a:spcAft>
                <a:spcPts val="0"/>
              </a:spcAft>
              <a:buClr>
                <a:schemeClr val="lt1"/>
              </a:buClr>
              <a:buSzPts val="1600"/>
              <a:buChar char="»"/>
              <a:defRPr sz="1600"/>
            </a:lvl5pPr>
            <a:lvl6pPr marL="2743200" lvl="5" indent="-342900" algn="l">
              <a:spcBef>
                <a:spcPts val="60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4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7" name="Google Shape;37;p4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8" name="Google Shape;38;p4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39"/>
        <p:cNvGrpSpPr/>
        <p:nvPr/>
      </p:nvGrpSpPr>
      <p:grpSpPr>
        <a:xfrm>
          <a:off x="0" y="0"/>
          <a:ext cx="0" cy="0"/>
          <a:chOff x="0" y="0"/>
          <a:chExt cx="0" cy="0"/>
        </a:xfrm>
      </p:grpSpPr>
      <p:sp>
        <p:nvSpPr>
          <p:cNvPr id="40" name="Google Shape;40;p43"/>
          <p:cNvSpPr txBox="1">
            <a:spLocks noGrp="1"/>
          </p:cNvSpPr>
          <p:nvPr>
            <p:ph type="title"/>
          </p:nvPr>
        </p:nvSpPr>
        <p:spPr>
          <a:xfrm>
            <a:off x="2986916" y="381000"/>
            <a:ext cx="5699884" cy="685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1" name="Google Shape;41;p4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600"/>
              </a:spcBef>
              <a:spcAft>
                <a:spcPts val="0"/>
              </a:spcAft>
              <a:buClr>
                <a:schemeClr val="lt1"/>
              </a:buClr>
              <a:buSzPts val="2400"/>
              <a:buNone/>
              <a:defRPr sz="2400" b="1"/>
            </a:lvl1pPr>
            <a:lvl2pPr marL="914400" lvl="1" indent="-228600" algn="l">
              <a:spcBef>
                <a:spcPts val="600"/>
              </a:spcBef>
              <a:spcAft>
                <a:spcPts val="0"/>
              </a:spcAft>
              <a:buClr>
                <a:schemeClr val="lt1"/>
              </a:buClr>
              <a:buSzPts val="2000"/>
              <a:buNone/>
              <a:defRPr sz="2000" b="1"/>
            </a:lvl2pPr>
            <a:lvl3pPr marL="1371600" lvl="2" indent="-228600" algn="l">
              <a:spcBef>
                <a:spcPts val="600"/>
              </a:spcBef>
              <a:spcAft>
                <a:spcPts val="0"/>
              </a:spcAft>
              <a:buClr>
                <a:schemeClr val="lt1"/>
              </a:buClr>
              <a:buSzPts val="1800"/>
              <a:buNone/>
              <a:defRPr sz="1800" b="1"/>
            </a:lvl3pPr>
            <a:lvl4pPr marL="1828800" lvl="3" indent="-228600" algn="l">
              <a:spcBef>
                <a:spcPts val="600"/>
              </a:spcBef>
              <a:spcAft>
                <a:spcPts val="0"/>
              </a:spcAft>
              <a:buClr>
                <a:schemeClr val="lt1"/>
              </a:buClr>
              <a:buSzPts val="1600"/>
              <a:buNone/>
              <a:defRPr sz="1600" b="1"/>
            </a:lvl4pPr>
            <a:lvl5pPr marL="2286000" lvl="4" indent="-228600" algn="l">
              <a:spcBef>
                <a:spcPts val="600"/>
              </a:spcBef>
              <a:spcAft>
                <a:spcPts val="0"/>
              </a:spcAft>
              <a:buClr>
                <a:schemeClr val="lt1"/>
              </a:buClr>
              <a:buSzPts val="1600"/>
              <a:buNone/>
              <a:defRPr sz="1600" b="1"/>
            </a:lvl5pPr>
            <a:lvl6pPr marL="2743200" lvl="5" indent="-228600" algn="l">
              <a:spcBef>
                <a:spcPts val="6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2" name="Google Shape;42;p4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600"/>
              </a:spcBef>
              <a:spcAft>
                <a:spcPts val="0"/>
              </a:spcAft>
              <a:buClr>
                <a:schemeClr val="lt1"/>
              </a:buClr>
              <a:buSzPts val="2400"/>
              <a:buChar char="•"/>
              <a:defRPr sz="2400"/>
            </a:lvl1pPr>
            <a:lvl2pPr marL="914400" lvl="1" indent="-355600" algn="l">
              <a:spcBef>
                <a:spcPts val="600"/>
              </a:spcBef>
              <a:spcAft>
                <a:spcPts val="0"/>
              </a:spcAft>
              <a:buClr>
                <a:schemeClr val="lt1"/>
              </a:buClr>
              <a:buSzPts val="2000"/>
              <a:buChar char="–"/>
              <a:defRPr sz="2000"/>
            </a:lvl2pPr>
            <a:lvl3pPr marL="1371600" lvl="2" indent="-342900" algn="l">
              <a:spcBef>
                <a:spcPts val="600"/>
              </a:spcBef>
              <a:spcAft>
                <a:spcPts val="0"/>
              </a:spcAft>
              <a:buClr>
                <a:schemeClr val="lt1"/>
              </a:buClr>
              <a:buSzPts val="1800"/>
              <a:buChar char="•"/>
              <a:defRPr sz="1800"/>
            </a:lvl3pPr>
            <a:lvl4pPr marL="1828800" lvl="3" indent="-330200" algn="l">
              <a:spcBef>
                <a:spcPts val="600"/>
              </a:spcBef>
              <a:spcAft>
                <a:spcPts val="0"/>
              </a:spcAft>
              <a:buClr>
                <a:schemeClr val="lt1"/>
              </a:buClr>
              <a:buSzPts val="1600"/>
              <a:buChar char="–"/>
              <a:defRPr sz="1600"/>
            </a:lvl4pPr>
            <a:lvl5pPr marL="2286000" lvl="4" indent="-330200" algn="l">
              <a:spcBef>
                <a:spcPts val="600"/>
              </a:spcBef>
              <a:spcAft>
                <a:spcPts val="0"/>
              </a:spcAft>
              <a:buClr>
                <a:schemeClr val="lt1"/>
              </a:buClr>
              <a:buSzPts val="1600"/>
              <a:buChar char="»"/>
              <a:defRPr sz="1600"/>
            </a:lvl5pPr>
            <a:lvl6pPr marL="2743200" lvl="5" indent="-330200" algn="l">
              <a:spcBef>
                <a:spcPts val="6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3" name="Google Shape;43;p4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600"/>
              </a:spcBef>
              <a:spcAft>
                <a:spcPts val="0"/>
              </a:spcAft>
              <a:buClr>
                <a:schemeClr val="lt1"/>
              </a:buClr>
              <a:buSzPts val="2400"/>
              <a:buNone/>
              <a:defRPr sz="2400" b="1"/>
            </a:lvl1pPr>
            <a:lvl2pPr marL="914400" lvl="1" indent="-228600" algn="l">
              <a:spcBef>
                <a:spcPts val="600"/>
              </a:spcBef>
              <a:spcAft>
                <a:spcPts val="0"/>
              </a:spcAft>
              <a:buClr>
                <a:schemeClr val="lt1"/>
              </a:buClr>
              <a:buSzPts val="2000"/>
              <a:buNone/>
              <a:defRPr sz="2000" b="1"/>
            </a:lvl2pPr>
            <a:lvl3pPr marL="1371600" lvl="2" indent="-228600" algn="l">
              <a:spcBef>
                <a:spcPts val="600"/>
              </a:spcBef>
              <a:spcAft>
                <a:spcPts val="0"/>
              </a:spcAft>
              <a:buClr>
                <a:schemeClr val="lt1"/>
              </a:buClr>
              <a:buSzPts val="1800"/>
              <a:buNone/>
              <a:defRPr sz="1800" b="1"/>
            </a:lvl3pPr>
            <a:lvl4pPr marL="1828800" lvl="3" indent="-228600" algn="l">
              <a:spcBef>
                <a:spcPts val="600"/>
              </a:spcBef>
              <a:spcAft>
                <a:spcPts val="0"/>
              </a:spcAft>
              <a:buClr>
                <a:schemeClr val="lt1"/>
              </a:buClr>
              <a:buSzPts val="1600"/>
              <a:buNone/>
              <a:defRPr sz="1600" b="1"/>
            </a:lvl4pPr>
            <a:lvl5pPr marL="2286000" lvl="4" indent="-228600" algn="l">
              <a:spcBef>
                <a:spcPts val="600"/>
              </a:spcBef>
              <a:spcAft>
                <a:spcPts val="0"/>
              </a:spcAft>
              <a:buClr>
                <a:schemeClr val="lt1"/>
              </a:buClr>
              <a:buSzPts val="1600"/>
              <a:buNone/>
              <a:defRPr sz="1600" b="1"/>
            </a:lvl5pPr>
            <a:lvl6pPr marL="2743200" lvl="5" indent="-228600" algn="l">
              <a:spcBef>
                <a:spcPts val="60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4" name="Google Shape;44;p4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600"/>
              </a:spcBef>
              <a:spcAft>
                <a:spcPts val="0"/>
              </a:spcAft>
              <a:buClr>
                <a:schemeClr val="lt1"/>
              </a:buClr>
              <a:buSzPts val="2400"/>
              <a:buChar char="•"/>
              <a:defRPr sz="2400"/>
            </a:lvl1pPr>
            <a:lvl2pPr marL="914400" lvl="1" indent="-355600" algn="l">
              <a:spcBef>
                <a:spcPts val="600"/>
              </a:spcBef>
              <a:spcAft>
                <a:spcPts val="0"/>
              </a:spcAft>
              <a:buClr>
                <a:schemeClr val="lt1"/>
              </a:buClr>
              <a:buSzPts val="2000"/>
              <a:buChar char="–"/>
              <a:defRPr sz="2000"/>
            </a:lvl2pPr>
            <a:lvl3pPr marL="1371600" lvl="2" indent="-342900" algn="l">
              <a:spcBef>
                <a:spcPts val="600"/>
              </a:spcBef>
              <a:spcAft>
                <a:spcPts val="0"/>
              </a:spcAft>
              <a:buClr>
                <a:schemeClr val="lt1"/>
              </a:buClr>
              <a:buSzPts val="1800"/>
              <a:buChar char="•"/>
              <a:defRPr sz="1800"/>
            </a:lvl3pPr>
            <a:lvl4pPr marL="1828800" lvl="3" indent="-330200" algn="l">
              <a:spcBef>
                <a:spcPts val="600"/>
              </a:spcBef>
              <a:spcAft>
                <a:spcPts val="0"/>
              </a:spcAft>
              <a:buClr>
                <a:schemeClr val="lt1"/>
              </a:buClr>
              <a:buSzPts val="1600"/>
              <a:buChar char="–"/>
              <a:defRPr sz="1600"/>
            </a:lvl4pPr>
            <a:lvl5pPr marL="2286000" lvl="4" indent="-330200" algn="l">
              <a:spcBef>
                <a:spcPts val="600"/>
              </a:spcBef>
              <a:spcAft>
                <a:spcPts val="0"/>
              </a:spcAft>
              <a:buClr>
                <a:schemeClr val="lt1"/>
              </a:buClr>
              <a:buSzPts val="1600"/>
              <a:buChar char="»"/>
              <a:defRPr sz="1600"/>
            </a:lvl5pPr>
            <a:lvl6pPr marL="2743200" lvl="5" indent="-330200" algn="l">
              <a:spcBef>
                <a:spcPts val="60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5" name="Google Shape;45;p4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6" name="Google Shape;46;p4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7" name="Google Shape;47;p4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8"/>
        <p:cNvGrpSpPr/>
        <p:nvPr/>
      </p:nvGrpSpPr>
      <p:grpSpPr>
        <a:xfrm>
          <a:off x="0" y="0"/>
          <a:ext cx="0" cy="0"/>
          <a:chOff x="0" y="0"/>
          <a:chExt cx="0" cy="0"/>
        </a:xfrm>
      </p:grpSpPr>
      <p:sp>
        <p:nvSpPr>
          <p:cNvPr id="49" name="Google Shape;49;p44"/>
          <p:cNvSpPr txBox="1">
            <a:spLocks noGrp="1"/>
          </p:cNvSpPr>
          <p:nvPr>
            <p:ph type="title"/>
          </p:nvPr>
        </p:nvSpPr>
        <p:spPr>
          <a:xfrm>
            <a:off x="2986916" y="381000"/>
            <a:ext cx="5699884" cy="685800"/>
          </a:xfrm>
          <a:prstGeom prst="rect">
            <a:avLst/>
          </a:prstGeom>
          <a:noFill/>
          <a:ln>
            <a:noFill/>
          </a:ln>
        </p:spPr>
        <p:txBody>
          <a:bodyPr spcFirstLastPara="1" wrap="square" lIns="91425" tIns="45700" rIns="91425" bIns="45700" anchor="t" anchorCtr="0">
            <a:noAutofit/>
          </a:bodyPr>
          <a:lstStyle>
            <a:lvl1pPr marR="0" lvl="0" algn="ctr" rtl="0">
              <a:spcBef>
                <a:spcPts val="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0" name="Google Shape;50;p4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1" name="Google Shape;51;p4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2" name="Google Shape;52;p4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3"/>
        <p:cNvGrpSpPr/>
        <p:nvPr/>
      </p:nvGrpSpPr>
      <p:grpSpPr>
        <a:xfrm>
          <a:off x="0" y="0"/>
          <a:ext cx="0" cy="0"/>
          <a:chOff x="0" y="0"/>
          <a:chExt cx="0" cy="0"/>
        </a:xfrm>
      </p:grpSpPr>
      <p:sp>
        <p:nvSpPr>
          <p:cNvPr id="54" name="Google Shape;54;p4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5" name="Google Shape;55;p4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6" name="Google Shape;56;p4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7"/>
        <p:cNvGrpSpPr/>
        <p:nvPr/>
      </p:nvGrpSpPr>
      <p:grpSpPr>
        <a:xfrm>
          <a:off x="0" y="0"/>
          <a:ext cx="0" cy="0"/>
          <a:chOff x="0" y="0"/>
          <a:chExt cx="0" cy="0"/>
        </a:xfrm>
      </p:grpSpPr>
      <p:sp>
        <p:nvSpPr>
          <p:cNvPr id="58" name="Google Shape;58;p46"/>
          <p:cNvSpPr txBox="1">
            <a:spLocks noGrp="1"/>
          </p:cNvSpPr>
          <p:nvPr>
            <p:ph type="title"/>
          </p:nvPr>
        </p:nvSpPr>
        <p:spPr>
          <a:xfrm>
            <a:off x="457200" y="1066800"/>
            <a:ext cx="3008313" cy="116205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46"/>
          <p:cNvSpPr txBox="1">
            <a:spLocks noGrp="1"/>
          </p:cNvSpPr>
          <p:nvPr>
            <p:ph type="body" idx="1"/>
          </p:nvPr>
        </p:nvSpPr>
        <p:spPr>
          <a:xfrm>
            <a:off x="3575050" y="1066800"/>
            <a:ext cx="5111750" cy="5059363"/>
          </a:xfrm>
          <a:prstGeom prst="rect">
            <a:avLst/>
          </a:prstGeom>
          <a:noFill/>
          <a:ln>
            <a:noFill/>
          </a:ln>
        </p:spPr>
        <p:txBody>
          <a:bodyPr spcFirstLastPara="1" wrap="square" lIns="91425" tIns="45700" rIns="91425" bIns="45700" anchor="t" anchorCtr="0">
            <a:normAutofit/>
          </a:bodyPr>
          <a:lstStyle>
            <a:lvl1pPr marL="457200" lvl="0" indent="-406400" algn="l">
              <a:spcBef>
                <a:spcPts val="600"/>
              </a:spcBef>
              <a:spcAft>
                <a:spcPts val="0"/>
              </a:spcAft>
              <a:buClr>
                <a:schemeClr val="lt1"/>
              </a:buClr>
              <a:buSzPts val="2800"/>
              <a:buChar char="•"/>
              <a:defRPr sz="2800"/>
            </a:lvl1pPr>
            <a:lvl2pPr marL="914400" lvl="1" indent="-381000" algn="l">
              <a:spcBef>
                <a:spcPts val="600"/>
              </a:spcBef>
              <a:spcAft>
                <a:spcPts val="0"/>
              </a:spcAft>
              <a:buClr>
                <a:schemeClr val="lt1"/>
              </a:buClr>
              <a:buSzPts val="2400"/>
              <a:buChar char="–"/>
              <a:defRPr sz="2400"/>
            </a:lvl2pPr>
            <a:lvl3pPr marL="1371600" lvl="2" indent="-355600" algn="l">
              <a:spcBef>
                <a:spcPts val="600"/>
              </a:spcBef>
              <a:spcAft>
                <a:spcPts val="0"/>
              </a:spcAft>
              <a:buClr>
                <a:schemeClr val="lt1"/>
              </a:buClr>
              <a:buSzPts val="2000"/>
              <a:buChar char="•"/>
              <a:defRPr sz="2000"/>
            </a:lvl3pPr>
            <a:lvl4pPr marL="1828800" lvl="3" indent="-342900" algn="l">
              <a:spcBef>
                <a:spcPts val="600"/>
              </a:spcBef>
              <a:spcAft>
                <a:spcPts val="0"/>
              </a:spcAft>
              <a:buClr>
                <a:schemeClr val="lt1"/>
              </a:buClr>
              <a:buSzPts val="1800"/>
              <a:buChar char="–"/>
              <a:defRPr sz="1800"/>
            </a:lvl4pPr>
            <a:lvl5pPr marL="2286000" lvl="4" indent="-342900" algn="l">
              <a:spcBef>
                <a:spcPts val="600"/>
              </a:spcBef>
              <a:spcAft>
                <a:spcPts val="0"/>
              </a:spcAft>
              <a:buClr>
                <a:schemeClr val="lt1"/>
              </a:buClr>
              <a:buSzPts val="1800"/>
              <a:buChar char="»"/>
              <a:defRPr sz="1800"/>
            </a:lvl5pPr>
            <a:lvl6pPr marL="2743200" lvl="5" indent="-355600" algn="l">
              <a:spcBef>
                <a:spcPts val="6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0" name="Google Shape;60;p46"/>
          <p:cNvSpPr txBox="1">
            <a:spLocks noGrp="1"/>
          </p:cNvSpPr>
          <p:nvPr>
            <p:ph type="body" idx="2"/>
          </p:nvPr>
        </p:nvSpPr>
        <p:spPr>
          <a:xfrm>
            <a:off x="457200" y="2286000"/>
            <a:ext cx="3008313" cy="3840163"/>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Clr>
                <a:schemeClr val="lt1"/>
              </a:buClr>
              <a:buSzPts val="1400"/>
              <a:buNone/>
              <a:defRPr sz="1400"/>
            </a:lvl1pPr>
            <a:lvl2pPr marL="914400" lvl="1" indent="-228600" algn="l">
              <a:spcBef>
                <a:spcPts val="600"/>
              </a:spcBef>
              <a:spcAft>
                <a:spcPts val="0"/>
              </a:spcAft>
              <a:buClr>
                <a:schemeClr val="lt1"/>
              </a:buClr>
              <a:buSzPts val="1200"/>
              <a:buNone/>
              <a:defRPr sz="1200"/>
            </a:lvl2pPr>
            <a:lvl3pPr marL="1371600" lvl="2" indent="-228600" algn="l">
              <a:spcBef>
                <a:spcPts val="600"/>
              </a:spcBef>
              <a:spcAft>
                <a:spcPts val="0"/>
              </a:spcAft>
              <a:buClr>
                <a:schemeClr val="lt1"/>
              </a:buClr>
              <a:buSzPts val="1000"/>
              <a:buNone/>
              <a:defRPr sz="1000"/>
            </a:lvl3pPr>
            <a:lvl4pPr marL="1828800" lvl="3" indent="-228600" algn="l">
              <a:spcBef>
                <a:spcPts val="600"/>
              </a:spcBef>
              <a:spcAft>
                <a:spcPts val="0"/>
              </a:spcAft>
              <a:buClr>
                <a:schemeClr val="lt1"/>
              </a:buClr>
              <a:buSzPts val="900"/>
              <a:buNone/>
              <a:defRPr sz="900"/>
            </a:lvl4pPr>
            <a:lvl5pPr marL="2286000" lvl="4" indent="-228600" algn="l">
              <a:spcBef>
                <a:spcPts val="600"/>
              </a:spcBef>
              <a:spcAft>
                <a:spcPts val="0"/>
              </a:spcAft>
              <a:buClr>
                <a:schemeClr val="lt1"/>
              </a:buClr>
              <a:buSzPts val="900"/>
              <a:buNone/>
              <a:defRPr sz="900"/>
            </a:lvl5pPr>
            <a:lvl6pPr marL="2743200" lvl="5" indent="-228600" algn="l">
              <a:spcBef>
                <a:spcPts val="6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1" name="Google Shape;61;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2" name="Google Shape;62;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4"/>
        <p:cNvGrpSpPr/>
        <p:nvPr/>
      </p:nvGrpSpPr>
      <p:grpSpPr>
        <a:xfrm>
          <a:off x="0" y="0"/>
          <a:ext cx="0" cy="0"/>
          <a:chOff x="0" y="0"/>
          <a:chExt cx="0" cy="0"/>
        </a:xfrm>
      </p:grpSpPr>
      <p:sp>
        <p:nvSpPr>
          <p:cNvPr id="65" name="Google Shape;65;p4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6" name="Google Shape;66;p47"/>
          <p:cNvSpPr>
            <a:spLocks noGrp="1"/>
          </p:cNvSpPr>
          <p:nvPr>
            <p:ph type="pic" idx="2"/>
          </p:nvPr>
        </p:nvSpPr>
        <p:spPr>
          <a:xfrm>
            <a:off x="1792288" y="1066799"/>
            <a:ext cx="5486400" cy="3660775"/>
          </a:xfrm>
          <a:prstGeom prst="rect">
            <a:avLst/>
          </a:prstGeom>
          <a:noFill/>
          <a:ln>
            <a:noFill/>
          </a:ln>
        </p:spPr>
      </p:sp>
      <p:sp>
        <p:nvSpPr>
          <p:cNvPr id="67" name="Google Shape;67;p4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600"/>
              </a:spcBef>
              <a:spcAft>
                <a:spcPts val="0"/>
              </a:spcAft>
              <a:buClr>
                <a:schemeClr val="lt1"/>
              </a:buClr>
              <a:buSzPts val="1400"/>
              <a:buNone/>
              <a:defRPr sz="1400"/>
            </a:lvl1pPr>
            <a:lvl2pPr marL="914400" lvl="1" indent="-228600" algn="l">
              <a:spcBef>
                <a:spcPts val="600"/>
              </a:spcBef>
              <a:spcAft>
                <a:spcPts val="0"/>
              </a:spcAft>
              <a:buClr>
                <a:schemeClr val="lt1"/>
              </a:buClr>
              <a:buSzPts val="1200"/>
              <a:buNone/>
              <a:defRPr sz="1200"/>
            </a:lvl2pPr>
            <a:lvl3pPr marL="1371600" lvl="2" indent="-228600" algn="l">
              <a:spcBef>
                <a:spcPts val="600"/>
              </a:spcBef>
              <a:spcAft>
                <a:spcPts val="0"/>
              </a:spcAft>
              <a:buClr>
                <a:schemeClr val="lt1"/>
              </a:buClr>
              <a:buSzPts val="1000"/>
              <a:buNone/>
              <a:defRPr sz="1000"/>
            </a:lvl3pPr>
            <a:lvl4pPr marL="1828800" lvl="3" indent="-228600" algn="l">
              <a:spcBef>
                <a:spcPts val="600"/>
              </a:spcBef>
              <a:spcAft>
                <a:spcPts val="0"/>
              </a:spcAft>
              <a:buClr>
                <a:schemeClr val="lt1"/>
              </a:buClr>
              <a:buSzPts val="900"/>
              <a:buNone/>
              <a:defRPr sz="900"/>
            </a:lvl4pPr>
            <a:lvl5pPr marL="2286000" lvl="4" indent="-228600" algn="l">
              <a:spcBef>
                <a:spcPts val="600"/>
              </a:spcBef>
              <a:spcAft>
                <a:spcPts val="0"/>
              </a:spcAft>
              <a:buClr>
                <a:schemeClr val="lt1"/>
              </a:buClr>
              <a:buSzPts val="900"/>
              <a:buNone/>
              <a:defRPr sz="900"/>
            </a:lvl5pPr>
            <a:lvl6pPr marL="2743200" lvl="5" indent="-228600" algn="l">
              <a:spcBef>
                <a:spcPts val="60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8" name="Google Shape;68;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Calibri"/>
                <a:ea typeface="Calibri"/>
                <a:cs typeface="Calibri"/>
                <a:sym typeface="Calibri"/>
              </a:defRPr>
            </a:lvl1pPr>
            <a:lvl2pPr marL="0" marR="0" lvl="1" indent="0" algn="l" rtl="0">
              <a:spcBef>
                <a:spcPts val="0"/>
              </a:spcBef>
              <a:buNone/>
              <a:defRPr sz="1800">
                <a:solidFill>
                  <a:schemeClr val="dk1"/>
                </a:solidFill>
                <a:latin typeface="Calibri"/>
                <a:ea typeface="Calibri"/>
                <a:cs typeface="Calibri"/>
                <a:sym typeface="Calibri"/>
              </a:defRPr>
            </a:lvl2pPr>
            <a:lvl3pPr marL="0" marR="0" lvl="2" indent="0" algn="l" rtl="0">
              <a:spcBef>
                <a:spcPts val="0"/>
              </a:spcBef>
              <a:buNone/>
              <a:defRPr sz="1800">
                <a:solidFill>
                  <a:schemeClr val="dk1"/>
                </a:solidFill>
                <a:latin typeface="Calibri"/>
                <a:ea typeface="Calibri"/>
                <a:cs typeface="Calibri"/>
                <a:sym typeface="Calibri"/>
              </a:defRPr>
            </a:lvl3pPr>
            <a:lvl4pPr marL="0" marR="0" lvl="3" indent="0" algn="l" rtl="0">
              <a:spcBef>
                <a:spcPts val="0"/>
              </a:spcBef>
              <a:buNone/>
              <a:defRPr sz="1800">
                <a:solidFill>
                  <a:schemeClr val="dk1"/>
                </a:solidFill>
                <a:latin typeface="Calibri"/>
                <a:ea typeface="Calibri"/>
                <a:cs typeface="Calibri"/>
                <a:sym typeface="Calibri"/>
              </a:defRPr>
            </a:lvl4pPr>
            <a:lvl5pPr marL="0" marR="0" lvl="4" indent="0" algn="l" rtl="0">
              <a:spcBef>
                <a:spcPts val="0"/>
              </a:spcBef>
              <a:buNone/>
              <a:defRPr sz="1800">
                <a:solidFill>
                  <a:schemeClr val="dk1"/>
                </a:solidFill>
                <a:latin typeface="Calibri"/>
                <a:ea typeface="Calibri"/>
                <a:cs typeface="Calibri"/>
                <a:sym typeface="Calibri"/>
              </a:defRPr>
            </a:lvl5pPr>
            <a:lvl6pPr marL="0" marR="0" lvl="5" indent="0" algn="l" rtl="0">
              <a:spcBef>
                <a:spcPts val="0"/>
              </a:spcBef>
              <a:buNone/>
              <a:defRPr sz="1800">
                <a:solidFill>
                  <a:schemeClr val="dk1"/>
                </a:solidFill>
                <a:latin typeface="Calibri"/>
                <a:ea typeface="Calibri"/>
                <a:cs typeface="Calibri"/>
                <a:sym typeface="Calibri"/>
              </a:defRPr>
            </a:lvl6pPr>
            <a:lvl7pPr marL="0" marR="0" lvl="6" indent="0" algn="l" rtl="0">
              <a:spcBef>
                <a:spcPts val="0"/>
              </a:spcBef>
              <a:buNone/>
              <a:defRPr sz="1800">
                <a:solidFill>
                  <a:schemeClr val="dk1"/>
                </a:solidFill>
                <a:latin typeface="Calibri"/>
                <a:ea typeface="Calibri"/>
                <a:cs typeface="Calibri"/>
                <a:sym typeface="Calibri"/>
              </a:defRPr>
            </a:lvl7pPr>
            <a:lvl8pPr marL="0" marR="0" lvl="7" indent="0" algn="l" rtl="0">
              <a:spcBef>
                <a:spcPts val="0"/>
              </a:spcBef>
              <a:buNone/>
              <a:defRPr sz="1800">
                <a:solidFill>
                  <a:schemeClr val="dk1"/>
                </a:solidFill>
                <a:latin typeface="Calibri"/>
                <a:ea typeface="Calibri"/>
                <a:cs typeface="Calibri"/>
                <a:sym typeface="Calibri"/>
              </a:defRPr>
            </a:lvl8pPr>
            <a:lvl9pPr marL="0" marR="0" lvl="8" indent="0" algn="l" rtl="0">
              <a:spcBef>
                <a:spcPts val="0"/>
              </a:spcBef>
              <a:buNone/>
              <a:defRPr sz="1800">
                <a:solidFill>
                  <a:schemeClr val="dk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38"/>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lvl1pPr marL="457200" marR="0" lvl="0" indent="-381000" algn="l" rtl="0">
              <a:spcBef>
                <a:spcPts val="600"/>
              </a:spcBef>
              <a:spcAft>
                <a:spcPts val="0"/>
              </a:spcAft>
              <a:buClr>
                <a:schemeClr val="lt1"/>
              </a:buClr>
              <a:buSzPts val="2400"/>
              <a:buFont typeface="Arial"/>
              <a:buChar char="•"/>
              <a:defRPr sz="2400" b="0" i="0" u="none" strike="noStrike" cap="none">
                <a:solidFill>
                  <a:schemeClr val="lt1"/>
                </a:solidFill>
                <a:latin typeface="Times"/>
                <a:ea typeface="Times"/>
                <a:cs typeface="Times"/>
                <a:sym typeface="Times"/>
              </a:defRPr>
            </a:lvl1pPr>
            <a:lvl2pPr marL="914400" marR="0" lvl="1" indent="-355600" algn="l" rtl="0">
              <a:spcBef>
                <a:spcPts val="600"/>
              </a:spcBef>
              <a:spcAft>
                <a:spcPts val="0"/>
              </a:spcAft>
              <a:buClr>
                <a:schemeClr val="lt1"/>
              </a:buClr>
              <a:buSzPts val="2000"/>
              <a:buFont typeface="Arial"/>
              <a:buChar char="–"/>
              <a:defRPr sz="2000" b="0" i="0" u="none" strike="noStrike" cap="none">
                <a:solidFill>
                  <a:schemeClr val="lt1"/>
                </a:solidFill>
                <a:latin typeface="Times"/>
                <a:ea typeface="Times"/>
                <a:cs typeface="Times"/>
                <a:sym typeface="Times"/>
              </a:defRPr>
            </a:lvl2pPr>
            <a:lvl3pPr marL="1371600" marR="0" lvl="2" indent="-342900" algn="l" rtl="0">
              <a:spcBef>
                <a:spcPts val="600"/>
              </a:spcBef>
              <a:spcAft>
                <a:spcPts val="0"/>
              </a:spcAft>
              <a:buClr>
                <a:schemeClr val="lt1"/>
              </a:buClr>
              <a:buSzPts val="1800"/>
              <a:buFont typeface="Arial"/>
              <a:buChar char="•"/>
              <a:defRPr sz="1800" b="0" i="0" u="none" strike="noStrike" cap="none">
                <a:solidFill>
                  <a:schemeClr val="lt1"/>
                </a:solidFill>
                <a:latin typeface="Times"/>
                <a:ea typeface="Times"/>
                <a:cs typeface="Times"/>
                <a:sym typeface="Times"/>
              </a:defRPr>
            </a:lvl3pPr>
            <a:lvl4pPr marL="1828800" marR="0" lvl="3" indent="-330200" algn="l" rtl="0">
              <a:spcBef>
                <a:spcPts val="600"/>
              </a:spcBef>
              <a:spcAft>
                <a:spcPts val="0"/>
              </a:spcAft>
              <a:buClr>
                <a:schemeClr val="lt1"/>
              </a:buClr>
              <a:buSzPts val="1600"/>
              <a:buFont typeface="Arial"/>
              <a:buChar char="–"/>
              <a:defRPr sz="1600" b="0" i="0" u="none" strike="noStrike" cap="none">
                <a:solidFill>
                  <a:schemeClr val="lt1"/>
                </a:solidFill>
                <a:latin typeface="Times"/>
                <a:ea typeface="Times"/>
                <a:cs typeface="Times"/>
                <a:sym typeface="Times"/>
              </a:defRPr>
            </a:lvl4pPr>
            <a:lvl5pPr marL="2286000" marR="0" lvl="4" indent="-330200" algn="l" rtl="0">
              <a:spcBef>
                <a:spcPts val="600"/>
              </a:spcBef>
              <a:spcAft>
                <a:spcPts val="0"/>
              </a:spcAft>
              <a:buClr>
                <a:schemeClr val="lt1"/>
              </a:buClr>
              <a:buSzPts val="1600"/>
              <a:buFont typeface="Arial"/>
              <a:buChar char="»"/>
              <a:defRPr sz="1600" b="0" i="0" u="none" strike="noStrike" cap="none">
                <a:solidFill>
                  <a:schemeClr val="lt1"/>
                </a:solidFill>
                <a:latin typeface="Times"/>
                <a:ea typeface="Times"/>
                <a:cs typeface="Times"/>
                <a:sym typeface="Times"/>
              </a:defRPr>
            </a:lvl5pPr>
            <a:lvl6pPr marL="2743200" marR="0" lvl="5" indent="-355600" algn="l" rtl="0">
              <a:spcBef>
                <a:spcPts val="6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1" name="Google Shape;11;p38"/>
          <p:cNvSpPr/>
          <p:nvPr/>
        </p:nvSpPr>
        <p:spPr>
          <a:xfrm>
            <a:off x="0" y="0"/>
            <a:ext cx="9144000" cy="6858000"/>
          </a:xfrm>
          <a:prstGeom prst="rect">
            <a:avLst/>
          </a:prstGeom>
          <a:gradFill>
            <a:gsLst>
              <a:gs pos="0">
                <a:srgbClr val="5995C7"/>
              </a:gs>
              <a:gs pos="91000">
                <a:schemeClr val="lt1"/>
              </a:gs>
              <a:gs pos="99000">
                <a:schemeClr val="lt1"/>
              </a:gs>
              <a:gs pos="100000">
                <a:schemeClr val="lt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b="0" i="0" u="none" strike="noStrike" cap="none">
                <a:solidFill>
                  <a:schemeClr val="lt1"/>
                </a:solidFill>
                <a:latin typeface="Calibri"/>
                <a:ea typeface="Calibri"/>
                <a:cs typeface="Calibri"/>
                <a:sym typeface="Calibri"/>
              </a:rPr>
              <a:t>Umaine.edu</a:t>
            </a:r>
            <a:endParaRPr sz="1800" b="0" i="0" u="none" strike="noStrike" cap="none">
              <a:solidFill>
                <a:schemeClr val="lt1"/>
              </a:solidFill>
              <a:latin typeface="Calibri"/>
              <a:ea typeface="Calibri"/>
              <a:cs typeface="Calibri"/>
              <a:sym typeface="Calibri"/>
            </a:endParaRPr>
          </a:p>
        </p:txBody>
      </p:sp>
      <p:sp>
        <p:nvSpPr>
          <p:cNvPr id="12" name="Google Shape;12;p38"/>
          <p:cNvSpPr/>
          <p:nvPr/>
        </p:nvSpPr>
        <p:spPr>
          <a:xfrm>
            <a:off x="352785" y="1"/>
            <a:ext cx="8459009" cy="5879966"/>
          </a:xfrm>
          <a:prstGeom prst="rect">
            <a:avLst/>
          </a:prstGeom>
          <a:solidFill>
            <a:srgbClr val="0F243E"/>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0F243E"/>
              </a:solidFill>
              <a:latin typeface="Calibri"/>
              <a:ea typeface="Calibri"/>
              <a:cs typeface="Calibri"/>
              <a:sym typeface="Calibri"/>
            </a:endParaRPr>
          </a:p>
        </p:txBody>
      </p:sp>
      <p:pic>
        <p:nvPicPr>
          <p:cNvPr id="13" name="Google Shape;13;p38" descr="Fullcrest-whiteoutline_spot.eps"/>
          <p:cNvPicPr preferRelativeResize="0"/>
          <p:nvPr/>
        </p:nvPicPr>
        <p:blipFill rotWithShape="1">
          <a:blip r:embed="rId13">
            <a:alphaModFix/>
          </a:blip>
          <a:srcRect/>
          <a:stretch/>
        </p:blipFill>
        <p:spPr>
          <a:xfrm>
            <a:off x="6977459" y="5997564"/>
            <a:ext cx="1836229" cy="580158"/>
          </a:xfrm>
          <a:prstGeom prst="rect">
            <a:avLst/>
          </a:prstGeom>
          <a:noFill/>
          <a:ln>
            <a:noFill/>
          </a:ln>
        </p:spPr>
      </p:pic>
      <p:sp>
        <p:nvSpPr>
          <p:cNvPr id="14" name="Google Shape;14;p38"/>
          <p:cNvSpPr txBox="1"/>
          <p:nvPr/>
        </p:nvSpPr>
        <p:spPr>
          <a:xfrm>
            <a:off x="8137587" y="6444443"/>
            <a:ext cx="792166" cy="24622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000" b="0" i="0" u="none" strike="noStrike" cap="none">
                <a:solidFill>
                  <a:srgbClr val="0F243E"/>
                </a:solidFill>
                <a:latin typeface="Times New Roman"/>
                <a:ea typeface="Times New Roman"/>
                <a:cs typeface="Times New Roman"/>
                <a:sym typeface="Times New Roman"/>
              </a:rPr>
              <a:t>umaine.edu</a:t>
            </a:r>
            <a:endParaRPr sz="1000">
              <a:solidFill>
                <a:srgbClr val="0F243E"/>
              </a:solidFill>
              <a:latin typeface="Times New Roman"/>
              <a:ea typeface="Times New Roman"/>
              <a:cs typeface="Times New Roman"/>
              <a:sym typeface="Times New Roman"/>
            </a:endParaRPr>
          </a:p>
        </p:txBody>
      </p:sp>
      <p:cxnSp>
        <p:nvCxnSpPr>
          <p:cNvPr id="15" name="Google Shape;15;p38"/>
          <p:cNvCxnSpPr/>
          <p:nvPr/>
        </p:nvCxnSpPr>
        <p:spPr>
          <a:xfrm>
            <a:off x="697731" y="964315"/>
            <a:ext cx="7769117" cy="1588"/>
          </a:xfrm>
          <a:prstGeom prst="straightConnector1">
            <a:avLst/>
          </a:prstGeom>
          <a:noFill/>
          <a:ln w="12700" cap="flat" cmpd="sng">
            <a:solidFill>
              <a:schemeClr val="accent1"/>
            </a:solidFill>
            <a:prstDash val="solid"/>
            <a:round/>
            <a:headEnd type="none" w="sm" len="sm"/>
            <a:tailEnd type="none" w="sm" len="sm"/>
          </a:ln>
          <a:effectLst>
            <a:outerShdw blurRad="40000" dist="20000" dir="5400000" rotWithShape="0">
              <a:srgbClr val="000000">
                <a:alpha val="37647"/>
              </a:srgbClr>
            </a:outerShdw>
          </a:effectLst>
        </p:spPr>
      </p:cxnSp>
      <p:cxnSp>
        <p:nvCxnSpPr>
          <p:cNvPr id="16" name="Google Shape;16;p38"/>
          <p:cNvCxnSpPr/>
          <p:nvPr/>
        </p:nvCxnSpPr>
        <p:spPr>
          <a:xfrm rot="10800000" flipH="1">
            <a:off x="2297025" y="948635"/>
            <a:ext cx="4570530" cy="12869"/>
          </a:xfrm>
          <a:prstGeom prst="straightConnector1">
            <a:avLst/>
          </a:prstGeom>
          <a:noFill/>
          <a:ln w="63500" cap="flat" cmpd="sng">
            <a:solidFill>
              <a:schemeClr val="lt1"/>
            </a:solidFill>
            <a:prstDash val="solid"/>
            <a:round/>
            <a:headEnd type="none" w="sm" len="sm"/>
            <a:tailEnd type="none" w="sm" len="sm"/>
          </a:ln>
          <a:effectLst>
            <a:outerShdw blurRad="40000" dist="20000" dir="5400000" rotWithShape="0">
              <a:srgbClr val="000000">
                <a:alpha val="37647"/>
              </a:srgbClr>
            </a:outerShdw>
          </a:effectLst>
        </p:spPr>
      </p:cxn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fade thruBlk="1"/>
  </p:transition>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chemeClr val="lt1"/>
              </a:buClr>
              <a:buSzPts val="3600"/>
              <a:buFont typeface="Times New Roman"/>
              <a:buNone/>
            </a:pPr>
            <a:r>
              <a:rPr lang="en-US" sz="6000" dirty="0" smtClean="0">
                <a:solidFill>
                  <a:schemeClr val="lt1"/>
                </a:solidFill>
                <a:latin typeface="Times New Roman"/>
                <a:ea typeface="Times New Roman"/>
                <a:cs typeface="Times New Roman"/>
                <a:sym typeface="Times New Roman"/>
              </a:rPr>
              <a:t>Student Life Training</a:t>
            </a:r>
            <a:endParaRPr sz="6000" dirty="0">
              <a:solidFill>
                <a:schemeClr val="lt1"/>
              </a:solidFill>
              <a:latin typeface="Times New Roman"/>
              <a:ea typeface="Times New Roman"/>
              <a:cs typeface="Times New Roman"/>
              <a:sym typeface="Times New Roman"/>
            </a:endParaRPr>
          </a:p>
        </p:txBody>
      </p:sp>
      <p:sp>
        <p:nvSpPr>
          <p:cNvPr id="89" name="Google Shape;89;p1"/>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rgbClr val="888888"/>
              </a:buClr>
              <a:buSzPts val="2400"/>
              <a:buNone/>
            </a:pPr>
            <a:r>
              <a:rPr lang="en-US" sz="3600" dirty="0"/>
              <a:t>Division of Student Life</a:t>
            </a:r>
            <a:endParaRPr sz="3600" dirty="0"/>
          </a:p>
          <a:p>
            <a:pPr marL="0" lvl="0" indent="0" algn="ctr" rtl="0">
              <a:spcBef>
                <a:spcPts val="1200"/>
              </a:spcBef>
              <a:spcAft>
                <a:spcPts val="0"/>
              </a:spcAft>
              <a:buClr>
                <a:srgbClr val="888888"/>
              </a:buClr>
              <a:buSzPts val="2400"/>
              <a:buNone/>
            </a:pPr>
            <a:r>
              <a:rPr lang="en-US" sz="3600" dirty="0" smtClean="0"/>
              <a:t>Title </a:t>
            </a:r>
            <a:r>
              <a:rPr lang="en-US" sz="3600" dirty="0"/>
              <a:t>IX Student Services</a:t>
            </a:r>
            <a:endParaRPr sz="3600" dirty="0"/>
          </a:p>
        </p:txBody>
      </p:sp>
    </p:spTree>
  </p:cSld>
  <p:clrMapOvr>
    <a:masterClrMapping/>
  </p:clrMapOvr>
  <p:transition spd="med">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10"/>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Discrimination 101</a:t>
            </a:r>
            <a:endParaRPr/>
          </a:p>
        </p:txBody>
      </p:sp>
      <p:sp>
        <p:nvSpPr>
          <p:cNvPr id="155" name="Google Shape;155;p10"/>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Classic Example = Discrimination</a:t>
            </a:r>
            <a:endParaRPr/>
          </a:p>
          <a:p>
            <a:pPr marL="342900" lvl="0" indent="-190500" algn="l" rtl="0">
              <a:spcBef>
                <a:spcPts val="1200"/>
              </a:spcBef>
              <a:spcAft>
                <a:spcPts val="0"/>
              </a:spcAft>
              <a:buClr>
                <a:schemeClr val="lt1"/>
              </a:buClr>
              <a:buSzPts val="2400"/>
              <a:buNone/>
            </a:pPr>
            <a:endParaRPr/>
          </a:p>
          <a:p>
            <a:pPr marL="742950" lvl="1" indent="-285750" algn="l" rtl="0">
              <a:spcBef>
                <a:spcPts val="1200"/>
              </a:spcBef>
              <a:spcAft>
                <a:spcPts val="0"/>
              </a:spcAft>
              <a:buClr>
                <a:schemeClr val="lt1"/>
              </a:buClr>
              <a:buSzPts val="2000"/>
              <a:buChar char="–"/>
            </a:pPr>
            <a:r>
              <a:rPr lang="en-US"/>
              <a:t>Treating someone differently (e.g., refusing to hire, firing, demoting, giving a bad grade, etc.) </a:t>
            </a:r>
            <a:endParaRPr/>
          </a:p>
          <a:p>
            <a:pPr marL="742950" lvl="1" indent="-158750" algn="l" rtl="0">
              <a:spcBef>
                <a:spcPts val="1200"/>
              </a:spcBef>
              <a:spcAft>
                <a:spcPts val="0"/>
              </a:spcAft>
              <a:buClr>
                <a:schemeClr val="lt1"/>
              </a:buClr>
              <a:buSzPts val="2000"/>
              <a:buNone/>
            </a:pPr>
            <a:endParaRPr/>
          </a:p>
          <a:p>
            <a:pPr marL="742950" lvl="1" indent="-285750" algn="l" rtl="0">
              <a:spcBef>
                <a:spcPts val="1200"/>
              </a:spcBef>
              <a:spcAft>
                <a:spcPts val="0"/>
              </a:spcAft>
              <a:buClr>
                <a:schemeClr val="lt1"/>
              </a:buClr>
              <a:buSzPts val="2000"/>
              <a:buChar char="–"/>
            </a:pPr>
            <a:r>
              <a:rPr lang="en-US"/>
              <a:t>Because of . . .</a:t>
            </a:r>
            <a:endParaRPr/>
          </a:p>
          <a:p>
            <a:pPr marL="742950" lvl="1" indent="-158750" algn="l" rtl="0">
              <a:spcBef>
                <a:spcPts val="1200"/>
              </a:spcBef>
              <a:spcAft>
                <a:spcPts val="0"/>
              </a:spcAft>
              <a:buClr>
                <a:schemeClr val="lt1"/>
              </a:buClr>
              <a:buSzPts val="2000"/>
              <a:buNone/>
            </a:pPr>
            <a:endParaRPr/>
          </a:p>
          <a:p>
            <a:pPr marL="742950" lvl="1" indent="-285750" algn="l" rtl="0">
              <a:spcBef>
                <a:spcPts val="1200"/>
              </a:spcBef>
              <a:spcAft>
                <a:spcPts val="0"/>
              </a:spcAft>
              <a:buClr>
                <a:schemeClr val="lt1"/>
              </a:buClr>
              <a:buSzPts val="2000"/>
              <a:buChar char="–"/>
            </a:pPr>
            <a:r>
              <a:rPr lang="en-US"/>
              <a:t>A protected criteria or a protected activity</a:t>
            </a: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11"/>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But also discrimination if . . . </a:t>
            </a:r>
            <a:endParaRPr/>
          </a:p>
        </p:txBody>
      </p:sp>
      <p:sp>
        <p:nvSpPr>
          <p:cNvPr id="162" name="Google Shape;162;p11"/>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lt1"/>
              </a:buClr>
              <a:buSzPct val="100000"/>
              <a:buChar char="•"/>
            </a:pPr>
            <a:r>
              <a:rPr lang="en-US"/>
              <a:t>Discriminatory Harassment - Hostile Environment </a:t>
            </a:r>
            <a:endParaRPr/>
          </a:p>
          <a:p>
            <a:pPr marL="742950" lvl="1" indent="-285750" algn="l" rtl="0">
              <a:spcBef>
                <a:spcPts val="1200"/>
              </a:spcBef>
              <a:spcAft>
                <a:spcPts val="0"/>
              </a:spcAft>
              <a:buClr>
                <a:schemeClr val="lt1"/>
              </a:buClr>
              <a:buSzPct val="100000"/>
              <a:buChar char="–"/>
            </a:pPr>
            <a:r>
              <a:rPr lang="en-US"/>
              <a:t>Harassment that is severe or pervasive enough to alter the terms and conditions of employment or educational experience because of a protected criteria (race, disability, veteran status, sexual orientation, sex etc.)  </a:t>
            </a:r>
            <a:endParaRPr/>
          </a:p>
          <a:p>
            <a:pPr marL="742950" lvl="1" indent="-285750" algn="l" rtl="0">
              <a:spcBef>
                <a:spcPts val="1200"/>
              </a:spcBef>
              <a:spcAft>
                <a:spcPts val="0"/>
              </a:spcAft>
              <a:buClr>
                <a:schemeClr val="lt1"/>
              </a:buClr>
              <a:buSzPct val="100000"/>
              <a:buChar char="–"/>
            </a:pPr>
            <a:r>
              <a:rPr lang="en-US"/>
              <a:t>Title IX Sexual Harassment must be sex/gender based severe, pervasive and objectively offensive</a:t>
            </a:r>
            <a:endParaRPr/>
          </a:p>
          <a:p>
            <a:pPr marL="742950" lvl="1" indent="-168275" algn="l" rtl="0">
              <a:spcBef>
                <a:spcPts val="1200"/>
              </a:spcBef>
              <a:spcAft>
                <a:spcPts val="0"/>
              </a:spcAft>
              <a:buClr>
                <a:schemeClr val="lt1"/>
              </a:buClr>
              <a:buSzPct val="100000"/>
              <a:buNone/>
            </a:pPr>
            <a:endParaRPr/>
          </a:p>
          <a:p>
            <a:pPr marL="342900" lvl="0" indent="-342900" algn="l" rtl="0">
              <a:spcBef>
                <a:spcPts val="1200"/>
              </a:spcBef>
              <a:spcAft>
                <a:spcPts val="0"/>
              </a:spcAft>
              <a:buClr>
                <a:schemeClr val="lt1"/>
              </a:buClr>
              <a:buSzPct val="100000"/>
              <a:buChar char="•"/>
            </a:pPr>
            <a:r>
              <a:rPr lang="en-US"/>
              <a:t>The more severe the behavior the less often it must occur to create a hostile environment, and vice versa</a:t>
            </a:r>
            <a:endParaRPr/>
          </a:p>
          <a:p>
            <a:pPr marL="342900" lvl="0" indent="-201930" algn="l" rtl="0">
              <a:spcBef>
                <a:spcPts val="1200"/>
              </a:spcBef>
              <a:spcAft>
                <a:spcPts val="0"/>
              </a:spcAft>
              <a:buClr>
                <a:schemeClr val="lt1"/>
              </a:buClr>
              <a:buSzPct val="100000"/>
              <a:buNone/>
            </a:pPr>
            <a:endParaRPr/>
          </a:p>
          <a:p>
            <a:pPr marL="342900" lvl="0" indent="-342900" algn="l" rtl="0">
              <a:spcBef>
                <a:spcPts val="1200"/>
              </a:spcBef>
              <a:spcAft>
                <a:spcPts val="0"/>
              </a:spcAft>
              <a:buClr>
                <a:srgbClr val="FF0000"/>
              </a:buClr>
              <a:buSzPct val="100000"/>
              <a:buChar char="•"/>
            </a:pPr>
            <a:r>
              <a:rPr lang="en-US">
                <a:solidFill>
                  <a:srgbClr val="FF0000"/>
                </a:solidFill>
              </a:rPr>
              <a:t>Important Note:</a:t>
            </a:r>
            <a:r>
              <a:rPr lang="en-US"/>
              <a:t>  Harassment does not need to reach the level of a hostile environment to get you into lots of trouble!!!</a:t>
            </a:r>
            <a:endParaRPr>
              <a:solidFill>
                <a:srgbClr val="FF0000"/>
              </a:solidFill>
            </a:endParaRPr>
          </a:p>
          <a:p>
            <a:pPr marL="342900" lvl="0" indent="-201930" algn="l" rtl="0">
              <a:spcBef>
                <a:spcPts val="1200"/>
              </a:spcBef>
              <a:spcAft>
                <a:spcPts val="0"/>
              </a:spcAft>
              <a:buClr>
                <a:schemeClr val="lt1"/>
              </a:buClr>
              <a:buSzPct val="100000"/>
              <a:buNone/>
            </a:pPr>
            <a:endParaRPr/>
          </a:p>
        </p:txBody>
      </p:sp>
    </p:spTree>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12"/>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Most Common Form of Harassment = Sexual</a:t>
            </a:r>
            <a:endParaRPr/>
          </a:p>
        </p:txBody>
      </p:sp>
      <p:sp>
        <p:nvSpPr>
          <p:cNvPr id="169" name="Google Shape;169;p12"/>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Sexual harassment can include harassment based on gender, such as:</a:t>
            </a:r>
            <a:endParaRPr/>
          </a:p>
          <a:p>
            <a:pPr marL="742950" lvl="1" indent="-285750" algn="l" rtl="0">
              <a:spcBef>
                <a:spcPts val="1200"/>
              </a:spcBef>
              <a:spcAft>
                <a:spcPts val="0"/>
              </a:spcAft>
              <a:buClr>
                <a:schemeClr val="lt1"/>
              </a:buClr>
              <a:buSzPts val="2000"/>
              <a:buChar char="–"/>
            </a:pPr>
            <a:r>
              <a:rPr lang="en-US"/>
              <a:t> a pattern of demeaning jokes or comments about women or men</a:t>
            </a:r>
            <a:endParaRPr/>
          </a:p>
          <a:p>
            <a:pPr marL="742950" lvl="1" indent="-285750" algn="l" rtl="0">
              <a:spcBef>
                <a:spcPts val="1200"/>
              </a:spcBef>
              <a:spcAft>
                <a:spcPts val="0"/>
              </a:spcAft>
              <a:buClr>
                <a:schemeClr val="lt1"/>
              </a:buClr>
              <a:buSzPts val="2000"/>
              <a:buChar char="–"/>
            </a:pPr>
            <a:r>
              <a:rPr lang="en-US"/>
              <a:t> or exclusionary behavior that negatively impacts the terms or conditions of an individual’s employment or education</a:t>
            </a:r>
            <a:endParaRPr/>
          </a:p>
          <a:p>
            <a:pPr marL="342900" lvl="0" indent="-190500" algn="l" rtl="0">
              <a:spcBef>
                <a:spcPts val="1200"/>
              </a:spcBef>
              <a:spcAft>
                <a:spcPts val="0"/>
              </a:spcAft>
              <a:buClr>
                <a:schemeClr val="lt1"/>
              </a:buClr>
              <a:buSzPts val="2400"/>
              <a:buNone/>
            </a:pPr>
            <a:endParaRPr/>
          </a:p>
          <a:p>
            <a:pPr marL="342900" lvl="0" indent="-342900" algn="l" rtl="0">
              <a:spcBef>
                <a:spcPts val="1200"/>
              </a:spcBef>
              <a:spcAft>
                <a:spcPts val="0"/>
              </a:spcAft>
              <a:buClr>
                <a:schemeClr val="lt1"/>
              </a:buClr>
              <a:buSzPts val="2400"/>
              <a:buChar char="•"/>
            </a:pPr>
            <a:r>
              <a:rPr lang="en-US"/>
              <a:t>Sexual harassment is also unwelcome conduct of a sexual nature</a:t>
            </a: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13"/>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Wide Spectrum of Behavior Included</a:t>
            </a:r>
            <a:endParaRPr/>
          </a:p>
        </p:txBody>
      </p:sp>
      <p:sp>
        <p:nvSpPr>
          <p:cNvPr id="176" name="Google Shape;176;p13"/>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Wide spectrum of behavior can be considered sexually harassing – includes unwelcome sexual advances, requests for sexual favors, and other verbal or physical conduct of a sexual nature </a:t>
            </a:r>
            <a:endParaRPr/>
          </a:p>
          <a:p>
            <a:pPr marL="342900" lvl="0" indent="-190500" algn="l" rtl="0">
              <a:spcBef>
                <a:spcPts val="1200"/>
              </a:spcBef>
              <a:spcAft>
                <a:spcPts val="0"/>
              </a:spcAft>
              <a:buClr>
                <a:schemeClr val="lt1"/>
              </a:buClr>
              <a:buSzPts val="2400"/>
              <a:buNone/>
            </a:pPr>
            <a:endParaRPr/>
          </a:p>
          <a:p>
            <a:pPr marL="342900" lvl="0" indent="-342900" algn="l" rtl="0">
              <a:spcBef>
                <a:spcPts val="1200"/>
              </a:spcBef>
              <a:spcAft>
                <a:spcPts val="0"/>
              </a:spcAft>
              <a:buClr>
                <a:schemeClr val="lt1"/>
              </a:buClr>
              <a:buSzPts val="2400"/>
              <a:buChar char="•"/>
            </a:pPr>
            <a:r>
              <a:rPr lang="en-US"/>
              <a:t>May include off-campus and off-hours behavior if the behavior has a connection to the work or educational environment </a:t>
            </a:r>
            <a:endParaRPr/>
          </a:p>
          <a:p>
            <a:pPr marL="0" lvl="0" indent="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14"/>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What behaviors can lead to claims of sexual harassment?</a:t>
            </a:r>
            <a:br>
              <a:rPr lang="en-US"/>
            </a:br>
            <a:endParaRPr/>
          </a:p>
        </p:txBody>
      </p:sp>
      <p:sp>
        <p:nvSpPr>
          <p:cNvPr id="183" name="Google Shape;183;p14"/>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Verbal:  </a:t>
            </a:r>
            <a:endParaRPr/>
          </a:p>
          <a:p>
            <a:pPr marL="742950" lvl="1" indent="-285750" algn="l" rtl="0">
              <a:spcBef>
                <a:spcPts val="1200"/>
              </a:spcBef>
              <a:spcAft>
                <a:spcPts val="0"/>
              </a:spcAft>
              <a:buClr>
                <a:schemeClr val="lt1"/>
              </a:buClr>
              <a:buSzPts val="2000"/>
              <a:buChar char="–"/>
            </a:pPr>
            <a:r>
              <a:rPr lang="en-US"/>
              <a:t>e.g., sexual or highly personal comments, repeated requests for dates, jokes based on sex or gender, detailed or suggestive comments about appearance </a:t>
            </a:r>
            <a:endParaRPr/>
          </a:p>
          <a:p>
            <a:pPr marL="342900" lvl="0" indent="-342900" algn="l" rtl="0">
              <a:spcBef>
                <a:spcPts val="1200"/>
              </a:spcBef>
              <a:spcAft>
                <a:spcPts val="0"/>
              </a:spcAft>
              <a:buClr>
                <a:schemeClr val="lt1"/>
              </a:buClr>
              <a:buSzPts val="2400"/>
              <a:buChar char="•"/>
            </a:pPr>
            <a:r>
              <a:rPr lang="en-US"/>
              <a:t>Non-verbal conduct:  </a:t>
            </a:r>
            <a:endParaRPr/>
          </a:p>
          <a:p>
            <a:pPr marL="742950" lvl="1" indent="-285750" algn="l" rtl="0">
              <a:spcBef>
                <a:spcPts val="1200"/>
              </a:spcBef>
              <a:spcAft>
                <a:spcPts val="0"/>
              </a:spcAft>
              <a:buClr>
                <a:schemeClr val="lt1"/>
              </a:buClr>
              <a:buSzPts val="2000"/>
              <a:buChar char="–"/>
            </a:pPr>
            <a:r>
              <a:rPr lang="en-US"/>
              <a:t>e.g., winking, lingering glances/staring, posting of sexual pictures (screen savers), gifts of a personal nature</a:t>
            </a:r>
            <a:endParaRPr/>
          </a:p>
          <a:p>
            <a:pPr marL="342900" lvl="0" indent="-342900" algn="l" rtl="0">
              <a:spcBef>
                <a:spcPts val="1200"/>
              </a:spcBef>
              <a:spcAft>
                <a:spcPts val="0"/>
              </a:spcAft>
              <a:buClr>
                <a:schemeClr val="lt1"/>
              </a:buClr>
              <a:buSzPts val="2400"/>
              <a:buChar char="•"/>
            </a:pPr>
            <a:r>
              <a:rPr lang="en-US"/>
              <a:t>Physical contact:</a:t>
            </a:r>
            <a:endParaRPr/>
          </a:p>
          <a:p>
            <a:pPr marL="742950" lvl="1" indent="-285750" algn="l" rtl="0">
              <a:spcBef>
                <a:spcPts val="1200"/>
              </a:spcBef>
              <a:spcAft>
                <a:spcPts val="0"/>
              </a:spcAft>
              <a:buClr>
                <a:schemeClr val="lt1"/>
              </a:buClr>
              <a:buSzPts val="2000"/>
              <a:buChar char="–"/>
            </a:pPr>
            <a:r>
              <a:rPr lang="en-US"/>
              <a:t>e.g., patting (especially on leg, etc.), hugging, blocking movement, shoulder rubs, standing too close to another, blocking doorways</a:t>
            </a: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p15"/>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How About in Role as a Teacher?</a:t>
            </a:r>
            <a:endParaRPr/>
          </a:p>
        </p:txBody>
      </p:sp>
      <p:sp>
        <p:nvSpPr>
          <p:cNvPr id="190" name="Google Shape;190;p15"/>
          <p:cNvSpPr txBox="1">
            <a:spLocks noGrp="1"/>
          </p:cNvSpPr>
          <p:nvPr>
            <p:ph type="body" idx="1"/>
          </p:nvPr>
        </p:nvSpPr>
        <p:spPr>
          <a:xfrm>
            <a:off x="457200" y="1066800"/>
            <a:ext cx="8229600" cy="505936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How is this different?</a:t>
            </a:r>
            <a:endParaRPr/>
          </a:p>
          <a:p>
            <a:pPr marL="342900" lvl="0" indent="-342900" algn="l" rtl="0">
              <a:spcBef>
                <a:spcPts val="1200"/>
              </a:spcBef>
              <a:spcAft>
                <a:spcPts val="0"/>
              </a:spcAft>
              <a:buClr>
                <a:schemeClr val="lt1"/>
              </a:buClr>
              <a:buSzPts val="2400"/>
              <a:buChar char="•"/>
            </a:pPr>
            <a:r>
              <a:rPr lang="en-US"/>
              <a:t>Power differential dramatically changes the equation </a:t>
            </a:r>
            <a:endParaRPr/>
          </a:p>
          <a:p>
            <a:pPr marL="742950" lvl="1" indent="-285750" algn="l" rtl="0">
              <a:spcBef>
                <a:spcPts val="1200"/>
              </a:spcBef>
              <a:spcAft>
                <a:spcPts val="0"/>
              </a:spcAft>
              <a:buClr>
                <a:schemeClr val="lt1"/>
              </a:buClr>
              <a:buSzPts val="2000"/>
              <a:buChar char="–"/>
            </a:pPr>
            <a:r>
              <a:rPr lang="en-US"/>
              <a:t>Do not think of your students as peers; they do not think of you that way.</a:t>
            </a:r>
            <a:endParaRPr/>
          </a:p>
          <a:p>
            <a:pPr marL="342900" lvl="0" indent="-342900" algn="l" rtl="0">
              <a:spcBef>
                <a:spcPts val="1200"/>
              </a:spcBef>
              <a:spcAft>
                <a:spcPts val="0"/>
              </a:spcAft>
              <a:buClr>
                <a:schemeClr val="lt1"/>
              </a:buClr>
              <a:buSzPts val="2400"/>
              <a:buChar char="•"/>
            </a:pPr>
            <a:r>
              <a:rPr lang="en-US"/>
              <a:t>Would </a:t>
            </a:r>
            <a:r>
              <a:rPr lang="en-US" i="1"/>
              <a:t>repeated</a:t>
            </a:r>
            <a:r>
              <a:rPr lang="en-US"/>
              <a:t> requests for date would be required before the situation was problematic?</a:t>
            </a:r>
            <a:endParaRPr/>
          </a:p>
          <a:p>
            <a:pPr marL="342900" lvl="0" indent="-342900" algn="l" rtl="0">
              <a:spcBef>
                <a:spcPts val="1200"/>
              </a:spcBef>
              <a:spcAft>
                <a:spcPts val="0"/>
              </a:spcAft>
              <a:buClr>
                <a:schemeClr val="lt1"/>
              </a:buClr>
              <a:buSzPts val="2400"/>
              <a:buChar char="•"/>
            </a:pPr>
            <a:r>
              <a:rPr lang="en-US"/>
              <a:t>What about a request to go for a cup of coffee?  </a:t>
            </a:r>
            <a:endParaRPr/>
          </a:p>
          <a:p>
            <a:pPr marL="342900" lvl="0" indent="-342900" algn="l" rtl="0">
              <a:spcBef>
                <a:spcPts val="1200"/>
              </a:spcBef>
              <a:spcAft>
                <a:spcPts val="0"/>
              </a:spcAft>
              <a:buClr>
                <a:schemeClr val="lt1"/>
              </a:buClr>
              <a:buSzPts val="2400"/>
              <a:buChar char="•"/>
            </a:pPr>
            <a:r>
              <a:rPr lang="en-US"/>
              <a:t>What about visiting students in your class in their rooms? </a:t>
            </a:r>
            <a:endParaRPr/>
          </a:p>
          <a:p>
            <a:pPr marL="342900" lvl="0" indent="-342900" algn="l" rtl="0">
              <a:spcBef>
                <a:spcPts val="1200"/>
              </a:spcBef>
              <a:spcAft>
                <a:spcPts val="0"/>
              </a:spcAft>
              <a:buClr>
                <a:schemeClr val="lt1"/>
              </a:buClr>
              <a:buSzPts val="2400"/>
              <a:buChar char="•"/>
            </a:pPr>
            <a:r>
              <a:rPr lang="en-US"/>
              <a:t>What about a Facebook friend request?</a:t>
            </a:r>
            <a:endParaRPr/>
          </a:p>
          <a:p>
            <a:pPr marL="342900" lvl="0" indent="-342900" algn="l" rtl="0">
              <a:spcBef>
                <a:spcPts val="1200"/>
              </a:spcBef>
              <a:spcAft>
                <a:spcPts val="0"/>
              </a:spcAft>
              <a:buClr>
                <a:srgbClr val="FF0000"/>
              </a:buClr>
              <a:buSzPts val="2400"/>
              <a:buChar char="•"/>
            </a:pPr>
            <a:r>
              <a:rPr lang="en-US">
                <a:solidFill>
                  <a:srgbClr val="FF0000"/>
                </a:solidFill>
              </a:rPr>
              <a:t>Boundaries are crucial . . . </a:t>
            </a:r>
            <a:endParaRPr>
              <a:solidFill>
                <a:srgbClr val="FF0000"/>
              </a:solidFill>
            </a:endParaRPr>
          </a:p>
        </p:txBody>
      </p:sp>
    </p:spTree>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p16"/>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What is the problem?</a:t>
            </a:r>
            <a:endParaRPr/>
          </a:p>
        </p:txBody>
      </p:sp>
      <p:sp>
        <p:nvSpPr>
          <p:cNvPr id="197" name="Google Shape;197;p16"/>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i="1"/>
              <a:t>Quid pro quo</a:t>
            </a:r>
            <a:r>
              <a:rPr lang="en-US"/>
              <a:t> </a:t>
            </a:r>
            <a:endParaRPr/>
          </a:p>
          <a:p>
            <a:pPr marL="742950" lvl="1" indent="-285750" algn="l" rtl="0">
              <a:spcBef>
                <a:spcPts val="1200"/>
              </a:spcBef>
              <a:spcAft>
                <a:spcPts val="0"/>
              </a:spcAft>
              <a:buClr>
                <a:schemeClr val="lt1"/>
              </a:buClr>
              <a:buSzPts val="2000"/>
              <a:buChar char="–"/>
            </a:pPr>
            <a:r>
              <a:rPr lang="en-US"/>
              <a:t>Conditioning favorable treatment on a subordinate’s agreement to provide sexual favors; e.g., telling or implying a student that you will give him/her an A if he/she kisses you</a:t>
            </a:r>
            <a:endParaRPr/>
          </a:p>
          <a:p>
            <a:pPr marL="742950" lvl="1" indent="-285750" algn="l" rtl="0">
              <a:spcBef>
                <a:spcPts val="1200"/>
              </a:spcBef>
              <a:spcAft>
                <a:spcPts val="0"/>
              </a:spcAft>
              <a:buClr>
                <a:schemeClr val="lt1"/>
              </a:buClr>
              <a:buSzPts val="2000"/>
              <a:buChar char="–"/>
            </a:pPr>
            <a:r>
              <a:rPr lang="en-US"/>
              <a:t>Threatening unfavorable treatment if a subordinate refuses sexual favors; e.g., telling or implying a student that you will fail him/her if he/she refuses to go on a date with you </a:t>
            </a:r>
            <a:endParaRPr/>
          </a:p>
          <a:p>
            <a:pPr marL="342900" lvl="0" indent="-190500" algn="l" rtl="0">
              <a:spcBef>
                <a:spcPts val="1200"/>
              </a:spcBef>
              <a:spcAft>
                <a:spcPts val="0"/>
              </a:spcAft>
              <a:buClr>
                <a:schemeClr val="lt1"/>
              </a:buClr>
              <a:buSzPts val="2400"/>
              <a:buNone/>
            </a:pPr>
            <a:endParaRPr/>
          </a:p>
          <a:p>
            <a:pPr marL="0" lvl="0" indent="0" algn="l" rtl="0">
              <a:spcBef>
                <a:spcPts val="1200"/>
              </a:spcBef>
              <a:spcAft>
                <a:spcPts val="0"/>
              </a:spcAft>
              <a:buClr>
                <a:schemeClr val="lt1"/>
              </a:buClr>
              <a:buSzPts val="2400"/>
              <a:buNone/>
            </a:pP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17"/>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Consenting Relationships Guidelines</a:t>
            </a:r>
            <a:endParaRPr/>
          </a:p>
        </p:txBody>
      </p:sp>
      <p:sp>
        <p:nvSpPr>
          <p:cNvPr id="204" name="Google Shape;204;p17"/>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dirty="0"/>
              <a:t>What is the issue?  </a:t>
            </a:r>
            <a:endParaRPr dirty="0"/>
          </a:p>
          <a:p>
            <a:pPr marL="742950" lvl="1" indent="-285750" algn="l" rtl="0">
              <a:spcBef>
                <a:spcPts val="1200"/>
              </a:spcBef>
              <a:spcAft>
                <a:spcPts val="0"/>
              </a:spcAft>
              <a:buClr>
                <a:schemeClr val="lt1"/>
              </a:buClr>
              <a:buSzPts val="2000"/>
              <a:buChar char="–"/>
            </a:pPr>
            <a:r>
              <a:rPr lang="en-US" sz="1800" dirty="0"/>
              <a:t>Romantic or sexual relationships between those with a professional power differential may result in:</a:t>
            </a:r>
            <a:endParaRPr sz="1800" dirty="0"/>
          </a:p>
          <a:p>
            <a:pPr marL="742950" lvl="1" indent="-285750" algn="l" rtl="0">
              <a:spcBef>
                <a:spcPts val="1200"/>
              </a:spcBef>
              <a:spcAft>
                <a:spcPts val="0"/>
              </a:spcAft>
              <a:buClr>
                <a:schemeClr val="lt1"/>
              </a:buClr>
              <a:buSzPts val="2000"/>
              <a:buChar char="–"/>
            </a:pPr>
            <a:r>
              <a:rPr lang="en-US" sz="1800" dirty="0"/>
              <a:t>Complaints of quid pro quo or hostile environment sexual harassment </a:t>
            </a:r>
            <a:endParaRPr sz="1800" dirty="0"/>
          </a:p>
          <a:p>
            <a:pPr marL="742950" lvl="1" indent="-285750" algn="l" rtl="0">
              <a:spcBef>
                <a:spcPts val="1200"/>
              </a:spcBef>
              <a:spcAft>
                <a:spcPts val="0"/>
              </a:spcAft>
              <a:buClr>
                <a:schemeClr val="lt1"/>
              </a:buClr>
              <a:buSzPts val="2000"/>
              <a:buChar char="–"/>
            </a:pPr>
            <a:r>
              <a:rPr lang="en-US" sz="1800" dirty="0"/>
              <a:t>At the very least, complaints of favoritism from other students</a:t>
            </a:r>
            <a:endParaRPr sz="1800" dirty="0"/>
          </a:p>
          <a:p>
            <a:pPr marL="342900" lvl="0" indent="-342900" algn="l" rtl="0">
              <a:spcBef>
                <a:spcPts val="1200"/>
              </a:spcBef>
              <a:spcAft>
                <a:spcPts val="0"/>
              </a:spcAft>
              <a:buClr>
                <a:schemeClr val="lt1"/>
              </a:buClr>
              <a:buSzPts val="2400"/>
              <a:buChar char="•"/>
            </a:pPr>
            <a:r>
              <a:rPr lang="en-US" dirty="0"/>
              <a:t>Guidelines established by University of Maine System</a:t>
            </a:r>
            <a:endParaRPr dirty="0"/>
          </a:p>
          <a:p>
            <a:pPr marL="742950" lvl="1" indent="-285750" algn="l" rtl="0">
              <a:spcBef>
                <a:spcPts val="1200"/>
              </a:spcBef>
              <a:spcAft>
                <a:spcPts val="0"/>
              </a:spcAft>
              <a:buClr>
                <a:schemeClr val="lt1"/>
              </a:buClr>
              <a:buSzPts val="2000"/>
              <a:buChar char="–"/>
            </a:pPr>
            <a:r>
              <a:rPr lang="en-US" sz="1800" dirty="0"/>
              <a:t>Entering into such a relationship with someone over whom you have authority is strongly discouraged by policy</a:t>
            </a:r>
            <a:endParaRPr sz="1800" dirty="0"/>
          </a:p>
          <a:p>
            <a:pPr marL="742950" lvl="1" indent="-285750" algn="l" rtl="0">
              <a:spcBef>
                <a:spcPts val="1200"/>
              </a:spcBef>
              <a:spcAft>
                <a:spcPts val="0"/>
              </a:spcAft>
              <a:buClr>
                <a:schemeClr val="lt1"/>
              </a:buClr>
              <a:buSzPts val="2000"/>
              <a:buChar char="–"/>
            </a:pPr>
            <a:r>
              <a:rPr lang="en-US" sz="1800" dirty="0"/>
              <a:t>If in a consenting relationship, need to act promptly to eliminate the conflict of interest– must contact your supervisor promptly to disclose the relationship and ensure any conflict of interest created by the relationship is addressed appropriately</a:t>
            </a:r>
            <a:endParaRPr sz="1800" dirty="0"/>
          </a:p>
          <a:p>
            <a:pPr marL="342900" lvl="0" indent="-190500" algn="l" rtl="0">
              <a:spcBef>
                <a:spcPts val="1200"/>
              </a:spcBef>
              <a:spcAft>
                <a:spcPts val="0"/>
              </a:spcAft>
              <a:buClr>
                <a:schemeClr val="lt1"/>
              </a:buClr>
              <a:buSzPts val="2400"/>
              <a:buNone/>
            </a:pPr>
            <a:endParaRPr dirty="0"/>
          </a:p>
        </p:txBody>
      </p:sp>
    </p:spTree>
  </p:cSld>
  <p:clrMapOvr>
    <a:masterClrMapping/>
  </p:clrMapOvr>
  <p:transition spd="med">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18"/>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Sexual Harassment and Criminal Conduct</a:t>
            </a:r>
            <a:endParaRPr/>
          </a:p>
        </p:txBody>
      </p:sp>
      <p:sp>
        <p:nvSpPr>
          <p:cNvPr id="211" name="Google Shape;211;p18"/>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Sometimes criminal conduct may also be a form of sexual harassment</a:t>
            </a:r>
            <a:endParaRPr/>
          </a:p>
          <a:p>
            <a:pPr marL="342900" lvl="0" indent="-190500" algn="l" rtl="0">
              <a:spcBef>
                <a:spcPts val="1200"/>
              </a:spcBef>
              <a:spcAft>
                <a:spcPts val="0"/>
              </a:spcAft>
              <a:buClr>
                <a:schemeClr val="lt1"/>
              </a:buClr>
              <a:buSzPts val="2400"/>
              <a:buNone/>
            </a:pPr>
            <a:endParaRPr/>
          </a:p>
          <a:p>
            <a:pPr marL="342900" lvl="0" indent="-342900" algn="l" rtl="0">
              <a:spcBef>
                <a:spcPts val="1200"/>
              </a:spcBef>
              <a:spcAft>
                <a:spcPts val="0"/>
              </a:spcAft>
              <a:buClr>
                <a:schemeClr val="lt1"/>
              </a:buClr>
              <a:buSzPts val="2400"/>
              <a:buChar char="•"/>
            </a:pPr>
            <a:r>
              <a:rPr lang="en-US"/>
              <a:t>For example, sexual assault would be a severe incident of unwelcome conduct of a sexual nature which could create a hostile environment</a:t>
            </a:r>
            <a:endParaRPr/>
          </a:p>
          <a:p>
            <a:pPr marL="342900" lvl="0" indent="-190500" algn="l" rtl="0">
              <a:spcBef>
                <a:spcPts val="1200"/>
              </a:spcBef>
              <a:spcAft>
                <a:spcPts val="0"/>
              </a:spcAft>
              <a:buClr>
                <a:schemeClr val="lt1"/>
              </a:buClr>
              <a:buSzPts val="2400"/>
              <a:buNone/>
            </a:pPr>
            <a:endParaRPr/>
          </a:p>
          <a:p>
            <a:pPr marL="342900" lvl="0" indent="-342900" algn="l" rtl="0">
              <a:spcBef>
                <a:spcPts val="1200"/>
              </a:spcBef>
              <a:spcAft>
                <a:spcPts val="0"/>
              </a:spcAft>
              <a:buClr>
                <a:schemeClr val="lt1"/>
              </a:buClr>
              <a:buSzPts val="2400"/>
              <a:buChar char="•"/>
            </a:pPr>
            <a:r>
              <a:rPr lang="en-US"/>
              <a:t>Other criminal behavior that may also constitute sexual harassment are stalking and relationship abuse (dating violence and domestic violence)</a:t>
            </a: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19"/>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Sexual Assault</a:t>
            </a:r>
            <a:endParaRPr/>
          </a:p>
        </p:txBody>
      </p:sp>
      <p:sp>
        <p:nvSpPr>
          <p:cNvPr id="218" name="Google Shape;218;p19"/>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Sexual assault means an offense that meets the definition of rape, fondling, incest, or statutory rape.</a:t>
            </a:r>
            <a:endParaRPr/>
          </a:p>
          <a:p>
            <a:pPr marL="342900" lvl="0" indent="-190500" algn="l" rtl="0">
              <a:spcBef>
                <a:spcPts val="1200"/>
              </a:spcBef>
              <a:spcAft>
                <a:spcPts val="0"/>
              </a:spcAft>
              <a:buClr>
                <a:schemeClr val="lt1"/>
              </a:buClr>
              <a:buSzPts val="2400"/>
              <a:buNone/>
            </a:pPr>
            <a:endParaRPr/>
          </a:p>
          <a:p>
            <a:pPr marL="342900" lvl="0" indent="-342900" algn="l" rtl="0">
              <a:spcBef>
                <a:spcPts val="1200"/>
              </a:spcBef>
              <a:spcAft>
                <a:spcPts val="0"/>
              </a:spcAft>
              <a:buClr>
                <a:schemeClr val="lt1"/>
              </a:buClr>
              <a:buSzPts val="2400"/>
              <a:buChar char="•"/>
            </a:pPr>
            <a:r>
              <a:rPr lang="en-US"/>
              <a:t>For full definitions, please see University of Maine Policy and Procedure on Sex Discrimination, Sexual Harassment, Sexual Assault, Relationship Violence, Stalking and Retaliation</a:t>
            </a:r>
            <a:endParaRPr/>
          </a:p>
        </p:txBody>
      </p:sp>
    </p:spTree>
  </p:cSld>
  <p:clrMapOvr>
    <a:masterClrMapping/>
  </p:clrMapOvr>
  <p:transition spd="med">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2"/>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Content Warning</a:t>
            </a:r>
            <a:endParaRPr/>
          </a:p>
        </p:txBody>
      </p:sp>
      <p:sp>
        <p:nvSpPr>
          <p:cNvPr id="96" name="Google Shape;96;p2"/>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The information we will be discussing and going over today can be very difficult to process. We will be discussing some tough and uncomfortable subjects such as:</a:t>
            </a:r>
            <a:endParaRPr/>
          </a:p>
          <a:p>
            <a:pPr marL="742950" lvl="1" indent="-285750" algn="l" rtl="0">
              <a:spcBef>
                <a:spcPts val="1200"/>
              </a:spcBef>
              <a:spcAft>
                <a:spcPts val="0"/>
              </a:spcAft>
              <a:buClr>
                <a:schemeClr val="lt1"/>
              </a:buClr>
              <a:buSzPts val="2000"/>
              <a:buChar char="–"/>
            </a:pPr>
            <a:r>
              <a:rPr lang="en-US"/>
              <a:t>Sexual Harassment, Sexual Assault, Interpersonal Violence, Retaliation, Sex Discrimination, Gender Discrimination</a:t>
            </a:r>
            <a:endParaRPr/>
          </a:p>
          <a:p>
            <a:pPr marL="742950" lvl="1" indent="-285750" algn="l" rtl="0">
              <a:spcBef>
                <a:spcPts val="1200"/>
              </a:spcBef>
              <a:spcAft>
                <a:spcPts val="0"/>
              </a:spcAft>
              <a:buClr>
                <a:schemeClr val="lt1"/>
              </a:buClr>
              <a:buSzPts val="2000"/>
              <a:buChar char="–"/>
            </a:pPr>
            <a:r>
              <a:rPr lang="en-US"/>
              <a:t>Suicide, Campus Safety, Clery </a:t>
            </a:r>
            <a:endParaRPr/>
          </a:p>
          <a:p>
            <a:pPr marL="457200" lvl="1" indent="0" algn="l" rtl="0">
              <a:spcBef>
                <a:spcPts val="1200"/>
              </a:spcBef>
              <a:spcAft>
                <a:spcPts val="0"/>
              </a:spcAft>
              <a:buClr>
                <a:schemeClr val="lt1"/>
              </a:buClr>
              <a:buSzPts val="2000"/>
              <a:buNone/>
            </a:pPr>
            <a:endParaRPr/>
          </a:p>
          <a:p>
            <a:pPr marL="457200" lvl="1" indent="0" algn="l" rtl="0">
              <a:spcBef>
                <a:spcPts val="1200"/>
              </a:spcBef>
              <a:spcAft>
                <a:spcPts val="0"/>
              </a:spcAft>
              <a:buClr>
                <a:schemeClr val="lt1"/>
              </a:buClr>
              <a:buSzPts val="2000"/>
              <a:buNone/>
            </a:pPr>
            <a:endParaRPr/>
          </a:p>
        </p:txBody>
      </p:sp>
      <p:sp>
        <p:nvSpPr>
          <p:cNvPr id="97" name="Google Shape;97;p2"/>
          <p:cNvSpPr/>
          <p:nvPr/>
        </p:nvSpPr>
        <p:spPr>
          <a:xfrm>
            <a:off x="1629468" y="3962400"/>
            <a:ext cx="5885073"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5400">
                <a:solidFill>
                  <a:schemeClr val="accent1"/>
                </a:solidFill>
                <a:latin typeface="Calibri"/>
                <a:ea typeface="Calibri"/>
                <a:cs typeface="Calibri"/>
                <a:sym typeface="Calibri"/>
              </a:rPr>
              <a:t>This is a Safe Space!</a:t>
            </a:r>
            <a:endParaRPr sz="5400">
              <a:solidFill>
                <a:schemeClr val="accent1"/>
              </a:solidFill>
              <a:latin typeface="Calibri"/>
              <a:ea typeface="Calibri"/>
              <a:cs typeface="Calibri"/>
              <a:sym typeface="Calibri"/>
            </a:endParaRPr>
          </a:p>
        </p:txBody>
      </p:sp>
    </p:spTree>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20"/>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Dating and Domestic Violence</a:t>
            </a:r>
            <a:endParaRPr/>
          </a:p>
        </p:txBody>
      </p:sp>
      <p:sp>
        <p:nvSpPr>
          <p:cNvPr id="225" name="Google Shape;225;p20"/>
          <p:cNvSpPr txBox="1">
            <a:spLocks noGrp="1"/>
          </p:cNvSpPr>
          <p:nvPr>
            <p:ph type="body" idx="1"/>
          </p:nvPr>
        </p:nvSpPr>
        <p:spPr>
          <a:xfrm>
            <a:off x="457200" y="990601"/>
            <a:ext cx="8229600" cy="4953000"/>
          </a:xfrm>
          <a:prstGeom prst="rect">
            <a:avLst/>
          </a:prstGeom>
          <a:noFill/>
          <a:ln>
            <a:noFill/>
          </a:ln>
        </p:spPr>
        <p:txBody>
          <a:bodyPr spcFirstLastPara="1" wrap="square" lIns="91425" tIns="45700" rIns="91425" bIns="45700" anchor="t" anchorCtr="0">
            <a:normAutofit fontScale="92500" lnSpcReduction="10000"/>
          </a:bodyPr>
          <a:lstStyle/>
          <a:p>
            <a:pPr marL="342900" lvl="0" indent="-342900" algn="l" rtl="0">
              <a:spcBef>
                <a:spcPts val="0"/>
              </a:spcBef>
              <a:spcAft>
                <a:spcPts val="0"/>
              </a:spcAft>
              <a:buClr>
                <a:schemeClr val="lt1"/>
              </a:buClr>
              <a:buSzPct val="100000"/>
              <a:buChar char="•"/>
            </a:pPr>
            <a:r>
              <a:rPr lang="en-US"/>
              <a:t>Dating violence is violence committed against a person by an individual who is or has been in a social relationship of a romantic or intimate nature with that person.</a:t>
            </a:r>
            <a:endParaRPr/>
          </a:p>
          <a:p>
            <a:pPr marL="342900" lvl="0" indent="-201930" algn="l" rtl="0">
              <a:spcBef>
                <a:spcPts val="1200"/>
              </a:spcBef>
              <a:spcAft>
                <a:spcPts val="0"/>
              </a:spcAft>
              <a:buClr>
                <a:schemeClr val="lt1"/>
              </a:buClr>
              <a:buSzPct val="100000"/>
              <a:buNone/>
            </a:pPr>
            <a:endParaRPr/>
          </a:p>
          <a:p>
            <a:pPr marL="342900" lvl="0" indent="-342900" algn="l" rtl="0">
              <a:spcBef>
                <a:spcPts val="1200"/>
              </a:spcBef>
              <a:spcAft>
                <a:spcPts val="0"/>
              </a:spcAft>
              <a:buClr>
                <a:schemeClr val="lt1"/>
              </a:buClr>
              <a:buSzPct val="100000"/>
              <a:buChar char="•"/>
            </a:pPr>
            <a:r>
              <a:rPr lang="en-US"/>
              <a:t>Domestic Violence is a felony or misdemeanor crime of violence committed—</a:t>
            </a:r>
            <a:endParaRPr/>
          </a:p>
          <a:p>
            <a:pPr marL="742950" lvl="1" indent="-285750" algn="l" rtl="0">
              <a:spcBef>
                <a:spcPts val="1200"/>
              </a:spcBef>
              <a:spcAft>
                <a:spcPts val="0"/>
              </a:spcAft>
              <a:buClr>
                <a:schemeClr val="lt1"/>
              </a:buClr>
              <a:buSzPct val="100000"/>
              <a:buChar char="–"/>
            </a:pPr>
            <a:r>
              <a:rPr lang="en-US"/>
              <a:t>    By a current or former spouse or intimate partner of the victim;</a:t>
            </a:r>
            <a:endParaRPr/>
          </a:p>
          <a:p>
            <a:pPr marL="742950" lvl="1" indent="-285750" algn="l" rtl="0">
              <a:spcBef>
                <a:spcPts val="1200"/>
              </a:spcBef>
              <a:spcAft>
                <a:spcPts val="0"/>
              </a:spcAft>
              <a:buClr>
                <a:schemeClr val="lt1"/>
              </a:buClr>
              <a:buSzPct val="100000"/>
              <a:buChar char="–"/>
            </a:pPr>
            <a:r>
              <a:rPr lang="en-US"/>
              <a:t>    By a person with whom the victim shares a child in common;</a:t>
            </a:r>
            <a:endParaRPr/>
          </a:p>
          <a:p>
            <a:pPr marL="742950" lvl="1" indent="-285750" algn="l" rtl="0">
              <a:spcBef>
                <a:spcPts val="1200"/>
              </a:spcBef>
              <a:spcAft>
                <a:spcPts val="0"/>
              </a:spcAft>
              <a:buClr>
                <a:schemeClr val="lt1"/>
              </a:buClr>
              <a:buSzPct val="100000"/>
              <a:buChar char="–"/>
            </a:pPr>
            <a:r>
              <a:rPr lang="en-US"/>
              <a:t>    By a person who is cohabitating with, or has cohabitated with, the victim as a spouse or intimate partner or by someone who is similarly situated to a spouse of the victim, or</a:t>
            </a:r>
            <a:endParaRPr/>
          </a:p>
          <a:p>
            <a:pPr marL="742950" lvl="1" indent="-285750" algn="l" rtl="0">
              <a:spcBef>
                <a:spcPts val="1200"/>
              </a:spcBef>
              <a:spcAft>
                <a:spcPts val="0"/>
              </a:spcAft>
              <a:buClr>
                <a:schemeClr val="lt1"/>
              </a:buClr>
              <a:buSzPct val="100000"/>
              <a:buChar char="–"/>
            </a:pPr>
            <a:r>
              <a:rPr lang="en-US"/>
              <a:t>    By any other person against an adult or youth victim who is protected from that person’s acts under domestic or family violence laws</a:t>
            </a:r>
            <a:endParaRPr/>
          </a:p>
          <a:p>
            <a:pPr marL="342900" lvl="0" indent="-201930" algn="l" rtl="0">
              <a:spcBef>
                <a:spcPts val="1200"/>
              </a:spcBef>
              <a:spcAft>
                <a:spcPts val="0"/>
              </a:spcAft>
              <a:buClr>
                <a:schemeClr val="lt1"/>
              </a:buClr>
              <a:buSzPct val="100000"/>
              <a:buNone/>
            </a:pPr>
            <a:endParaRPr/>
          </a:p>
        </p:txBody>
      </p:sp>
    </p:spTree>
  </p:cSld>
  <p:clrMapOvr>
    <a:masterClrMapping/>
  </p:clrMapOvr>
  <p:transition spd="med">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21"/>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Consent – “Yes means yes”</a:t>
            </a:r>
            <a:endParaRPr/>
          </a:p>
        </p:txBody>
      </p:sp>
      <p:sp>
        <p:nvSpPr>
          <p:cNvPr id="232" name="Google Shape;232;p21"/>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Consent must be informed, freely and actively given, and consist of a mutually agreeable and understandable exchange of words or actions </a:t>
            </a:r>
            <a:endParaRPr/>
          </a:p>
          <a:p>
            <a:pPr marL="342900" lvl="0" indent="-342900" algn="l" rtl="0">
              <a:spcBef>
                <a:spcPts val="1200"/>
              </a:spcBef>
              <a:spcAft>
                <a:spcPts val="0"/>
              </a:spcAft>
              <a:buClr>
                <a:schemeClr val="lt1"/>
              </a:buClr>
              <a:buSzPts val="2400"/>
              <a:buChar char="•"/>
            </a:pPr>
            <a:r>
              <a:rPr lang="en-US"/>
              <a:t>Consent is clear, knowing and voluntary</a:t>
            </a:r>
            <a:endParaRPr/>
          </a:p>
          <a:p>
            <a:pPr marL="342900" lvl="0" indent="-342900" algn="l" rtl="0">
              <a:spcBef>
                <a:spcPts val="1200"/>
              </a:spcBef>
              <a:spcAft>
                <a:spcPts val="0"/>
              </a:spcAft>
              <a:buClr>
                <a:schemeClr val="lt1"/>
              </a:buClr>
              <a:buSzPts val="2400"/>
              <a:buChar char="•"/>
            </a:pPr>
            <a:r>
              <a:rPr lang="en-US"/>
              <a:t>Consent is active, not passive</a:t>
            </a:r>
            <a:endParaRPr/>
          </a:p>
          <a:p>
            <a:pPr marL="742950" lvl="1" indent="-285750" algn="l" rtl="0">
              <a:spcBef>
                <a:spcPts val="1200"/>
              </a:spcBef>
              <a:spcAft>
                <a:spcPts val="0"/>
              </a:spcAft>
              <a:buClr>
                <a:schemeClr val="lt1"/>
              </a:buClr>
              <a:buSzPts val="2000"/>
              <a:buChar char="–"/>
            </a:pPr>
            <a:r>
              <a:rPr lang="en-US"/>
              <a:t>Silence, in and of itself, cannot be interpreted as consent. </a:t>
            </a:r>
            <a:endParaRPr/>
          </a:p>
          <a:p>
            <a:pPr marL="742950" lvl="1" indent="-285750" algn="l" rtl="0">
              <a:spcBef>
                <a:spcPts val="1200"/>
              </a:spcBef>
              <a:spcAft>
                <a:spcPts val="0"/>
              </a:spcAft>
              <a:buClr>
                <a:schemeClr val="lt1"/>
              </a:buClr>
              <a:buSzPts val="2000"/>
              <a:buChar char="–"/>
            </a:pPr>
            <a:r>
              <a:rPr lang="en-US"/>
              <a:t>Consent can be given by words or actions, as long as those words or actions create mutually understandable clear permission regarding willingness to engage in (and conditions of) sexual activity</a:t>
            </a: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Google Shape;238;p22"/>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When “Yes” Is Not Enough . . . </a:t>
            </a:r>
            <a:endParaRPr/>
          </a:p>
        </p:txBody>
      </p:sp>
      <p:sp>
        <p:nvSpPr>
          <p:cNvPr id="239" name="Google Shape;239;p22"/>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dirty="0"/>
              <a:t>Any consent that is given is invalid or moot when:</a:t>
            </a:r>
            <a:endParaRPr dirty="0"/>
          </a:p>
          <a:p>
            <a:pPr marL="742950" lvl="1" indent="-285750" algn="l" rtl="0">
              <a:spcBef>
                <a:spcPts val="1200"/>
              </a:spcBef>
              <a:spcAft>
                <a:spcPts val="0"/>
              </a:spcAft>
              <a:buClr>
                <a:schemeClr val="lt1"/>
              </a:buClr>
              <a:buSzPts val="2000"/>
              <a:buChar char="–"/>
            </a:pPr>
            <a:r>
              <a:rPr lang="en-US" dirty="0"/>
              <a:t> the exchange involves unwanted physical force, coercion, intimidation, and/or threats </a:t>
            </a:r>
            <a:endParaRPr dirty="0"/>
          </a:p>
          <a:p>
            <a:pPr marL="742950" lvl="1" indent="-285750" algn="l" rtl="0">
              <a:spcBef>
                <a:spcPts val="1200"/>
              </a:spcBef>
              <a:spcAft>
                <a:spcPts val="0"/>
              </a:spcAft>
              <a:buClr>
                <a:schemeClr val="lt1"/>
              </a:buClr>
              <a:buSzPts val="2000"/>
              <a:buChar char="–"/>
            </a:pPr>
            <a:r>
              <a:rPr lang="en-US" dirty="0"/>
              <a:t>If an individual is mentally or physically incapacitated or impaired such that one cannot understand the fact, nature or extent of the sexual situation, and the incapacitation or impairment is known or should be known to a reasonable person, there is no consent </a:t>
            </a:r>
            <a:endParaRPr dirty="0"/>
          </a:p>
          <a:p>
            <a:pPr marL="742950" lvl="1" indent="-285750" algn="l" rtl="0">
              <a:spcBef>
                <a:spcPts val="1200"/>
              </a:spcBef>
              <a:spcAft>
                <a:spcPts val="0"/>
              </a:spcAft>
              <a:buClr>
                <a:schemeClr val="lt1"/>
              </a:buClr>
              <a:buSzPts val="2000"/>
              <a:buChar char="–"/>
            </a:pPr>
            <a:r>
              <a:rPr lang="en-US" dirty="0"/>
              <a:t>This includes conditions resulting from </a:t>
            </a:r>
            <a:r>
              <a:rPr lang="en-US" dirty="0">
                <a:solidFill>
                  <a:srgbClr val="FF0000"/>
                </a:solidFill>
              </a:rPr>
              <a:t>alcohol or drug </a:t>
            </a:r>
            <a:r>
              <a:rPr lang="en-US" dirty="0"/>
              <a:t>consumption, or being asleep or </a:t>
            </a:r>
            <a:r>
              <a:rPr lang="en-US" dirty="0" smtClean="0"/>
              <a:t>unconscious</a:t>
            </a:r>
            <a:endParaRPr dirty="0"/>
          </a:p>
          <a:p>
            <a:pPr marL="342900" lvl="0" indent="-342900" algn="l" rtl="0">
              <a:spcBef>
                <a:spcPts val="1200"/>
              </a:spcBef>
              <a:spcAft>
                <a:spcPts val="0"/>
              </a:spcAft>
              <a:buClr>
                <a:schemeClr val="lt1"/>
              </a:buClr>
              <a:buSzPts val="2400"/>
              <a:buChar char="•"/>
            </a:pPr>
            <a:r>
              <a:rPr lang="en-US" dirty="0"/>
              <a:t>Maine law provides further information about when consent is not adequate  </a:t>
            </a:r>
            <a:endParaRPr dirty="0"/>
          </a:p>
          <a:p>
            <a:pPr marL="342900" lvl="0" indent="-190500" algn="l" rtl="0">
              <a:spcBef>
                <a:spcPts val="1200"/>
              </a:spcBef>
              <a:spcAft>
                <a:spcPts val="0"/>
              </a:spcAft>
              <a:buClr>
                <a:schemeClr val="lt1"/>
              </a:buClr>
              <a:buSzPts val="2400"/>
              <a:buNone/>
            </a:pPr>
            <a:endParaRPr dirty="0"/>
          </a:p>
        </p:txBody>
      </p:sp>
    </p:spTree>
  </p:cSld>
  <p:clrMapOvr>
    <a:masterClrMapping/>
  </p:clrMapOvr>
  <p:transition spd="med">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sp>
        <p:nvSpPr>
          <p:cNvPr id="245" name="Google Shape;245;p23"/>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Sexual Misconduct</a:t>
            </a:r>
            <a:endParaRPr/>
          </a:p>
        </p:txBody>
      </p:sp>
      <p:sp>
        <p:nvSpPr>
          <p:cNvPr id="246" name="Google Shape;246;p23"/>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Sexual misconduct includes, but is not limited to:</a:t>
            </a:r>
            <a:endParaRPr/>
          </a:p>
          <a:p>
            <a:pPr marL="742950" lvl="1" indent="-285750" algn="l" rtl="0">
              <a:spcBef>
                <a:spcPts val="1200"/>
              </a:spcBef>
              <a:spcAft>
                <a:spcPts val="0"/>
              </a:spcAft>
              <a:buClr>
                <a:schemeClr val="lt1"/>
              </a:buClr>
              <a:buSzPts val="2000"/>
              <a:buChar char="–"/>
            </a:pPr>
            <a:r>
              <a:rPr lang="en-US"/>
              <a:t>prostituting another </a:t>
            </a:r>
            <a:endParaRPr/>
          </a:p>
          <a:p>
            <a:pPr marL="742950" lvl="1" indent="-285750" algn="l" rtl="0">
              <a:spcBef>
                <a:spcPts val="1200"/>
              </a:spcBef>
              <a:spcAft>
                <a:spcPts val="0"/>
              </a:spcAft>
              <a:buClr>
                <a:schemeClr val="lt1"/>
              </a:buClr>
              <a:buSzPts val="2000"/>
              <a:buChar char="–"/>
            </a:pPr>
            <a:r>
              <a:rPr lang="en-US"/>
              <a:t>nonconsensual image capturing of sexual activity</a:t>
            </a:r>
            <a:endParaRPr/>
          </a:p>
          <a:p>
            <a:pPr marL="742950" lvl="1" indent="-285750" algn="l" rtl="0">
              <a:spcBef>
                <a:spcPts val="1200"/>
              </a:spcBef>
              <a:spcAft>
                <a:spcPts val="0"/>
              </a:spcAft>
              <a:buClr>
                <a:schemeClr val="lt1"/>
              </a:buClr>
              <a:buSzPts val="2000"/>
              <a:buChar char="–"/>
            </a:pPr>
            <a:r>
              <a:rPr lang="en-US"/>
              <a:t>presentation or unauthorized viewing of a nonconsensual videotaping of sexual activity </a:t>
            </a:r>
            <a:endParaRPr/>
          </a:p>
          <a:p>
            <a:pPr marL="742950" lvl="1" indent="-285750" algn="l" rtl="0">
              <a:spcBef>
                <a:spcPts val="1200"/>
              </a:spcBef>
              <a:spcAft>
                <a:spcPts val="0"/>
              </a:spcAft>
              <a:buClr>
                <a:schemeClr val="lt1"/>
              </a:buClr>
              <a:buSzPts val="2000"/>
              <a:buChar char="–"/>
            </a:pPr>
            <a:r>
              <a:rPr lang="en-US"/>
              <a:t>letting others watch you have sex without the knowledge or consent of your sexual partner </a:t>
            </a:r>
            <a:endParaRPr/>
          </a:p>
          <a:p>
            <a:pPr marL="742950" lvl="1" indent="-285750" algn="l" rtl="0">
              <a:spcBef>
                <a:spcPts val="1200"/>
              </a:spcBef>
              <a:spcAft>
                <a:spcPts val="0"/>
              </a:spcAft>
              <a:buClr>
                <a:schemeClr val="lt1"/>
              </a:buClr>
              <a:buSzPts val="2000"/>
              <a:buChar char="–"/>
            </a:pPr>
            <a:r>
              <a:rPr lang="en-US"/>
              <a:t>possession of child pornography </a:t>
            </a:r>
            <a:endParaRPr/>
          </a:p>
          <a:p>
            <a:pPr marL="742950" lvl="1" indent="-285750" algn="l" rtl="0">
              <a:spcBef>
                <a:spcPts val="1200"/>
              </a:spcBef>
              <a:spcAft>
                <a:spcPts val="0"/>
              </a:spcAft>
              <a:buClr>
                <a:schemeClr val="lt1"/>
              </a:buClr>
              <a:buSzPts val="2000"/>
              <a:buChar char="–"/>
            </a:pPr>
            <a:r>
              <a:rPr lang="en-US"/>
              <a:t>peeping tommery </a:t>
            </a:r>
            <a:endParaRPr/>
          </a:p>
          <a:p>
            <a:pPr marL="742950" lvl="1" indent="-285750" algn="l" rtl="0">
              <a:spcBef>
                <a:spcPts val="1200"/>
              </a:spcBef>
              <a:spcAft>
                <a:spcPts val="0"/>
              </a:spcAft>
              <a:buClr>
                <a:schemeClr val="lt1"/>
              </a:buClr>
              <a:buSzPts val="2000"/>
              <a:buChar char="–"/>
            </a:pPr>
            <a:r>
              <a:rPr lang="en-US"/>
              <a:t>knowingly transmitting an STD or HIV to another person</a:t>
            </a: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24"/>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Stalking</a:t>
            </a:r>
            <a:endParaRPr/>
          </a:p>
        </p:txBody>
      </p:sp>
      <p:sp>
        <p:nvSpPr>
          <p:cNvPr id="253" name="Google Shape;253;p24"/>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latin typeface="Garamond"/>
                <a:ea typeface="Garamond"/>
                <a:cs typeface="Garamond"/>
                <a:sym typeface="Garamond"/>
              </a:rPr>
              <a:t>Stalking is intentionally or knowingly </a:t>
            </a:r>
            <a:endParaRPr>
              <a:latin typeface="Garamond"/>
              <a:ea typeface="Garamond"/>
              <a:cs typeface="Garamond"/>
              <a:sym typeface="Garamond"/>
            </a:endParaRPr>
          </a:p>
          <a:p>
            <a:pPr marL="742950" lvl="1" indent="-285750" algn="l" rtl="0">
              <a:spcBef>
                <a:spcPts val="1200"/>
              </a:spcBef>
              <a:spcAft>
                <a:spcPts val="0"/>
              </a:spcAft>
              <a:buClr>
                <a:schemeClr val="lt1"/>
              </a:buClr>
              <a:buSzPts val="2000"/>
              <a:buChar char="–"/>
            </a:pPr>
            <a:r>
              <a:rPr lang="en-US">
                <a:latin typeface="Garamond"/>
                <a:ea typeface="Garamond"/>
                <a:cs typeface="Garamond"/>
                <a:sym typeface="Garamond"/>
              </a:rPr>
              <a:t>engaging in a course of conduct </a:t>
            </a:r>
            <a:endParaRPr>
              <a:latin typeface="Garamond"/>
              <a:ea typeface="Garamond"/>
              <a:cs typeface="Garamond"/>
              <a:sym typeface="Garamond"/>
            </a:endParaRPr>
          </a:p>
          <a:p>
            <a:pPr marL="742950" lvl="1" indent="-285750" algn="l" rtl="0">
              <a:spcBef>
                <a:spcPts val="1200"/>
              </a:spcBef>
              <a:spcAft>
                <a:spcPts val="0"/>
              </a:spcAft>
              <a:buClr>
                <a:schemeClr val="lt1"/>
              </a:buClr>
              <a:buSzPts val="2000"/>
              <a:buChar char="–"/>
            </a:pPr>
            <a:r>
              <a:rPr lang="en-US">
                <a:latin typeface="Garamond"/>
                <a:ea typeface="Garamond"/>
                <a:cs typeface="Garamond"/>
                <a:sym typeface="Garamond"/>
              </a:rPr>
              <a:t>directed at or concerning a specific person </a:t>
            </a:r>
            <a:endParaRPr>
              <a:latin typeface="Garamond"/>
              <a:ea typeface="Garamond"/>
              <a:cs typeface="Garamond"/>
              <a:sym typeface="Garamond"/>
            </a:endParaRPr>
          </a:p>
          <a:p>
            <a:pPr marL="742950" lvl="1" indent="-285750" algn="l" rtl="0">
              <a:spcBef>
                <a:spcPts val="1200"/>
              </a:spcBef>
              <a:spcAft>
                <a:spcPts val="0"/>
              </a:spcAft>
              <a:buClr>
                <a:schemeClr val="lt1"/>
              </a:buClr>
              <a:buSzPts val="2000"/>
              <a:buChar char="–"/>
            </a:pPr>
            <a:r>
              <a:rPr lang="en-US">
                <a:latin typeface="Garamond"/>
                <a:ea typeface="Garamond"/>
                <a:cs typeface="Garamond"/>
                <a:sym typeface="Garamond"/>
              </a:rPr>
              <a:t>that would cause a reasonable person to suffer serious inconvenience or emotional distress </a:t>
            </a: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25"/>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Mandatory Reporting</a:t>
            </a:r>
            <a:endParaRPr/>
          </a:p>
        </p:txBody>
      </p:sp>
      <p:sp>
        <p:nvSpPr>
          <p:cNvPr id="260" name="Google Shape;260;p25"/>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As a student employee, if within the scope of your employment, you </a:t>
            </a:r>
            <a:endParaRPr/>
          </a:p>
          <a:p>
            <a:pPr marL="742950" lvl="1" indent="-285750" algn="l" rtl="0">
              <a:spcBef>
                <a:spcPts val="1200"/>
              </a:spcBef>
              <a:spcAft>
                <a:spcPts val="0"/>
              </a:spcAft>
              <a:buClr>
                <a:schemeClr val="lt1"/>
              </a:buClr>
              <a:buSzPts val="2000"/>
              <a:buChar char="–"/>
            </a:pPr>
            <a:r>
              <a:rPr lang="en-US"/>
              <a:t>witness or are told about possible sexual discrimination (which can include sexual harassment, sexual assault, stalking, and relationship abuse) </a:t>
            </a:r>
            <a:endParaRPr/>
          </a:p>
          <a:p>
            <a:pPr marL="742950" lvl="1" indent="-285750" algn="l" rtl="0">
              <a:spcBef>
                <a:spcPts val="1200"/>
              </a:spcBef>
              <a:spcAft>
                <a:spcPts val="0"/>
              </a:spcAft>
              <a:buClr>
                <a:schemeClr val="lt1"/>
              </a:buClr>
              <a:buSzPts val="2000"/>
              <a:buChar char="–"/>
            </a:pPr>
            <a:r>
              <a:rPr lang="en-US"/>
              <a:t>that involves members of the University community </a:t>
            </a:r>
            <a:endParaRPr/>
          </a:p>
          <a:p>
            <a:pPr marL="342900" lvl="0" indent="-342900" algn="l" rtl="0">
              <a:spcBef>
                <a:spcPts val="1200"/>
              </a:spcBef>
              <a:spcAft>
                <a:spcPts val="0"/>
              </a:spcAft>
              <a:buClr>
                <a:schemeClr val="lt1"/>
              </a:buClr>
              <a:buSzPts val="2400"/>
              <a:buChar char="•"/>
            </a:pPr>
            <a:r>
              <a:rPr lang="en-US"/>
              <a:t>You MUST report what you observed or are told to appropriate University officials</a:t>
            </a:r>
            <a:endParaRPr/>
          </a:p>
          <a:p>
            <a:pPr marL="742950" lvl="1" indent="-285750" algn="l" rtl="0">
              <a:spcBef>
                <a:spcPts val="1200"/>
              </a:spcBef>
              <a:spcAft>
                <a:spcPts val="0"/>
              </a:spcAft>
              <a:buClr>
                <a:schemeClr val="lt1"/>
              </a:buClr>
              <a:buSzPts val="2000"/>
              <a:buChar char="–"/>
            </a:pPr>
            <a:r>
              <a:rPr lang="en-US"/>
              <a:t>The Rule of 3</a:t>
            </a: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26"/>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“Who You Gonna Call?”</a:t>
            </a:r>
            <a:endParaRPr/>
          </a:p>
        </p:txBody>
      </p:sp>
      <p:sp>
        <p:nvSpPr>
          <p:cNvPr id="267" name="Google Shape;267;p26"/>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lt1"/>
              </a:buClr>
              <a:buSzPts val="2400"/>
              <a:buChar char="•"/>
            </a:pPr>
            <a:r>
              <a:rPr lang="en-US"/>
              <a:t>If you witness criminal conduct while it is occurring or perceive an immediate threat to the safety of the campus - call 911</a:t>
            </a:r>
            <a:endParaRPr/>
          </a:p>
          <a:p>
            <a:pPr marL="342900" lvl="0" indent="-190500" algn="l" rtl="0">
              <a:spcBef>
                <a:spcPts val="1200"/>
              </a:spcBef>
              <a:spcAft>
                <a:spcPts val="0"/>
              </a:spcAft>
              <a:buClr>
                <a:schemeClr val="lt1"/>
              </a:buClr>
              <a:buSzPts val="2400"/>
              <a:buNone/>
            </a:pPr>
            <a:endParaRPr/>
          </a:p>
          <a:p>
            <a:pPr marL="342900" lvl="0" indent="-342900" algn="l" rtl="0">
              <a:spcBef>
                <a:spcPts val="1200"/>
              </a:spcBef>
              <a:spcAft>
                <a:spcPts val="0"/>
              </a:spcAft>
              <a:buClr>
                <a:schemeClr val="lt1"/>
              </a:buClr>
              <a:buSzPts val="2400"/>
              <a:buChar char="•"/>
            </a:pPr>
            <a:r>
              <a:rPr lang="en-US"/>
              <a:t>Otherwise, if you learn of (reported to you or witnessed) sexual discrimination (including sexual harassment, assault, dating/domestic violence, and stalking) involving members of the University community</a:t>
            </a:r>
            <a:endParaRPr/>
          </a:p>
          <a:p>
            <a:pPr marL="742950" lvl="1" indent="-285750" algn="l" rtl="0">
              <a:spcBef>
                <a:spcPts val="1200"/>
              </a:spcBef>
              <a:spcAft>
                <a:spcPts val="0"/>
              </a:spcAft>
              <a:buClr>
                <a:schemeClr val="lt1"/>
              </a:buClr>
              <a:buSzPts val="2000"/>
              <a:buChar char="–"/>
            </a:pPr>
            <a:r>
              <a:rPr lang="en-US"/>
              <a:t>Report incidents of sexual discrimination by students to the Title IX Student Services at 207.581.1406</a:t>
            </a:r>
            <a:endParaRPr/>
          </a:p>
          <a:p>
            <a:pPr marL="742950" lvl="1" indent="-285750" algn="l" rtl="0">
              <a:spcBef>
                <a:spcPts val="1200"/>
              </a:spcBef>
              <a:spcAft>
                <a:spcPts val="0"/>
              </a:spcAft>
              <a:buClr>
                <a:schemeClr val="lt1"/>
              </a:buClr>
              <a:buSzPts val="2000"/>
              <a:buChar char="–"/>
            </a:pPr>
            <a:r>
              <a:rPr lang="en-US"/>
              <a:t>Report incidents of sexual discrimination by employees or other non-students to the UMS Title IX Coordinator Liz Lavoie 207.581.5866</a:t>
            </a:r>
            <a:endParaRPr/>
          </a:p>
          <a:p>
            <a:pPr marL="742950" lvl="1" indent="-158750" algn="l" rtl="0">
              <a:spcBef>
                <a:spcPts val="1200"/>
              </a:spcBef>
              <a:spcAft>
                <a:spcPts val="0"/>
              </a:spcAft>
              <a:buClr>
                <a:schemeClr val="lt1"/>
              </a:buClr>
              <a:buSzPts val="2000"/>
              <a:buNone/>
            </a:pPr>
            <a:endParaRPr/>
          </a:p>
        </p:txBody>
      </p:sp>
    </p:spTree>
  </p:cSld>
  <p:clrMapOvr>
    <a:masterClrMapping/>
  </p:clrMapOvr>
  <p:transition spd="med">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p27"/>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What information must be reported?</a:t>
            </a:r>
            <a:endParaRPr/>
          </a:p>
        </p:txBody>
      </p:sp>
      <p:sp>
        <p:nvSpPr>
          <p:cNvPr id="274" name="Google Shape;274;p27"/>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Whatever you know </a:t>
            </a:r>
            <a:endParaRPr/>
          </a:p>
          <a:p>
            <a:pPr marL="342900" lvl="0" indent="-342900" algn="l" rtl="0">
              <a:spcBef>
                <a:spcPts val="1200"/>
              </a:spcBef>
              <a:spcAft>
                <a:spcPts val="0"/>
              </a:spcAft>
              <a:buClr>
                <a:schemeClr val="lt1"/>
              </a:buClr>
              <a:buSzPts val="2400"/>
              <a:buChar char="•"/>
            </a:pPr>
            <a:r>
              <a:rPr lang="en-US"/>
              <a:t>You will need to report all relevant details about the alleged sexual discrimination or violence that the University will need to determine what happened–including</a:t>
            </a:r>
            <a:endParaRPr/>
          </a:p>
          <a:p>
            <a:pPr marL="742950" lvl="1" indent="-285750" algn="l" rtl="0">
              <a:spcBef>
                <a:spcPts val="1200"/>
              </a:spcBef>
              <a:spcAft>
                <a:spcPts val="0"/>
              </a:spcAft>
              <a:buClr>
                <a:schemeClr val="lt1"/>
              </a:buClr>
              <a:buSzPts val="2000"/>
              <a:buChar char="–"/>
            </a:pPr>
            <a:r>
              <a:rPr lang="en-US"/>
              <a:t> the names of those involved </a:t>
            </a:r>
            <a:endParaRPr/>
          </a:p>
          <a:p>
            <a:pPr marL="742950" lvl="1" indent="-285750" algn="l" rtl="0">
              <a:spcBef>
                <a:spcPts val="1200"/>
              </a:spcBef>
              <a:spcAft>
                <a:spcPts val="0"/>
              </a:spcAft>
              <a:buClr>
                <a:schemeClr val="lt1"/>
              </a:buClr>
              <a:buSzPts val="2000"/>
              <a:buChar char="–"/>
            </a:pPr>
            <a:r>
              <a:rPr lang="en-US"/>
              <a:t> the identity of any witnesses</a:t>
            </a:r>
            <a:endParaRPr/>
          </a:p>
          <a:p>
            <a:pPr marL="742950" lvl="1" indent="-285750" algn="l" rtl="0">
              <a:spcBef>
                <a:spcPts val="1200"/>
              </a:spcBef>
              <a:spcAft>
                <a:spcPts val="0"/>
              </a:spcAft>
              <a:buClr>
                <a:schemeClr val="lt1"/>
              </a:buClr>
              <a:buSzPts val="2000"/>
              <a:buChar char="–"/>
            </a:pPr>
            <a:r>
              <a:rPr lang="en-US"/>
              <a:t> any other relevant facts, including the date, time and specific location of the alleged incident</a:t>
            </a:r>
            <a:endParaRPr/>
          </a:p>
          <a:p>
            <a:pPr marL="342900" lvl="0" indent="-342900" algn="l" rtl="0">
              <a:spcBef>
                <a:spcPts val="1200"/>
              </a:spcBef>
              <a:spcAft>
                <a:spcPts val="0"/>
              </a:spcAft>
              <a:buClr>
                <a:schemeClr val="lt1"/>
              </a:buClr>
              <a:buSzPts val="2400"/>
              <a:buChar char="•"/>
            </a:pPr>
            <a:r>
              <a:rPr lang="en-US"/>
              <a:t>Note:  You do </a:t>
            </a:r>
            <a:r>
              <a:rPr lang="en-US" i="1"/>
              <a:t>not</a:t>
            </a:r>
            <a:r>
              <a:rPr lang="en-US"/>
              <a:t> need to ask questions to collect this information.</a:t>
            </a: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p28"/>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Respecting Privacy</a:t>
            </a:r>
            <a:endParaRPr/>
          </a:p>
        </p:txBody>
      </p:sp>
      <p:sp>
        <p:nvSpPr>
          <p:cNvPr id="281" name="Google Shape;281;p28"/>
          <p:cNvSpPr txBox="1">
            <a:spLocks noGrp="1"/>
          </p:cNvSpPr>
          <p:nvPr>
            <p:ph type="body" idx="1"/>
          </p:nvPr>
        </p:nvSpPr>
        <p:spPr>
          <a:xfrm>
            <a:off x="457200" y="1143000"/>
            <a:ext cx="8229600" cy="49831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lt1"/>
              </a:buClr>
              <a:buSzPts val="2400"/>
              <a:buChar char="•"/>
            </a:pPr>
            <a:r>
              <a:rPr lang="en-US"/>
              <a:t>To the extent possible, information reported should only be shared with those responsible for handling the University’s response to the report  </a:t>
            </a:r>
            <a:endParaRPr/>
          </a:p>
          <a:p>
            <a:pPr marL="342900" lvl="0" indent="-190500" algn="l" rtl="0">
              <a:spcBef>
                <a:spcPts val="1200"/>
              </a:spcBef>
              <a:spcAft>
                <a:spcPts val="0"/>
              </a:spcAft>
              <a:buClr>
                <a:schemeClr val="lt1"/>
              </a:buClr>
              <a:buSzPts val="2400"/>
              <a:buNone/>
            </a:pPr>
            <a:endParaRPr/>
          </a:p>
          <a:p>
            <a:pPr marL="342900" lvl="0" indent="-342900" algn="l" rtl="0">
              <a:spcBef>
                <a:spcPts val="1200"/>
              </a:spcBef>
              <a:spcAft>
                <a:spcPts val="0"/>
              </a:spcAft>
              <a:buClr>
                <a:schemeClr val="lt1"/>
              </a:buClr>
              <a:buSzPts val="2400"/>
              <a:buChar char="•"/>
            </a:pPr>
            <a:r>
              <a:rPr lang="en-US"/>
              <a:t>Unless you perceive an immediate danger, you should not share information with law enforcement without the student’s consent, unless the student has already reported to the law enforcement or you are otherwise required to do so by law </a:t>
            </a:r>
            <a:endParaRPr/>
          </a:p>
          <a:p>
            <a:pPr marL="742950" lvl="1" indent="-285750" algn="l" rtl="0">
              <a:spcBef>
                <a:spcPts val="1200"/>
              </a:spcBef>
              <a:spcAft>
                <a:spcPts val="0"/>
              </a:spcAft>
              <a:buClr>
                <a:schemeClr val="lt1"/>
              </a:buClr>
              <a:buSzPts val="2000"/>
              <a:buChar char="–"/>
            </a:pPr>
            <a:r>
              <a:rPr lang="en-US"/>
              <a:t>You should encourage the student to make a report to police and offer to connect the student with support services for doing so</a:t>
            </a:r>
            <a:endParaRPr/>
          </a:p>
          <a:p>
            <a:pPr marL="742950" lvl="1" indent="-285750" algn="l" rtl="0">
              <a:spcBef>
                <a:spcPts val="1200"/>
              </a:spcBef>
              <a:spcAft>
                <a:spcPts val="0"/>
              </a:spcAft>
              <a:buClr>
                <a:schemeClr val="lt1"/>
              </a:buClr>
              <a:buSzPts val="2000"/>
              <a:buChar char="–"/>
            </a:pPr>
            <a:r>
              <a:rPr lang="en-US"/>
              <a:t>Suggest that he or she preserve any evidence of a possible crime to share with police at a later date if the person does not wish to go right away</a:t>
            </a: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p29"/>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What about confidentiality?</a:t>
            </a:r>
            <a:endParaRPr/>
          </a:p>
        </p:txBody>
      </p:sp>
      <p:sp>
        <p:nvSpPr>
          <p:cNvPr id="288" name="Google Shape;288;p29"/>
          <p:cNvSpPr txBox="1">
            <a:spLocks noGrp="1"/>
          </p:cNvSpPr>
          <p:nvPr>
            <p:ph type="body" idx="1"/>
          </p:nvPr>
        </p:nvSpPr>
        <p:spPr>
          <a:xfrm>
            <a:off x="456760" y="1066800"/>
            <a:ext cx="8229600" cy="4785395"/>
          </a:xfrm>
          <a:prstGeom prst="rect">
            <a:avLst/>
          </a:prstGeom>
          <a:noFill/>
          <a:ln>
            <a:noFill/>
          </a:ln>
        </p:spPr>
        <p:txBody>
          <a:bodyPr spcFirstLastPara="1" wrap="square" lIns="91425" tIns="45700" rIns="91425" bIns="45700" anchor="t" anchorCtr="0">
            <a:normAutofit fontScale="92500"/>
          </a:bodyPr>
          <a:lstStyle/>
          <a:p>
            <a:pPr marL="342900" lvl="0" indent="-342900" algn="l" rtl="0">
              <a:spcBef>
                <a:spcPts val="0"/>
              </a:spcBef>
              <a:spcAft>
                <a:spcPts val="0"/>
              </a:spcAft>
              <a:buClr>
                <a:schemeClr val="lt1"/>
              </a:buClr>
              <a:buSzPct val="100000"/>
              <a:buChar char="•"/>
            </a:pPr>
            <a:r>
              <a:rPr lang="en-US" dirty="0"/>
              <a:t>If possible, you should try to ensure that students understand your reporting obligations before they reveal information to you that you are required to report </a:t>
            </a:r>
            <a:endParaRPr dirty="0"/>
          </a:p>
          <a:p>
            <a:pPr marL="742950" lvl="1" indent="-285750" algn="l" rtl="0">
              <a:spcBef>
                <a:spcPts val="1200"/>
              </a:spcBef>
              <a:spcAft>
                <a:spcPts val="0"/>
              </a:spcAft>
              <a:buClr>
                <a:srgbClr val="93B3D7"/>
              </a:buClr>
              <a:buSzPct val="100000"/>
              <a:buChar char="–"/>
            </a:pPr>
            <a:r>
              <a:rPr lang="en-US" dirty="0">
                <a:solidFill>
                  <a:srgbClr val="93B3D7"/>
                </a:solidFill>
              </a:rPr>
              <a:t>Language about mandatory reporting and resource information MUST be included on your syllabus – see  </a:t>
            </a:r>
            <a:r>
              <a:rPr lang="en-US" dirty="0"/>
              <a:t>http://umaine.edu/upcc/forms/ </a:t>
            </a:r>
            <a:endParaRPr dirty="0"/>
          </a:p>
          <a:p>
            <a:pPr marL="342900" lvl="0" indent="-342900" algn="l" rtl="0">
              <a:spcBef>
                <a:spcPts val="1200"/>
              </a:spcBef>
              <a:spcAft>
                <a:spcPts val="0"/>
              </a:spcAft>
              <a:buClr>
                <a:schemeClr val="lt1"/>
              </a:buClr>
              <a:buSzPct val="100000"/>
              <a:buChar char="•"/>
            </a:pPr>
            <a:r>
              <a:rPr lang="en-US" dirty="0"/>
              <a:t>If the student wants to maintain confidentiality, you should direct him or her to confidential resources (but anything reported to you before this must be reported</a:t>
            </a:r>
            <a:r>
              <a:rPr lang="en-US" dirty="0" smtClean="0"/>
              <a:t>)</a:t>
            </a:r>
            <a:endParaRPr dirty="0"/>
          </a:p>
          <a:p>
            <a:pPr marL="342900" lvl="0" indent="-342900" algn="l" rtl="0">
              <a:spcBef>
                <a:spcPts val="1200"/>
              </a:spcBef>
              <a:spcAft>
                <a:spcPts val="0"/>
              </a:spcAft>
              <a:buClr>
                <a:schemeClr val="lt1"/>
              </a:buClr>
              <a:buSzPct val="100000"/>
              <a:buChar char="•"/>
            </a:pPr>
            <a:r>
              <a:rPr lang="en-US" dirty="0"/>
              <a:t>For confidential resources on campus: Counseling Center: 207.581.1392 or Cutler Health Center: at 207.581.4000 </a:t>
            </a:r>
            <a:endParaRPr dirty="0"/>
          </a:p>
          <a:p>
            <a:pPr marL="342900" lvl="0">
              <a:spcBef>
                <a:spcPts val="1200"/>
              </a:spcBef>
              <a:buSzPct val="100000"/>
            </a:pPr>
            <a:r>
              <a:rPr lang="en-US" dirty="0"/>
              <a:t>For confidential resources off campus:  Rape Response </a:t>
            </a:r>
            <a:r>
              <a:rPr lang="en-US" dirty="0" smtClean="0"/>
              <a:t>Services: 1.</a:t>
            </a:r>
            <a:r>
              <a:rPr lang="en-US" dirty="0" smtClean="0"/>
              <a:t>800.871.7741 </a:t>
            </a:r>
            <a:r>
              <a:rPr lang="en-US" dirty="0" smtClean="0"/>
              <a:t>or </a:t>
            </a:r>
            <a:r>
              <a:rPr lang="en-US" dirty="0"/>
              <a:t>Partners for Peace: 1.800.863.9909 </a:t>
            </a:r>
            <a:endParaRPr dirty="0"/>
          </a:p>
          <a:p>
            <a:pPr marL="342900" lvl="0" indent="-224790" algn="l" rtl="0">
              <a:spcBef>
                <a:spcPts val="1200"/>
              </a:spcBef>
              <a:spcAft>
                <a:spcPts val="0"/>
              </a:spcAft>
              <a:buClr>
                <a:schemeClr val="lt1"/>
              </a:buClr>
              <a:buSzPct val="100000"/>
              <a:buNone/>
            </a:pPr>
            <a:endParaRPr dirty="0"/>
          </a:p>
        </p:txBody>
      </p:sp>
    </p:spTree>
  </p:cSld>
  <p:clrMapOvr>
    <a:masterClrMapping/>
  </p:clrMapOvr>
  <p:transition spd="med">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Step 1:  Reach Out for Help</a:t>
            </a:r>
            <a:endParaRPr/>
          </a:p>
        </p:txBody>
      </p:sp>
      <p:sp>
        <p:nvSpPr>
          <p:cNvPr id="104" name="Google Shape;104;p3"/>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0" lvl="0" indent="0" algn="ctr" rtl="0">
              <a:spcBef>
                <a:spcPts val="0"/>
              </a:spcBef>
              <a:spcAft>
                <a:spcPts val="0"/>
              </a:spcAft>
              <a:buClr>
                <a:schemeClr val="lt1"/>
              </a:buClr>
              <a:buSzPts val="4800"/>
              <a:buNone/>
            </a:pPr>
            <a:endParaRPr sz="4800" dirty="0"/>
          </a:p>
          <a:p>
            <a:pPr marL="0" lvl="0" indent="0" algn="ctr" rtl="0">
              <a:spcBef>
                <a:spcPts val="1200"/>
              </a:spcBef>
              <a:spcAft>
                <a:spcPts val="0"/>
              </a:spcAft>
              <a:buClr>
                <a:schemeClr val="lt1"/>
              </a:buClr>
              <a:buSzPts val="4800"/>
              <a:buNone/>
            </a:pPr>
            <a:r>
              <a:rPr lang="en-US" sz="6600" dirty="0"/>
              <a:t>Who are we and when </a:t>
            </a:r>
            <a:r>
              <a:rPr lang="en-US" sz="6600" dirty="0" smtClean="0"/>
              <a:t>to call </a:t>
            </a:r>
            <a:r>
              <a:rPr lang="en-US" sz="6600" dirty="0"/>
              <a:t>us?</a:t>
            </a:r>
            <a:endParaRPr sz="6600" dirty="0"/>
          </a:p>
        </p:txBody>
      </p:sp>
    </p:spTree>
  </p:cSld>
  <p:clrMapOvr>
    <a:masterClrMapping/>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p30"/>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latin typeface="Garamond"/>
                <a:ea typeface="Garamond"/>
                <a:cs typeface="Garamond"/>
                <a:sym typeface="Garamond"/>
              </a:rPr>
              <a:t>However, once a disclosure is made, you are required to report even if the student would prefer to maintain confidentiality  </a:t>
            </a:r>
            <a:endParaRPr>
              <a:latin typeface="Garamond"/>
              <a:ea typeface="Garamond"/>
              <a:cs typeface="Garamond"/>
              <a:sym typeface="Garamond"/>
            </a:endParaRPr>
          </a:p>
          <a:p>
            <a:pPr marL="342900" lvl="0" indent="-190500" algn="l" rtl="0">
              <a:spcBef>
                <a:spcPts val="1200"/>
              </a:spcBef>
              <a:spcAft>
                <a:spcPts val="0"/>
              </a:spcAft>
              <a:buClr>
                <a:schemeClr val="lt1"/>
              </a:buClr>
              <a:buSzPts val="2400"/>
              <a:buNone/>
            </a:pPr>
            <a:endParaRPr>
              <a:latin typeface="Garamond"/>
              <a:ea typeface="Garamond"/>
              <a:cs typeface="Garamond"/>
              <a:sym typeface="Garamond"/>
            </a:endParaRPr>
          </a:p>
          <a:p>
            <a:pPr marL="342900" lvl="0" indent="-342900" algn="l" rtl="0">
              <a:spcBef>
                <a:spcPts val="1200"/>
              </a:spcBef>
              <a:spcAft>
                <a:spcPts val="0"/>
              </a:spcAft>
              <a:buClr>
                <a:schemeClr val="lt1"/>
              </a:buClr>
              <a:buSzPts val="2400"/>
              <a:buChar char="•"/>
            </a:pPr>
            <a:r>
              <a:rPr lang="en-US">
                <a:latin typeface="Garamond"/>
                <a:ea typeface="Garamond"/>
                <a:cs typeface="Garamond"/>
                <a:sym typeface="Garamond"/>
              </a:rPr>
              <a:t>You should inform the student that the University will consider her or his request for confidentiality, but cannot guarantee that the University will be able to honor it  </a:t>
            </a:r>
            <a:endParaRPr/>
          </a:p>
          <a:p>
            <a:pPr marL="342900" lvl="0" indent="-190500" algn="l" rtl="0">
              <a:spcBef>
                <a:spcPts val="1200"/>
              </a:spcBef>
              <a:spcAft>
                <a:spcPts val="0"/>
              </a:spcAft>
              <a:buClr>
                <a:schemeClr val="lt1"/>
              </a:buClr>
              <a:buSzPts val="2400"/>
              <a:buNone/>
            </a:pPr>
            <a:endParaRPr>
              <a:latin typeface="Garamond"/>
              <a:ea typeface="Garamond"/>
              <a:cs typeface="Garamond"/>
              <a:sym typeface="Garamond"/>
            </a:endParaRPr>
          </a:p>
          <a:p>
            <a:pPr marL="342900" lvl="0" indent="-342900" algn="l" rtl="0">
              <a:spcBef>
                <a:spcPts val="1200"/>
              </a:spcBef>
              <a:spcAft>
                <a:spcPts val="0"/>
              </a:spcAft>
              <a:buClr>
                <a:schemeClr val="lt1"/>
              </a:buClr>
              <a:buSzPts val="2400"/>
              <a:buChar char="•"/>
            </a:pPr>
            <a:r>
              <a:rPr lang="en-US">
                <a:latin typeface="Garamond"/>
                <a:ea typeface="Garamond"/>
                <a:cs typeface="Garamond"/>
                <a:sym typeface="Garamond"/>
              </a:rPr>
              <a:t>If a student has requested confidentiality, you should share this information when you make the report </a:t>
            </a:r>
            <a:endParaRPr>
              <a:latin typeface="Garamond"/>
              <a:ea typeface="Garamond"/>
              <a:cs typeface="Garamond"/>
              <a:sym typeface="Garamond"/>
            </a:endParaRPr>
          </a:p>
          <a:p>
            <a:pPr marL="342900" lvl="0" indent="-190500" algn="l" rtl="0">
              <a:spcBef>
                <a:spcPts val="1200"/>
              </a:spcBef>
              <a:spcAft>
                <a:spcPts val="0"/>
              </a:spcAft>
              <a:buClr>
                <a:schemeClr val="lt1"/>
              </a:buClr>
              <a:buSzPts val="2400"/>
              <a:buNone/>
            </a:pPr>
            <a:endParaRPr>
              <a:latin typeface="Times New Roman"/>
              <a:ea typeface="Times New Roman"/>
              <a:cs typeface="Times New Roman"/>
              <a:sym typeface="Times New Roman"/>
            </a:endParaRPr>
          </a:p>
        </p:txBody>
      </p:sp>
      <p:sp>
        <p:nvSpPr>
          <p:cNvPr id="295" name="Google Shape;295;p30"/>
          <p:cNvSpPr txBox="1">
            <a:spLocks noGrp="1"/>
          </p:cNvSpPr>
          <p:nvPr>
            <p:ph type="ctrTitle"/>
          </p:nvPr>
        </p:nvSpPr>
        <p:spPr>
          <a:xfrm>
            <a:off x="470380" y="381000"/>
            <a:ext cx="8215980" cy="685800"/>
          </a:xfrm>
          <a:prstGeom prst="rect">
            <a:avLst/>
          </a:prstGeom>
          <a:noFill/>
          <a:ln>
            <a:noFill/>
          </a:ln>
        </p:spPr>
        <p:txBody>
          <a:bodyPr spcFirstLastPara="1" wrap="square" lIns="70800" tIns="35400" rIns="70800" bIns="35400" anchor="t" anchorCtr="0">
            <a:noAutofit/>
          </a:bodyPr>
          <a:lstStyle/>
          <a:p>
            <a:pPr marL="0" marR="0" lvl="0" indent="0" algn="ctr" rtl="0">
              <a:spcBef>
                <a:spcPts val="0"/>
              </a:spcBef>
              <a:spcAft>
                <a:spcPts val="0"/>
              </a:spcAft>
              <a:buClr>
                <a:srgbClr val="FFFFFF"/>
              </a:buClr>
              <a:buSzPts val="2400"/>
              <a:buFont typeface="Garamond"/>
              <a:buNone/>
            </a:pPr>
            <a:r>
              <a:rPr lang="en-US" sz="2400" b="0" i="1" u="none" strike="noStrike" cap="none">
                <a:solidFill>
                  <a:srgbClr val="FFFFFF"/>
                </a:solidFill>
                <a:latin typeface="Garamond"/>
                <a:ea typeface="Garamond"/>
                <a:cs typeface="Garamond"/>
                <a:sym typeface="Garamond"/>
              </a:rPr>
              <a:t>Confidentiality Requests</a:t>
            </a:r>
            <a:endParaRPr sz="2400" b="0" i="1" u="none" strike="noStrike" cap="none">
              <a:solidFill>
                <a:srgbClr val="FFFFFF"/>
              </a:solidFill>
              <a:latin typeface="Garamond"/>
              <a:ea typeface="Garamond"/>
              <a:cs typeface="Garamond"/>
              <a:sym typeface="Garamond"/>
            </a:endParaRPr>
          </a:p>
        </p:txBody>
      </p:sp>
    </p:spTree>
  </p:cSld>
  <p:clrMapOvr>
    <a:masterClrMapping/>
  </p:clrMapOvr>
  <p:transition spd="med">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00"/>
        <p:cNvGrpSpPr/>
        <p:nvPr/>
      </p:nvGrpSpPr>
      <p:grpSpPr>
        <a:xfrm>
          <a:off x="0" y="0"/>
          <a:ext cx="0" cy="0"/>
          <a:chOff x="0" y="0"/>
          <a:chExt cx="0" cy="0"/>
        </a:xfrm>
      </p:grpSpPr>
      <p:sp>
        <p:nvSpPr>
          <p:cNvPr id="301" name="Google Shape;301;p31"/>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fontScale="85000" lnSpcReduction="10000"/>
          </a:bodyPr>
          <a:lstStyle/>
          <a:p>
            <a:pPr marL="342900" lvl="0" indent="-342900" algn="l" rtl="0">
              <a:spcBef>
                <a:spcPts val="0"/>
              </a:spcBef>
              <a:spcAft>
                <a:spcPts val="0"/>
              </a:spcAft>
              <a:buClr>
                <a:schemeClr val="lt1"/>
              </a:buClr>
              <a:buSzPct val="100000"/>
              <a:buChar char="•"/>
            </a:pPr>
            <a:r>
              <a:rPr lang="en-US">
                <a:latin typeface="Garamond"/>
                <a:ea typeface="Garamond"/>
                <a:cs typeface="Garamond"/>
                <a:sym typeface="Garamond"/>
              </a:rPr>
              <a:t>The University will weigh the individual’s request for confidentiality against the institution’s obligation to provide a safe, nondiscriminatory environment for all students  </a:t>
            </a:r>
            <a:endParaRPr/>
          </a:p>
          <a:p>
            <a:pPr marL="342900" lvl="0" indent="-213359" algn="l" rtl="0">
              <a:spcBef>
                <a:spcPts val="600"/>
              </a:spcBef>
              <a:spcAft>
                <a:spcPts val="0"/>
              </a:spcAft>
              <a:buClr>
                <a:schemeClr val="lt1"/>
              </a:buClr>
              <a:buSzPct val="100000"/>
              <a:buNone/>
            </a:pPr>
            <a:endParaRPr>
              <a:latin typeface="Garamond"/>
              <a:ea typeface="Garamond"/>
              <a:cs typeface="Garamond"/>
              <a:sym typeface="Garamond"/>
            </a:endParaRPr>
          </a:p>
          <a:p>
            <a:pPr marL="342900" lvl="0" indent="-342900" algn="l" rtl="0">
              <a:spcBef>
                <a:spcPts val="600"/>
              </a:spcBef>
              <a:spcAft>
                <a:spcPts val="0"/>
              </a:spcAft>
              <a:buClr>
                <a:schemeClr val="lt1"/>
              </a:buClr>
              <a:buSzPct val="100000"/>
              <a:buChar char="•"/>
            </a:pPr>
            <a:r>
              <a:rPr lang="en-US">
                <a:latin typeface="Garamond"/>
                <a:ea typeface="Garamond"/>
                <a:cs typeface="Garamond"/>
                <a:sym typeface="Garamond"/>
              </a:rPr>
              <a:t>If the University determines that it can maintain confidentiality, the student must understand that the institution’s ability to meaningfully investigate the incident and pursue disciplinary action, if warranted, may be limited  </a:t>
            </a:r>
            <a:endParaRPr/>
          </a:p>
          <a:p>
            <a:pPr marL="342900" lvl="0" indent="-213359" algn="l" rtl="0">
              <a:spcBef>
                <a:spcPts val="600"/>
              </a:spcBef>
              <a:spcAft>
                <a:spcPts val="0"/>
              </a:spcAft>
              <a:buClr>
                <a:schemeClr val="lt1"/>
              </a:buClr>
              <a:buSzPct val="100000"/>
              <a:buNone/>
            </a:pPr>
            <a:endParaRPr>
              <a:latin typeface="Garamond"/>
              <a:ea typeface="Garamond"/>
              <a:cs typeface="Garamond"/>
              <a:sym typeface="Garamond"/>
            </a:endParaRPr>
          </a:p>
          <a:p>
            <a:pPr marL="342900" lvl="0" indent="-342900" algn="l" rtl="0">
              <a:spcBef>
                <a:spcPts val="600"/>
              </a:spcBef>
              <a:spcAft>
                <a:spcPts val="0"/>
              </a:spcAft>
              <a:buClr>
                <a:schemeClr val="lt1"/>
              </a:buClr>
              <a:buSzPct val="100000"/>
              <a:buChar char="•"/>
            </a:pPr>
            <a:r>
              <a:rPr lang="en-US">
                <a:latin typeface="Garamond"/>
                <a:ea typeface="Garamond"/>
                <a:cs typeface="Garamond"/>
                <a:sym typeface="Garamond"/>
              </a:rPr>
              <a:t>Although rare, there are times when the University may not be able to honor a student’s request for confidentiality because doing so would pose a risk to its ability to provide a safe, nondiscriminatory environment  </a:t>
            </a:r>
            <a:endParaRPr/>
          </a:p>
          <a:p>
            <a:pPr marL="342900" lvl="0" indent="-213359" algn="l" rtl="0">
              <a:spcBef>
                <a:spcPts val="600"/>
              </a:spcBef>
              <a:spcAft>
                <a:spcPts val="0"/>
              </a:spcAft>
              <a:buClr>
                <a:schemeClr val="lt1"/>
              </a:buClr>
              <a:buSzPct val="100000"/>
              <a:buNone/>
            </a:pPr>
            <a:endParaRPr>
              <a:latin typeface="Garamond"/>
              <a:ea typeface="Garamond"/>
              <a:cs typeface="Garamond"/>
              <a:sym typeface="Garamond"/>
            </a:endParaRPr>
          </a:p>
          <a:p>
            <a:pPr marL="742950" lvl="1" indent="-285750" algn="l" rtl="0">
              <a:spcBef>
                <a:spcPts val="600"/>
              </a:spcBef>
              <a:spcAft>
                <a:spcPts val="0"/>
              </a:spcAft>
              <a:buClr>
                <a:schemeClr val="lt1"/>
              </a:buClr>
              <a:buSzPct val="100000"/>
              <a:buChar char="–"/>
            </a:pPr>
            <a:r>
              <a:rPr lang="en-US">
                <a:latin typeface="Garamond"/>
                <a:ea typeface="Garamond"/>
                <a:cs typeface="Garamond"/>
                <a:sym typeface="Garamond"/>
              </a:rPr>
              <a:t>If the University determines that it cannot maintain confidentiality, the University will advise the student, prior to starting an investigation and, to the extent possible, will share information only with those responsible for handling the institution’s response</a:t>
            </a:r>
            <a:endParaRPr>
              <a:latin typeface="Garamond"/>
              <a:ea typeface="Garamond"/>
              <a:cs typeface="Garamond"/>
              <a:sym typeface="Garamond"/>
            </a:endParaRPr>
          </a:p>
          <a:p>
            <a:pPr marL="342900" lvl="0" indent="-213359" algn="l" rtl="0">
              <a:spcBef>
                <a:spcPts val="1200"/>
              </a:spcBef>
              <a:spcAft>
                <a:spcPts val="0"/>
              </a:spcAft>
              <a:buClr>
                <a:schemeClr val="lt1"/>
              </a:buClr>
              <a:buSzPct val="100000"/>
              <a:buNone/>
            </a:pPr>
            <a:endParaRPr/>
          </a:p>
          <a:p>
            <a:pPr marL="342900" lvl="0" indent="-213359" algn="l" rtl="0">
              <a:spcBef>
                <a:spcPts val="1200"/>
              </a:spcBef>
              <a:spcAft>
                <a:spcPts val="0"/>
              </a:spcAft>
              <a:buClr>
                <a:schemeClr val="lt1"/>
              </a:buClr>
              <a:buSzPct val="100000"/>
              <a:buNone/>
            </a:pPr>
            <a:endParaRPr/>
          </a:p>
          <a:p>
            <a:pPr marL="342900" lvl="0" indent="-213359" algn="l" rtl="0">
              <a:spcBef>
                <a:spcPts val="1200"/>
              </a:spcBef>
              <a:spcAft>
                <a:spcPts val="0"/>
              </a:spcAft>
              <a:buClr>
                <a:schemeClr val="lt1"/>
              </a:buClr>
              <a:buSzPct val="100000"/>
              <a:buNone/>
            </a:pPr>
            <a:endParaRPr>
              <a:latin typeface="Times New Roman"/>
              <a:ea typeface="Times New Roman"/>
              <a:cs typeface="Times New Roman"/>
              <a:sym typeface="Times New Roman"/>
            </a:endParaRPr>
          </a:p>
        </p:txBody>
      </p:sp>
      <p:sp>
        <p:nvSpPr>
          <p:cNvPr id="302" name="Google Shape;302;p31"/>
          <p:cNvSpPr txBox="1">
            <a:spLocks noGrp="1"/>
          </p:cNvSpPr>
          <p:nvPr>
            <p:ph type="ctrTitle"/>
          </p:nvPr>
        </p:nvSpPr>
        <p:spPr>
          <a:xfrm>
            <a:off x="470380" y="381000"/>
            <a:ext cx="8215980" cy="685800"/>
          </a:xfrm>
          <a:prstGeom prst="rect">
            <a:avLst/>
          </a:prstGeom>
          <a:noFill/>
          <a:ln>
            <a:noFill/>
          </a:ln>
        </p:spPr>
        <p:txBody>
          <a:bodyPr spcFirstLastPara="1" wrap="square" lIns="70800" tIns="35400" rIns="70800" bIns="35400" anchor="t" anchorCtr="0">
            <a:noAutofit/>
          </a:bodyPr>
          <a:lstStyle/>
          <a:p>
            <a:pPr marL="0" marR="0" lvl="0" indent="0" algn="ctr" rtl="0">
              <a:spcBef>
                <a:spcPts val="0"/>
              </a:spcBef>
              <a:spcAft>
                <a:spcPts val="0"/>
              </a:spcAft>
              <a:buClr>
                <a:srgbClr val="FFFFFF"/>
              </a:buClr>
              <a:buSzPts val="2400"/>
              <a:buFont typeface="Garamond"/>
              <a:buNone/>
            </a:pPr>
            <a:r>
              <a:rPr lang="en-US" sz="2400" b="0" i="1" u="none" strike="noStrike" cap="none">
                <a:solidFill>
                  <a:srgbClr val="FFFFFF"/>
                </a:solidFill>
                <a:latin typeface="Garamond"/>
                <a:ea typeface="Garamond"/>
                <a:cs typeface="Garamond"/>
                <a:sym typeface="Garamond"/>
              </a:rPr>
              <a:t>How Does the University Decide?</a:t>
            </a:r>
            <a:endParaRPr sz="2400" b="0" i="1" u="none" strike="noStrike" cap="none">
              <a:solidFill>
                <a:srgbClr val="FFFFFF"/>
              </a:solidFill>
              <a:latin typeface="Garamond"/>
              <a:ea typeface="Garamond"/>
              <a:cs typeface="Garamond"/>
              <a:sym typeface="Garamond"/>
            </a:endParaRPr>
          </a:p>
        </p:txBody>
      </p:sp>
    </p:spTree>
  </p:cSld>
  <p:clrMapOvr>
    <a:masterClrMapping/>
  </p:clrMapOvr>
  <p:transition spd="med">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32"/>
          <p:cNvSpPr txBox="1">
            <a:spLocks noGrp="1"/>
          </p:cNvSpPr>
          <p:nvPr>
            <p:ph type="body" idx="1"/>
          </p:nvPr>
        </p:nvSpPr>
        <p:spPr>
          <a:xfrm>
            <a:off x="470380" y="1143000"/>
            <a:ext cx="8229600" cy="4785395"/>
          </a:xfrm>
          <a:prstGeom prst="rect">
            <a:avLst/>
          </a:prstGeom>
          <a:noFill/>
          <a:ln>
            <a:noFill/>
          </a:ln>
        </p:spPr>
        <p:txBody>
          <a:bodyPr spcFirstLastPara="1" wrap="square" lIns="91425" tIns="45700" rIns="91425" bIns="45700" anchor="t" anchorCtr="0">
            <a:normAutofit fontScale="92500" lnSpcReduction="20000"/>
          </a:bodyPr>
          <a:lstStyle/>
          <a:p>
            <a:pPr marL="342900" lvl="0" indent="-342900" algn="l" rtl="0">
              <a:spcBef>
                <a:spcPts val="0"/>
              </a:spcBef>
              <a:spcAft>
                <a:spcPts val="0"/>
              </a:spcAft>
              <a:buClr>
                <a:schemeClr val="lt1"/>
              </a:buClr>
              <a:buSzPct val="100000"/>
              <a:buChar char="•"/>
            </a:pPr>
            <a:r>
              <a:rPr lang="en-US">
                <a:latin typeface="Garamond"/>
                <a:ea typeface="Garamond"/>
                <a:cs typeface="Garamond"/>
                <a:sym typeface="Garamond"/>
              </a:rPr>
              <a:t>An employee from the Title IX Student Services or the The UMS Title IX Coordinator will reach out to the person and offer support, resources, and information  </a:t>
            </a:r>
            <a:endParaRPr/>
          </a:p>
          <a:p>
            <a:pPr marL="342900" lvl="0" indent="-201930" algn="l" rtl="0">
              <a:spcBef>
                <a:spcPts val="1200"/>
              </a:spcBef>
              <a:spcAft>
                <a:spcPts val="0"/>
              </a:spcAft>
              <a:buClr>
                <a:schemeClr val="lt1"/>
              </a:buClr>
              <a:buSzPct val="100000"/>
              <a:buNone/>
            </a:pPr>
            <a:endParaRPr>
              <a:latin typeface="Garamond"/>
              <a:ea typeface="Garamond"/>
              <a:cs typeface="Garamond"/>
              <a:sym typeface="Garamond"/>
            </a:endParaRPr>
          </a:p>
          <a:p>
            <a:pPr marL="342900" lvl="0" indent="-342900" algn="l" rtl="0">
              <a:spcBef>
                <a:spcPts val="1200"/>
              </a:spcBef>
              <a:spcAft>
                <a:spcPts val="0"/>
              </a:spcAft>
              <a:buClr>
                <a:schemeClr val="lt1"/>
              </a:buClr>
              <a:buSzPct val="100000"/>
              <a:buChar char="•"/>
            </a:pPr>
            <a:r>
              <a:rPr lang="en-US">
                <a:latin typeface="Garamond"/>
                <a:ea typeface="Garamond"/>
                <a:cs typeface="Garamond"/>
                <a:sym typeface="Garamond"/>
              </a:rPr>
              <a:t>The student will be invited to meet with the employee to discuss the situation and the various options available to him or her  </a:t>
            </a:r>
            <a:endParaRPr/>
          </a:p>
          <a:p>
            <a:pPr marL="342900" lvl="0" indent="-201930" algn="l" rtl="0">
              <a:spcBef>
                <a:spcPts val="1200"/>
              </a:spcBef>
              <a:spcAft>
                <a:spcPts val="0"/>
              </a:spcAft>
              <a:buClr>
                <a:schemeClr val="lt1"/>
              </a:buClr>
              <a:buSzPct val="100000"/>
              <a:buNone/>
            </a:pPr>
            <a:endParaRPr>
              <a:latin typeface="Garamond"/>
              <a:ea typeface="Garamond"/>
              <a:cs typeface="Garamond"/>
              <a:sym typeface="Garamond"/>
            </a:endParaRPr>
          </a:p>
          <a:p>
            <a:pPr marL="342900" lvl="0" indent="-342900" algn="l" rtl="0">
              <a:spcBef>
                <a:spcPts val="1200"/>
              </a:spcBef>
              <a:spcAft>
                <a:spcPts val="0"/>
              </a:spcAft>
              <a:buClr>
                <a:schemeClr val="lt1"/>
              </a:buClr>
              <a:buSzPct val="100000"/>
              <a:buChar char="•"/>
            </a:pPr>
            <a:r>
              <a:rPr lang="en-US">
                <a:latin typeface="Garamond"/>
                <a:ea typeface="Garamond"/>
                <a:cs typeface="Garamond"/>
                <a:sym typeface="Garamond"/>
              </a:rPr>
              <a:t> The University can offer a number of different services to individuals involved in a report of sexual discrimination including:  housing changes, academic accommodations, no-contact orders, advocacy services, and information about the internal complaint procedures  </a:t>
            </a:r>
            <a:endParaRPr/>
          </a:p>
          <a:p>
            <a:pPr marL="342900" lvl="0" indent="-201930" algn="l" rtl="0">
              <a:spcBef>
                <a:spcPts val="1200"/>
              </a:spcBef>
              <a:spcAft>
                <a:spcPts val="0"/>
              </a:spcAft>
              <a:buClr>
                <a:schemeClr val="lt1"/>
              </a:buClr>
              <a:buSzPct val="100000"/>
              <a:buNone/>
            </a:pPr>
            <a:endParaRPr>
              <a:latin typeface="Garamond"/>
              <a:ea typeface="Garamond"/>
              <a:cs typeface="Garamond"/>
              <a:sym typeface="Garamond"/>
            </a:endParaRPr>
          </a:p>
          <a:p>
            <a:pPr marL="342900" lvl="0" indent="-342900" algn="l" rtl="0">
              <a:spcBef>
                <a:spcPts val="1200"/>
              </a:spcBef>
              <a:spcAft>
                <a:spcPts val="0"/>
              </a:spcAft>
              <a:buClr>
                <a:schemeClr val="lt1"/>
              </a:buClr>
              <a:buSzPct val="100000"/>
              <a:buChar char="•"/>
            </a:pPr>
            <a:r>
              <a:rPr lang="en-US">
                <a:latin typeface="Garamond"/>
                <a:ea typeface="Garamond"/>
                <a:cs typeface="Garamond"/>
                <a:sym typeface="Garamond"/>
              </a:rPr>
              <a:t>For more information, please see the Title IX Student Services website: </a:t>
            </a:r>
            <a:r>
              <a:rPr lang="en-US">
                <a:latin typeface="Times New Roman"/>
                <a:ea typeface="Times New Roman"/>
                <a:cs typeface="Times New Roman"/>
                <a:sym typeface="Times New Roman"/>
              </a:rPr>
              <a:t>umaine.edu/titleIX</a:t>
            </a:r>
            <a:endParaRPr>
              <a:latin typeface="Times New Roman"/>
              <a:ea typeface="Times New Roman"/>
              <a:cs typeface="Times New Roman"/>
              <a:sym typeface="Times New Roman"/>
            </a:endParaRPr>
          </a:p>
        </p:txBody>
      </p:sp>
      <p:sp>
        <p:nvSpPr>
          <p:cNvPr id="309" name="Google Shape;309;p32"/>
          <p:cNvSpPr txBox="1">
            <a:spLocks noGrp="1"/>
          </p:cNvSpPr>
          <p:nvPr>
            <p:ph type="ctrTitle"/>
          </p:nvPr>
        </p:nvSpPr>
        <p:spPr>
          <a:xfrm>
            <a:off x="470380" y="381000"/>
            <a:ext cx="8215980" cy="685800"/>
          </a:xfrm>
          <a:prstGeom prst="rect">
            <a:avLst/>
          </a:prstGeom>
          <a:noFill/>
          <a:ln>
            <a:noFill/>
          </a:ln>
        </p:spPr>
        <p:txBody>
          <a:bodyPr spcFirstLastPara="1" wrap="square" lIns="70800" tIns="35400" rIns="70800" bIns="35400" anchor="t" anchorCtr="0">
            <a:noAutofit/>
          </a:bodyPr>
          <a:lstStyle/>
          <a:p>
            <a:pPr marL="0" marR="0" lvl="0" indent="0" algn="ctr" rtl="0">
              <a:spcBef>
                <a:spcPts val="0"/>
              </a:spcBef>
              <a:spcAft>
                <a:spcPts val="0"/>
              </a:spcAft>
              <a:buClr>
                <a:srgbClr val="FFFFFF"/>
              </a:buClr>
              <a:buSzPts val="2400"/>
              <a:buFont typeface="Garamond"/>
              <a:buNone/>
            </a:pPr>
            <a:r>
              <a:rPr lang="en-US" sz="2400" b="0" i="1" u="none" strike="noStrike" cap="none">
                <a:solidFill>
                  <a:srgbClr val="FFFFFF"/>
                </a:solidFill>
                <a:latin typeface="Garamond"/>
                <a:ea typeface="Garamond"/>
                <a:cs typeface="Garamond"/>
                <a:sym typeface="Garamond"/>
              </a:rPr>
              <a:t>What Happens Once a Report is Made?</a:t>
            </a:r>
            <a:endParaRPr sz="2400" b="0" i="1" u="none" strike="noStrike" cap="none">
              <a:solidFill>
                <a:srgbClr val="FFFFFF"/>
              </a:solidFill>
              <a:latin typeface="Garamond"/>
              <a:ea typeface="Garamond"/>
              <a:cs typeface="Garamond"/>
              <a:sym typeface="Garamond"/>
            </a:endParaRPr>
          </a:p>
        </p:txBody>
      </p:sp>
    </p:spTree>
  </p:cSld>
  <p:clrMapOvr>
    <a:masterClrMapping/>
  </p:clrMapOvr>
  <p:transition spd="med">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14"/>
        <p:cNvGrpSpPr/>
        <p:nvPr/>
      </p:nvGrpSpPr>
      <p:grpSpPr>
        <a:xfrm>
          <a:off x="0" y="0"/>
          <a:ext cx="0" cy="0"/>
          <a:chOff x="0" y="0"/>
          <a:chExt cx="0" cy="0"/>
        </a:xfrm>
      </p:grpSpPr>
      <p:sp>
        <p:nvSpPr>
          <p:cNvPr id="315" name="Google Shape;315;p33"/>
          <p:cNvSpPr txBox="1">
            <a:spLocks noGrp="1"/>
          </p:cNvSpPr>
          <p:nvPr>
            <p:ph type="body" idx="1"/>
          </p:nvPr>
        </p:nvSpPr>
        <p:spPr>
          <a:xfrm>
            <a:off x="457200" y="1371600"/>
            <a:ext cx="8229600" cy="4661843"/>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000"/>
              <a:buChar char="•"/>
            </a:pPr>
            <a:r>
              <a:rPr lang="en-US" sz="2000">
                <a:latin typeface="Garamond"/>
                <a:ea typeface="Garamond"/>
                <a:cs typeface="Garamond"/>
                <a:sym typeface="Garamond"/>
              </a:rPr>
              <a:t>If someone in the University community engages in harassing behaviors toward you</a:t>
            </a:r>
            <a:endParaRPr/>
          </a:p>
          <a:p>
            <a:pPr marL="742950" lvl="1" indent="-285750" algn="l" rtl="0">
              <a:spcBef>
                <a:spcPts val="1200"/>
              </a:spcBef>
              <a:spcAft>
                <a:spcPts val="0"/>
              </a:spcAft>
              <a:buClr>
                <a:schemeClr val="lt1"/>
              </a:buClr>
              <a:buSzPts val="2000"/>
              <a:buFont typeface="Arial"/>
              <a:buChar char="•"/>
            </a:pPr>
            <a:r>
              <a:rPr lang="en-US">
                <a:latin typeface="Garamond"/>
                <a:ea typeface="Garamond"/>
                <a:cs typeface="Garamond"/>
                <a:sym typeface="Garamond"/>
              </a:rPr>
              <a:t>Of course, you can address situation yourself  </a:t>
            </a:r>
            <a:endParaRPr/>
          </a:p>
          <a:p>
            <a:pPr marL="1143000" lvl="2" indent="-228600" algn="l" rtl="0">
              <a:spcBef>
                <a:spcPts val="1200"/>
              </a:spcBef>
              <a:spcAft>
                <a:spcPts val="0"/>
              </a:spcAft>
              <a:buClr>
                <a:schemeClr val="lt1"/>
              </a:buClr>
              <a:buSzPts val="1800"/>
              <a:buChar char="•"/>
            </a:pPr>
            <a:r>
              <a:rPr lang="en-US">
                <a:latin typeface="Garamond"/>
                <a:ea typeface="Garamond"/>
                <a:cs typeface="Garamond"/>
                <a:sym typeface="Garamond"/>
              </a:rPr>
              <a:t>Change your interactions with that person -- become more formal or physically step away from someone who is standing too close to you</a:t>
            </a:r>
            <a:endParaRPr>
              <a:latin typeface="Garamond"/>
              <a:ea typeface="Garamond"/>
              <a:cs typeface="Garamond"/>
              <a:sym typeface="Garamond"/>
            </a:endParaRPr>
          </a:p>
          <a:p>
            <a:pPr marL="1143000" lvl="2" indent="-228600" algn="l" rtl="0">
              <a:spcBef>
                <a:spcPts val="1200"/>
              </a:spcBef>
              <a:spcAft>
                <a:spcPts val="0"/>
              </a:spcAft>
              <a:buClr>
                <a:schemeClr val="lt1"/>
              </a:buClr>
              <a:buSzPts val="1800"/>
              <a:buChar char="•"/>
            </a:pPr>
            <a:r>
              <a:rPr lang="en-US">
                <a:latin typeface="Garamond"/>
                <a:ea typeface="Garamond"/>
                <a:cs typeface="Garamond"/>
                <a:sym typeface="Garamond"/>
              </a:rPr>
              <a:t>Directly and honestly address the situation with the person</a:t>
            </a:r>
            <a:endParaRPr/>
          </a:p>
          <a:p>
            <a:pPr marL="1143000" lvl="2" indent="-114300" algn="l" rtl="0">
              <a:spcBef>
                <a:spcPts val="1200"/>
              </a:spcBef>
              <a:spcAft>
                <a:spcPts val="0"/>
              </a:spcAft>
              <a:buClr>
                <a:schemeClr val="lt1"/>
              </a:buClr>
              <a:buSzPts val="1800"/>
              <a:buFont typeface="Noto Sans Symbols"/>
              <a:buNone/>
            </a:pPr>
            <a:endParaRPr>
              <a:latin typeface="Garamond"/>
              <a:ea typeface="Garamond"/>
              <a:cs typeface="Garamond"/>
              <a:sym typeface="Garamond"/>
            </a:endParaRPr>
          </a:p>
          <a:p>
            <a:pPr marL="0" lvl="0" indent="0" algn="l" rtl="0">
              <a:spcBef>
                <a:spcPts val="1200"/>
              </a:spcBef>
              <a:spcAft>
                <a:spcPts val="0"/>
              </a:spcAft>
              <a:buClr>
                <a:schemeClr val="lt1"/>
              </a:buClr>
              <a:buSzPts val="2400"/>
              <a:buNone/>
            </a:pPr>
            <a:endParaRPr>
              <a:latin typeface="Times New Roman"/>
              <a:ea typeface="Times New Roman"/>
              <a:cs typeface="Times New Roman"/>
              <a:sym typeface="Times New Roman"/>
            </a:endParaRPr>
          </a:p>
        </p:txBody>
      </p:sp>
      <p:sp>
        <p:nvSpPr>
          <p:cNvPr id="316" name="Google Shape;316;p33"/>
          <p:cNvSpPr txBox="1">
            <a:spLocks noGrp="1"/>
          </p:cNvSpPr>
          <p:nvPr>
            <p:ph type="ctrTitle"/>
          </p:nvPr>
        </p:nvSpPr>
        <p:spPr>
          <a:xfrm>
            <a:off x="943612" y="381000"/>
            <a:ext cx="8200388" cy="990600"/>
          </a:xfrm>
          <a:prstGeom prst="rect">
            <a:avLst/>
          </a:prstGeom>
          <a:noFill/>
          <a:ln>
            <a:noFill/>
          </a:ln>
        </p:spPr>
        <p:txBody>
          <a:bodyPr spcFirstLastPara="1" wrap="square" lIns="70800" tIns="35400" rIns="70800" bIns="35400" anchor="t" anchorCtr="0">
            <a:noAutofit/>
          </a:bodyPr>
          <a:lstStyle/>
          <a:p>
            <a:pPr marL="0" marR="0" lvl="0" indent="0" algn="ctr" rtl="0">
              <a:spcBef>
                <a:spcPts val="0"/>
              </a:spcBef>
              <a:spcAft>
                <a:spcPts val="0"/>
              </a:spcAft>
              <a:buClr>
                <a:srgbClr val="FFFFFF"/>
              </a:buClr>
              <a:buSzPts val="2400"/>
              <a:buFont typeface="Garamond"/>
              <a:buNone/>
            </a:pPr>
            <a:r>
              <a:rPr lang="en-US" sz="2400" b="0" i="1" u="none" strike="noStrike" cap="none">
                <a:solidFill>
                  <a:srgbClr val="FFFFFF"/>
                </a:solidFill>
                <a:latin typeface="Garamond"/>
                <a:ea typeface="Garamond"/>
                <a:cs typeface="Garamond"/>
                <a:sym typeface="Garamond"/>
              </a:rPr>
              <a:t>What to Do if You are Being Harassed?</a:t>
            </a:r>
            <a:endParaRPr sz="2400" b="0" i="1" u="none" strike="noStrike" cap="none">
              <a:solidFill>
                <a:srgbClr val="FFFFFF"/>
              </a:solidFill>
              <a:latin typeface="Garamond"/>
              <a:ea typeface="Garamond"/>
              <a:cs typeface="Garamond"/>
              <a:sym typeface="Garamond"/>
            </a:endParaRPr>
          </a:p>
        </p:txBody>
      </p:sp>
    </p:spTree>
  </p:cSld>
  <p:clrMapOvr>
    <a:masterClrMapping/>
  </p:clrMapOvr>
  <p:transition spd="med">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34"/>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742950" lvl="1" indent="-285750" algn="l" rtl="0">
              <a:spcBef>
                <a:spcPts val="0"/>
              </a:spcBef>
              <a:spcAft>
                <a:spcPts val="0"/>
              </a:spcAft>
              <a:buClr>
                <a:schemeClr val="lt1"/>
              </a:buClr>
              <a:buSzPts val="2000"/>
              <a:buFont typeface="Arial"/>
              <a:buChar char="•"/>
            </a:pPr>
            <a:r>
              <a:rPr lang="en-US">
                <a:latin typeface="Garamond"/>
                <a:ea typeface="Garamond"/>
                <a:cs typeface="Garamond"/>
                <a:sym typeface="Garamond"/>
              </a:rPr>
              <a:t>BUT, if you are not comfortable approaching the situation directly or your efforts are unsuccessful</a:t>
            </a:r>
            <a:endParaRPr/>
          </a:p>
          <a:p>
            <a:pPr marL="1143000" lvl="2" indent="-228600" algn="l" rtl="0">
              <a:spcBef>
                <a:spcPts val="1200"/>
              </a:spcBef>
              <a:spcAft>
                <a:spcPts val="0"/>
              </a:spcAft>
              <a:buClr>
                <a:schemeClr val="lt1"/>
              </a:buClr>
              <a:buSzPts val="1800"/>
              <a:buChar char="•"/>
            </a:pPr>
            <a:r>
              <a:rPr lang="en-US">
                <a:latin typeface="Garamond"/>
                <a:ea typeface="Garamond"/>
                <a:cs typeface="Garamond"/>
                <a:sym typeface="Garamond"/>
              </a:rPr>
              <a:t>Bring the situation to University officials for help</a:t>
            </a:r>
            <a:endParaRPr/>
          </a:p>
          <a:p>
            <a:pPr marL="1600200" lvl="3" indent="-228600" algn="l" rtl="0">
              <a:spcBef>
                <a:spcPts val="1200"/>
              </a:spcBef>
              <a:spcAft>
                <a:spcPts val="0"/>
              </a:spcAft>
              <a:buClr>
                <a:schemeClr val="lt1"/>
              </a:buClr>
              <a:buSzPts val="1600"/>
              <a:buFont typeface="Arial"/>
              <a:buChar char="•"/>
            </a:pPr>
            <a:r>
              <a:rPr lang="en-US">
                <a:latin typeface="Garamond"/>
                <a:ea typeface="Garamond"/>
                <a:cs typeface="Garamond"/>
                <a:sym typeface="Garamond"/>
              </a:rPr>
              <a:t>If the person discriminating against you is a student, contact the Title IX Student Services, 581.1406</a:t>
            </a:r>
            <a:endParaRPr/>
          </a:p>
          <a:p>
            <a:pPr marL="1600200" lvl="3" indent="-228600" algn="l" rtl="0">
              <a:spcBef>
                <a:spcPts val="1200"/>
              </a:spcBef>
              <a:spcAft>
                <a:spcPts val="0"/>
              </a:spcAft>
              <a:buClr>
                <a:schemeClr val="lt1"/>
              </a:buClr>
              <a:buSzPts val="1600"/>
              <a:buFont typeface="Arial"/>
              <a:buChar char="•"/>
            </a:pPr>
            <a:r>
              <a:rPr lang="en-US">
                <a:latin typeface="Garamond"/>
                <a:ea typeface="Garamond"/>
                <a:cs typeface="Garamond"/>
                <a:sym typeface="Garamond"/>
              </a:rPr>
              <a:t>If the person discriminating against you is an employee or other non-student, contact the Office of Equal Opportunity, 581.1226</a:t>
            </a:r>
            <a:endParaRPr>
              <a:latin typeface="Garamond"/>
              <a:ea typeface="Garamond"/>
              <a:cs typeface="Garamond"/>
              <a:sym typeface="Garamond"/>
            </a:endParaRPr>
          </a:p>
          <a:p>
            <a:pPr marL="1143000" lvl="2" indent="-114300" algn="l" rtl="0">
              <a:spcBef>
                <a:spcPts val="1200"/>
              </a:spcBef>
              <a:spcAft>
                <a:spcPts val="0"/>
              </a:spcAft>
              <a:buClr>
                <a:schemeClr val="lt1"/>
              </a:buClr>
              <a:buSzPts val="1800"/>
              <a:buNone/>
            </a:pPr>
            <a:endParaRPr>
              <a:latin typeface="Garamond"/>
              <a:ea typeface="Garamond"/>
              <a:cs typeface="Garamond"/>
              <a:sym typeface="Garamond"/>
            </a:endParaRPr>
          </a:p>
          <a:p>
            <a:pPr marL="1143000" lvl="2" indent="-228600" algn="l" rtl="0">
              <a:spcBef>
                <a:spcPts val="1200"/>
              </a:spcBef>
              <a:spcAft>
                <a:spcPts val="0"/>
              </a:spcAft>
              <a:buClr>
                <a:schemeClr val="lt1"/>
              </a:buClr>
              <a:buSzPts val="1800"/>
              <a:buChar char="•"/>
            </a:pPr>
            <a:r>
              <a:rPr lang="en-US">
                <a:latin typeface="Garamond"/>
                <a:ea typeface="Garamond"/>
                <a:cs typeface="Garamond"/>
                <a:sym typeface="Garamond"/>
              </a:rPr>
              <a:t>Various options available from an informal approach to a formal investigation, depending upon the circumstances</a:t>
            </a:r>
            <a:endParaRPr/>
          </a:p>
          <a:p>
            <a:pPr marL="1143000" lvl="2" indent="-228600" algn="l" rtl="0">
              <a:spcBef>
                <a:spcPts val="1200"/>
              </a:spcBef>
              <a:spcAft>
                <a:spcPts val="0"/>
              </a:spcAft>
              <a:buClr>
                <a:schemeClr val="lt1"/>
              </a:buClr>
              <a:buSzPts val="1800"/>
              <a:buChar char="•"/>
            </a:pPr>
            <a:r>
              <a:rPr lang="en-US">
                <a:latin typeface="Garamond"/>
                <a:ea typeface="Garamond"/>
                <a:cs typeface="Garamond"/>
                <a:sym typeface="Garamond"/>
              </a:rPr>
              <a:t>For more information, see the Equal Opportunity Complaint Procedure in your materials.</a:t>
            </a:r>
            <a:endParaRPr>
              <a:latin typeface="Garamond"/>
              <a:ea typeface="Garamond"/>
              <a:cs typeface="Garamond"/>
              <a:sym typeface="Garamond"/>
            </a:endParaRPr>
          </a:p>
          <a:p>
            <a:pPr marL="342900" lvl="0" indent="-190500" algn="l" rtl="0">
              <a:spcBef>
                <a:spcPts val="1200"/>
              </a:spcBef>
              <a:spcAft>
                <a:spcPts val="0"/>
              </a:spcAft>
              <a:buClr>
                <a:schemeClr val="lt1"/>
              </a:buClr>
              <a:buSzPts val="2400"/>
              <a:buNone/>
            </a:pPr>
            <a:endParaRPr>
              <a:latin typeface="Times New Roman"/>
              <a:ea typeface="Times New Roman"/>
              <a:cs typeface="Times New Roman"/>
              <a:sym typeface="Times New Roman"/>
            </a:endParaRPr>
          </a:p>
        </p:txBody>
      </p:sp>
      <p:sp>
        <p:nvSpPr>
          <p:cNvPr id="323" name="Google Shape;323;p34"/>
          <p:cNvSpPr txBox="1">
            <a:spLocks noGrp="1"/>
          </p:cNvSpPr>
          <p:nvPr>
            <p:ph type="ctrTitle"/>
          </p:nvPr>
        </p:nvSpPr>
        <p:spPr>
          <a:xfrm>
            <a:off x="470380" y="381000"/>
            <a:ext cx="8215980" cy="685800"/>
          </a:xfrm>
          <a:prstGeom prst="rect">
            <a:avLst/>
          </a:prstGeom>
          <a:noFill/>
          <a:ln>
            <a:noFill/>
          </a:ln>
        </p:spPr>
        <p:txBody>
          <a:bodyPr spcFirstLastPara="1" wrap="square" lIns="70800" tIns="35400" rIns="70800" bIns="35400" anchor="t" anchorCtr="0">
            <a:noAutofit/>
          </a:bodyPr>
          <a:lstStyle/>
          <a:p>
            <a:pPr marL="0" marR="0" lvl="0" indent="0" algn="ctr" rtl="0">
              <a:spcBef>
                <a:spcPts val="0"/>
              </a:spcBef>
              <a:spcAft>
                <a:spcPts val="0"/>
              </a:spcAft>
              <a:buClr>
                <a:srgbClr val="FFFFFF"/>
              </a:buClr>
              <a:buSzPts val="2400"/>
              <a:buFont typeface="Garamond"/>
              <a:buNone/>
            </a:pPr>
            <a:r>
              <a:rPr lang="en-US" sz="2400" b="0" i="1" u="none" strike="noStrike" cap="none">
                <a:solidFill>
                  <a:srgbClr val="FFFFFF"/>
                </a:solidFill>
                <a:latin typeface="Garamond"/>
                <a:ea typeface="Garamond"/>
                <a:cs typeface="Garamond"/>
                <a:sym typeface="Garamond"/>
              </a:rPr>
              <a:t>Getting Help</a:t>
            </a:r>
            <a:endParaRPr sz="2400" b="0" i="1" u="none" strike="noStrike" cap="none">
              <a:solidFill>
                <a:srgbClr val="FFFFFF"/>
              </a:solidFill>
              <a:latin typeface="Garamond"/>
              <a:ea typeface="Garamond"/>
              <a:cs typeface="Garamond"/>
              <a:sym typeface="Garamond"/>
            </a:endParaRPr>
          </a:p>
        </p:txBody>
      </p:sp>
    </p:spTree>
  </p:cSld>
  <p:clrMapOvr>
    <a:masterClrMapping/>
  </p:clrMapOvr>
  <p:transition spd="med">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Google Shape;329;p35"/>
          <p:cNvSpPr txBox="1">
            <a:spLocks noGrp="1"/>
          </p:cNvSpPr>
          <p:nvPr>
            <p:ph type="body" idx="1"/>
          </p:nvPr>
        </p:nvSpPr>
        <p:spPr>
          <a:xfrm>
            <a:off x="457202" y="1828801"/>
            <a:ext cx="8229600" cy="3962400"/>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b="1">
                <a:latin typeface="Garamond"/>
                <a:ea typeface="Garamond"/>
                <a:cs typeface="Garamond"/>
                <a:sym typeface="Garamond"/>
              </a:rPr>
              <a:t>Internally:  Contact the Office of Equal Opportunity</a:t>
            </a:r>
            <a:endParaRPr/>
          </a:p>
          <a:p>
            <a:pPr marL="742950" lvl="1" indent="-285750" algn="l" rtl="0">
              <a:spcBef>
                <a:spcPts val="1200"/>
              </a:spcBef>
              <a:spcAft>
                <a:spcPts val="0"/>
              </a:spcAft>
              <a:buClr>
                <a:schemeClr val="lt1"/>
              </a:buClr>
              <a:buSzPts val="2000"/>
              <a:buFont typeface="Arial"/>
              <a:buChar char="•"/>
            </a:pPr>
            <a:r>
              <a:rPr lang="en-US">
                <a:latin typeface="Garamond"/>
                <a:ea typeface="Garamond"/>
                <a:cs typeface="Garamond"/>
                <a:sym typeface="Garamond"/>
              </a:rPr>
              <a:t>University of Maine EO Complaint Procedure http://www.umaine.edu/eo/policy/complaint-internal.htm</a:t>
            </a:r>
            <a:endParaRPr/>
          </a:p>
          <a:p>
            <a:pPr marL="1143000" lvl="2" indent="-228600" algn="l" rtl="0">
              <a:spcBef>
                <a:spcPts val="1200"/>
              </a:spcBef>
              <a:spcAft>
                <a:spcPts val="0"/>
              </a:spcAft>
              <a:buClr>
                <a:schemeClr val="lt1"/>
              </a:buClr>
              <a:buSzPts val="2400"/>
              <a:buChar char="•"/>
            </a:pPr>
            <a:r>
              <a:rPr lang="en-US" sz="2400">
                <a:latin typeface="Garamond"/>
                <a:ea typeface="Garamond"/>
                <a:cs typeface="Garamond"/>
                <a:sym typeface="Garamond"/>
              </a:rPr>
              <a:t>Informal Process</a:t>
            </a:r>
            <a:endParaRPr/>
          </a:p>
          <a:p>
            <a:pPr marL="1143000" lvl="2" indent="-228600" algn="l" rtl="0">
              <a:spcBef>
                <a:spcPts val="1200"/>
              </a:spcBef>
              <a:spcAft>
                <a:spcPts val="0"/>
              </a:spcAft>
              <a:buClr>
                <a:schemeClr val="lt1"/>
              </a:buClr>
              <a:buSzPts val="2400"/>
              <a:buChar char="•"/>
            </a:pPr>
            <a:r>
              <a:rPr lang="en-US" sz="2400">
                <a:latin typeface="Garamond"/>
                <a:ea typeface="Garamond"/>
                <a:cs typeface="Garamond"/>
                <a:sym typeface="Garamond"/>
              </a:rPr>
              <a:t>Formal Process</a:t>
            </a:r>
            <a:endParaRPr/>
          </a:p>
          <a:p>
            <a:pPr marL="1143000" lvl="2" indent="-88900" algn="l" rtl="0">
              <a:spcBef>
                <a:spcPts val="1200"/>
              </a:spcBef>
              <a:spcAft>
                <a:spcPts val="0"/>
              </a:spcAft>
              <a:buClr>
                <a:schemeClr val="lt1"/>
              </a:buClr>
              <a:buSzPts val="2200"/>
              <a:buNone/>
            </a:pPr>
            <a:endParaRPr sz="2200">
              <a:latin typeface="Times New Roman"/>
              <a:ea typeface="Times New Roman"/>
              <a:cs typeface="Times New Roman"/>
              <a:sym typeface="Times New Roman"/>
            </a:endParaRPr>
          </a:p>
          <a:p>
            <a:pPr marL="667352" lvl="2" indent="0" algn="l" rtl="0">
              <a:spcBef>
                <a:spcPts val="1200"/>
              </a:spcBef>
              <a:spcAft>
                <a:spcPts val="0"/>
              </a:spcAft>
              <a:buClr>
                <a:schemeClr val="lt1"/>
              </a:buClr>
              <a:buSzPts val="2200"/>
              <a:buNone/>
            </a:pPr>
            <a:endParaRPr sz="2200">
              <a:latin typeface="Times New Roman"/>
              <a:ea typeface="Times New Roman"/>
              <a:cs typeface="Times New Roman"/>
              <a:sym typeface="Times New Roman"/>
            </a:endParaRPr>
          </a:p>
          <a:p>
            <a:pPr marL="0" lvl="0" indent="0" algn="l" rtl="0">
              <a:spcBef>
                <a:spcPts val="1200"/>
              </a:spcBef>
              <a:spcAft>
                <a:spcPts val="0"/>
              </a:spcAft>
              <a:buClr>
                <a:schemeClr val="lt1"/>
              </a:buClr>
              <a:buSzPts val="2400"/>
              <a:buNone/>
            </a:pPr>
            <a:endParaRPr/>
          </a:p>
        </p:txBody>
      </p:sp>
      <p:sp>
        <p:nvSpPr>
          <p:cNvPr id="330" name="Google Shape;330;p35"/>
          <p:cNvSpPr txBox="1">
            <a:spLocks noGrp="1"/>
          </p:cNvSpPr>
          <p:nvPr>
            <p:ph type="ctrTitle"/>
          </p:nvPr>
        </p:nvSpPr>
        <p:spPr>
          <a:xfrm>
            <a:off x="144136" y="228599"/>
            <a:ext cx="9144000" cy="609601"/>
          </a:xfrm>
          <a:prstGeom prst="rect">
            <a:avLst/>
          </a:prstGeom>
          <a:noFill/>
          <a:ln>
            <a:noFill/>
          </a:ln>
        </p:spPr>
        <p:txBody>
          <a:bodyPr spcFirstLastPara="1" wrap="square" lIns="70800" tIns="35400" rIns="70800" bIns="35400" anchor="t" anchorCtr="0">
            <a:noAutofit/>
          </a:bodyPr>
          <a:lstStyle/>
          <a:p>
            <a:pPr marL="0" marR="0" lvl="0" indent="0" algn="ctr" rtl="0">
              <a:spcBef>
                <a:spcPts val="0"/>
              </a:spcBef>
              <a:spcAft>
                <a:spcPts val="0"/>
              </a:spcAft>
              <a:buClr>
                <a:srgbClr val="FFFFFF"/>
              </a:buClr>
              <a:buSzPts val="2800"/>
              <a:buFont typeface="Garamond"/>
              <a:buNone/>
            </a:pPr>
            <a:r>
              <a:rPr lang="en-US" sz="2800" b="0" i="1" u="none" strike="noStrike" cap="none">
                <a:solidFill>
                  <a:srgbClr val="FFFFFF"/>
                </a:solidFill>
                <a:latin typeface="Garamond"/>
                <a:ea typeface="Garamond"/>
                <a:cs typeface="Garamond"/>
                <a:sym typeface="Garamond"/>
              </a:rPr>
              <a:t>How to make a complaint of discrimination</a:t>
            </a:r>
            <a:endParaRPr/>
          </a:p>
        </p:txBody>
      </p:sp>
    </p:spTree>
  </p:cSld>
  <p:clrMapOvr>
    <a:masterClrMapping/>
  </p:clrMapOvr>
  <p:transition spd="med">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6" name="Google Shape;336;p36"/>
          <p:cNvSpPr txBox="1">
            <a:spLocks noGrp="1"/>
          </p:cNvSpPr>
          <p:nvPr>
            <p:ph type="body" idx="1"/>
          </p:nvPr>
        </p:nvSpPr>
        <p:spPr>
          <a:xfrm>
            <a:off x="457200" y="1143000"/>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b="1">
                <a:latin typeface="Garamond"/>
                <a:ea typeface="Garamond"/>
                <a:cs typeface="Garamond"/>
                <a:sym typeface="Garamond"/>
              </a:rPr>
              <a:t>External Agencies also have processes for complaints of discrimination – </a:t>
            </a:r>
            <a:endParaRPr/>
          </a:p>
          <a:p>
            <a:pPr marL="342900" lvl="0" indent="-190500" algn="l" rtl="0">
              <a:spcBef>
                <a:spcPts val="1200"/>
              </a:spcBef>
              <a:spcAft>
                <a:spcPts val="0"/>
              </a:spcAft>
              <a:buClr>
                <a:schemeClr val="lt1"/>
              </a:buClr>
              <a:buSzPts val="2400"/>
              <a:buNone/>
            </a:pPr>
            <a:endParaRPr b="1">
              <a:latin typeface="Garamond"/>
              <a:ea typeface="Garamond"/>
              <a:cs typeface="Garamond"/>
              <a:sym typeface="Garamond"/>
            </a:endParaRPr>
          </a:p>
          <a:p>
            <a:pPr marL="742950" lvl="1" indent="-285750" algn="l" rtl="0">
              <a:spcBef>
                <a:spcPts val="1200"/>
              </a:spcBef>
              <a:spcAft>
                <a:spcPts val="0"/>
              </a:spcAft>
              <a:buClr>
                <a:schemeClr val="lt1"/>
              </a:buClr>
              <a:buSzPts val="2200"/>
              <a:buFont typeface="Arial"/>
              <a:buChar char="•"/>
            </a:pPr>
            <a:r>
              <a:rPr lang="en-US" sz="2200">
                <a:latin typeface="Garamond"/>
                <a:ea typeface="Garamond"/>
                <a:cs typeface="Garamond"/>
                <a:sym typeface="Garamond"/>
              </a:rPr>
              <a:t>Maine Human Rights Commission -  </a:t>
            </a:r>
            <a:r>
              <a:rPr lang="en-US" sz="2800" i="1">
                <a:solidFill>
                  <a:srgbClr val="8CB3E3"/>
                </a:solidFill>
                <a:latin typeface="Garamond"/>
                <a:ea typeface="Garamond"/>
                <a:cs typeface="Garamond"/>
                <a:sym typeface="Garamond"/>
              </a:rPr>
              <a:t>www.maine.gov/mhrc</a:t>
            </a:r>
            <a:endParaRPr/>
          </a:p>
          <a:p>
            <a:pPr marL="747107" lvl="1" indent="-214309" algn="l" rtl="0">
              <a:spcBef>
                <a:spcPts val="1200"/>
              </a:spcBef>
              <a:spcAft>
                <a:spcPts val="0"/>
              </a:spcAft>
              <a:buClr>
                <a:schemeClr val="lt1"/>
              </a:buClr>
              <a:buSzPts val="2200"/>
              <a:buFont typeface="Arial"/>
              <a:buNone/>
            </a:pPr>
            <a:endParaRPr sz="2200">
              <a:latin typeface="Garamond"/>
              <a:ea typeface="Garamond"/>
              <a:cs typeface="Garamond"/>
              <a:sym typeface="Garamond"/>
            </a:endParaRPr>
          </a:p>
          <a:p>
            <a:pPr marL="742950" lvl="1" indent="-285750" algn="l" rtl="0">
              <a:spcBef>
                <a:spcPts val="1200"/>
              </a:spcBef>
              <a:spcAft>
                <a:spcPts val="0"/>
              </a:spcAft>
              <a:buClr>
                <a:schemeClr val="lt1"/>
              </a:buClr>
              <a:buSzPts val="2200"/>
              <a:buFont typeface="Arial"/>
              <a:buChar char="•"/>
            </a:pPr>
            <a:r>
              <a:rPr lang="en-US" sz="2200">
                <a:latin typeface="Garamond"/>
                <a:ea typeface="Garamond"/>
                <a:cs typeface="Garamond"/>
                <a:sym typeface="Garamond"/>
              </a:rPr>
              <a:t>Equal Employment Opportunity Commission - </a:t>
            </a:r>
            <a:r>
              <a:rPr lang="en-US" sz="2800" i="1">
                <a:solidFill>
                  <a:srgbClr val="8CB3E3"/>
                </a:solidFill>
                <a:latin typeface="Garamond"/>
                <a:ea typeface="Garamond"/>
                <a:cs typeface="Garamond"/>
                <a:sym typeface="Garamond"/>
              </a:rPr>
              <a:t>www.eeoc.gov </a:t>
            </a:r>
            <a:endParaRPr sz="2800" i="1">
              <a:solidFill>
                <a:srgbClr val="8CB3E3"/>
              </a:solidFill>
              <a:latin typeface="Garamond"/>
              <a:ea typeface="Garamond"/>
              <a:cs typeface="Garamond"/>
              <a:sym typeface="Garamond"/>
            </a:endParaRPr>
          </a:p>
          <a:p>
            <a:pPr marL="457200" lvl="1" indent="0" algn="l" rtl="0">
              <a:spcBef>
                <a:spcPts val="1200"/>
              </a:spcBef>
              <a:spcAft>
                <a:spcPts val="0"/>
              </a:spcAft>
              <a:buClr>
                <a:schemeClr val="lt1"/>
              </a:buClr>
              <a:buSzPts val="2200"/>
              <a:buNone/>
            </a:pPr>
            <a:endParaRPr sz="2200">
              <a:latin typeface="Garamond"/>
              <a:ea typeface="Garamond"/>
              <a:cs typeface="Garamond"/>
              <a:sym typeface="Garamond"/>
            </a:endParaRPr>
          </a:p>
          <a:p>
            <a:pPr marL="742950" lvl="1" indent="-285750" algn="l" rtl="0">
              <a:spcBef>
                <a:spcPts val="1200"/>
              </a:spcBef>
              <a:spcAft>
                <a:spcPts val="0"/>
              </a:spcAft>
              <a:buClr>
                <a:schemeClr val="lt1"/>
              </a:buClr>
              <a:buSzPts val="2200"/>
              <a:buFont typeface="Arial"/>
              <a:buChar char="•"/>
            </a:pPr>
            <a:r>
              <a:rPr lang="en-US" sz="2200">
                <a:latin typeface="Garamond"/>
                <a:ea typeface="Garamond"/>
                <a:cs typeface="Garamond"/>
                <a:sym typeface="Garamond"/>
              </a:rPr>
              <a:t>U.S. Department of Education’s Office of Civil Rights - </a:t>
            </a:r>
            <a:r>
              <a:rPr lang="en-US" sz="2800" i="1">
                <a:solidFill>
                  <a:srgbClr val="8CB3E3"/>
                </a:solidFill>
                <a:latin typeface="Garamond"/>
                <a:ea typeface="Garamond"/>
                <a:cs typeface="Garamond"/>
                <a:sym typeface="Garamond"/>
              </a:rPr>
              <a:t>www.ed.gov/ocr </a:t>
            </a:r>
            <a:endParaRPr/>
          </a:p>
          <a:p>
            <a:pPr marL="742950" lvl="1" indent="-146050" algn="l" rtl="0">
              <a:spcBef>
                <a:spcPts val="1200"/>
              </a:spcBef>
              <a:spcAft>
                <a:spcPts val="0"/>
              </a:spcAft>
              <a:buClr>
                <a:schemeClr val="lt1"/>
              </a:buClr>
              <a:buSzPts val="2200"/>
              <a:buFont typeface="Arial"/>
              <a:buNone/>
            </a:pPr>
            <a:endParaRPr sz="2200">
              <a:latin typeface="Times New Roman"/>
              <a:ea typeface="Times New Roman"/>
              <a:cs typeface="Times New Roman"/>
              <a:sym typeface="Times New Roman"/>
            </a:endParaRPr>
          </a:p>
          <a:p>
            <a:pPr marL="342900" lvl="0" indent="-190500" algn="l" rtl="0">
              <a:spcBef>
                <a:spcPts val="1200"/>
              </a:spcBef>
              <a:spcAft>
                <a:spcPts val="0"/>
              </a:spcAft>
              <a:buClr>
                <a:schemeClr val="lt1"/>
              </a:buClr>
              <a:buSzPts val="2400"/>
              <a:buNone/>
            </a:pPr>
            <a:endParaRPr/>
          </a:p>
        </p:txBody>
      </p:sp>
      <p:sp>
        <p:nvSpPr>
          <p:cNvPr id="337" name="Google Shape;337;p36"/>
          <p:cNvSpPr txBox="1">
            <a:spLocks noGrp="1"/>
          </p:cNvSpPr>
          <p:nvPr>
            <p:ph type="ctrTitle"/>
          </p:nvPr>
        </p:nvSpPr>
        <p:spPr>
          <a:xfrm>
            <a:off x="457200" y="152399"/>
            <a:ext cx="8305800" cy="685801"/>
          </a:xfrm>
          <a:prstGeom prst="rect">
            <a:avLst/>
          </a:prstGeom>
          <a:noFill/>
          <a:ln>
            <a:noFill/>
          </a:ln>
        </p:spPr>
        <p:txBody>
          <a:bodyPr spcFirstLastPara="1" wrap="square" lIns="70800" tIns="35400" rIns="70800" bIns="35400" anchor="t" anchorCtr="0">
            <a:normAutofit/>
          </a:bodyPr>
          <a:lstStyle/>
          <a:p>
            <a:pPr marL="0" marR="0" lvl="0" indent="0" algn="ctr" rtl="0">
              <a:spcBef>
                <a:spcPts val="0"/>
              </a:spcBef>
              <a:spcAft>
                <a:spcPts val="0"/>
              </a:spcAft>
              <a:buClr>
                <a:srgbClr val="FFFFFF"/>
              </a:buClr>
              <a:buSzPts val="3200"/>
              <a:buFont typeface="Garamond"/>
              <a:buNone/>
            </a:pPr>
            <a:r>
              <a:rPr lang="en-US" sz="3200" b="0" i="1" u="none" strike="noStrike" cap="none">
                <a:solidFill>
                  <a:srgbClr val="FFFFFF"/>
                </a:solidFill>
                <a:latin typeface="Garamond"/>
                <a:ea typeface="Garamond"/>
                <a:cs typeface="Garamond"/>
                <a:sym typeface="Garamond"/>
              </a:rPr>
              <a:t>External Options</a:t>
            </a:r>
            <a:endParaRPr/>
          </a:p>
        </p:txBody>
      </p:sp>
    </p:spTree>
  </p:cSld>
  <p:clrMapOvr>
    <a:masterClrMapping/>
  </p:clrMapOvr>
  <p:transition spd="med">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7"/>
          <p:cNvSpPr txBox="1">
            <a:spLocks noGrp="1"/>
          </p:cNvSpPr>
          <p:nvPr>
            <p:ph type="body" idx="1"/>
          </p:nvPr>
        </p:nvSpPr>
        <p:spPr>
          <a:xfrm>
            <a:off x="1066800" y="1676401"/>
            <a:ext cx="6553200" cy="754796"/>
          </a:xfrm>
          <a:prstGeom prst="rect">
            <a:avLst/>
          </a:prstGeom>
          <a:noFill/>
          <a:ln>
            <a:noFill/>
          </a:ln>
        </p:spPr>
        <p:txBody>
          <a:bodyPr spcFirstLastPara="1" wrap="square" lIns="91425" tIns="45700" rIns="91425" bIns="45700" anchor="t" anchorCtr="0">
            <a:normAutofit/>
          </a:bodyPr>
          <a:lstStyle/>
          <a:p>
            <a:pPr marL="342900" lvl="0" indent="-190500" algn="l" rtl="0">
              <a:spcBef>
                <a:spcPts val="0"/>
              </a:spcBef>
              <a:spcAft>
                <a:spcPts val="0"/>
              </a:spcAft>
              <a:buClr>
                <a:schemeClr val="lt1"/>
              </a:buClr>
              <a:buSzPts val="2400"/>
              <a:buNone/>
            </a:pPr>
            <a:endParaRPr/>
          </a:p>
          <a:p>
            <a:pPr marL="0" lvl="0" indent="0" algn="l" rtl="0">
              <a:spcBef>
                <a:spcPts val="1200"/>
              </a:spcBef>
              <a:spcAft>
                <a:spcPts val="0"/>
              </a:spcAft>
              <a:buClr>
                <a:schemeClr val="lt1"/>
              </a:buClr>
              <a:buSzPts val="2400"/>
              <a:buNone/>
            </a:pPr>
            <a:endParaRPr>
              <a:latin typeface="Times New Roman"/>
              <a:ea typeface="Times New Roman"/>
              <a:cs typeface="Times New Roman"/>
              <a:sym typeface="Times New Roman"/>
            </a:endParaRPr>
          </a:p>
          <a:p>
            <a:pPr marL="0" lvl="0" indent="0" algn="l" rtl="0">
              <a:spcBef>
                <a:spcPts val="1200"/>
              </a:spcBef>
              <a:spcAft>
                <a:spcPts val="0"/>
              </a:spcAft>
              <a:buClr>
                <a:schemeClr val="lt1"/>
              </a:buClr>
              <a:buSzPts val="2400"/>
              <a:buNone/>
            </a:pPr>
            <a:endParaRPr>
              <a:latin typeface="Times New Roman"/>
              <a:ea typeface="Times New Roman"/>
              <a:cs typeface="Times New Roman"/>
              <a:sym typeface="Times New Roman"/>
            </a:endParaRPr>
          </a:p>
          <a:p>
            <a:pPr marL="0" lvl="0" indent="0" algn="l" rtl="0">
              <a:spcBef>
                <a:spcPts val="1200"/>
              </a:spcBef>
              <a:spcAft>
                <a:spcPts val="0"/>
              </a:spcAft>
              <a:buClr>
                <a:schemeClr val="lt1"/>
              </a:buClr>
              <a:buSzPts val="2400"/>
              <a:buNone/>
            </a:pPr>
            <a:endParaRPr>
              <a:latin typeface="Times New Roman"/>
              <a:ea typeface="Times New Roman"/>
              <a:cs typeface="Times New Roman"/>
              <a:sym typeface="Times New Roman"/>
            </a:endParaRPr>
          </a:p>
        </p:txBody>
      </p:sp>
      <p:sp>
        <p:nvSpPr>
          <p:cNvPr id="344" name="Google Shape;344;p37"/>
          <p:cNvSpPr txBox="1">
            <a:spLocks noGrp="1"/>
          </p:cNvSpPr>
          <p:nvPr>
            <p:ph type="ctrTitle"/>
          </p:nvPr>
        </p:nvSpPr>
        <p:spPr>
          <a:xfrm>
            <a:off x="893988" y="70551"/>
            <a:ext cx="8229600" cy="1143000"/>
          </a:xfrm>
          <a:prstGeom prst="rect">
            <a:avLst/>
          </a:prstGeom>
          <a:noFill/>
          <a:ln>
            <a:noFill/>
          </a:ln>
        </p:spPr>
        <p:txBody>
          <a:bodyPr spcFirstLastPara="1" wrap="square" lIns="70800" tIns="35400" rIns="70800" bIns="35400" anchor="t" anchorCtr="0">
            <a:normAutofit/>
          </a:bodyPr>
          <a:lstStyle/>
          <a:p>
            <a:pPr marL="0" marR="0" lvl="0" indent="0" algn="ctr" rtl="0">
              <a:spcBef>
                <a:spcPts val="0"/>
              </a:spcBef>
              <a:spcAft>
                <a:spcPts val="0"/>
              </a:spcAft>
              <a:buClr>
                <a:srgbClr val="FFFFFF"/>
              </a:buClr>
              <a:buSzPts val="3700"/>
              <a:buFont typeface="Garamond"/>
              <a:buNone/>
            </a:pPr>
            <a:r>
              <a:rPr lang="en-US" sz="3700" b="0" i="1" u="none" strike="noStrike" cap="none">
                <a:solidFill>
                  <a:srgbClr val="FFFFFF"/>
                </a:solidFill>
                <a:latin typeface="Garamond"/>
                <a:ea typeface="Garamond"/>
                <a:cs typeface="Garamond"/>
                <a:sym typeface="Garamond"/>
              </a:rPr>
              <a:t> </a:t>
            </a:r>
            <a:endParaRPr sz="3700" b="0" i="1" u="none" strike="noStrike" cap="none">
              <a:solidFill>
                <a:srgbClr val="FFFFFF"/>
              </a:solidFill>
              <a:latin typeface="Garamond"/>
              <a:ea typeface="Garamond"/>
              <a:cs typeface="Garamond"/>
              <a:sym typeface="Garamond"/>
            </a:endParaRPr>
          </a:p>
        </p:txBody>
      </p:sp>
      <p:sp>
        <p:nvSpPr>
          <p:cNvPr id="345" name="Google Shape;345;p37"/>
          <p:cNvSpPr txBox="1"/>
          <p:nvPr/>
        </p:nvSpPr>
        <p:spPr>
          <a:xfrm>
            <a:off x="548640" y="3276600"/>
            <a:ext cx="8161020" cy="230828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dirty="0">
                <a:solidFill>
                  <a:schemeClr val="lt1"/>
                </a:solidFill>
                <a:latin typeface="Times New Roman"/>
                <a:ea typeface="Times New Roman"/>
                <a:cs typeface="Times New Roman"/>
                <a:sym typeface="Times New Roman"/>
              </a:rPr>
              <a:t>Kenda </a:t>
            </a:r>
            <a:r>
              <a:rPr lang="en-US" sz="2400" dirty="0" smtClean="0">
                <a:solidFill>
                  <a:schemeClr val="lt1"/>
                </a:solidFill>
                <a:latin typeface="Times New Roman"/>
                <a:ea typeface="Times New Roman"/>
                <a:cs typeface="Times New Roman"/>
                <a:sym typeface="Times New Roman"/>
              </a:rPr>
              <a:t>Scheele, Assoc. VP Student Life </a:t>
            </a:r>
            <a:r>
              <a:rPr lang="en-US" sz="2400" dirty="0">
                <a:solidFill>
                  <a:schemeClr val="lt1"/>
                </a:solidFill>
                <a:latin typeface="Times New Roman"/>
                <a:ea typeface="Times New Roman"/>
                <a:cs typeface="Times New Roman"/>
                <a:sym typeface="Times New Roman"/>
              </a:rPr>
              <a:t>207.581.1406 </a:t>
            </a:r>
            <a:endParaRPr sz="2400" dirty="0"/>
          </a:p>
          <a:p>
            <a:pPr marL="0" marR="0" lvl="0" indent="0" algn="ctr" rtl="0">
              <a:spcBef>
                <a:spcPts val="0"/>
              </a:spcBef>
              <a:spcAft>
                <a:spcPts val="0"/>
              </a:spcAft>
              <a:buNone/>
            </a:pPr>
            <a:r>
              <a:rPr lang="en-US" sz="2400" dirty="0" smtClean="0">
                <a:solidFill>
                  <a:schemeClr val="lt1"/>
                </a:solidFill>
                <a:latin typeface="Times New Roman"/>
                <a:ea typeface="Times New Roman"/>
                <a:cs typeface="Times New Roman"/>
                <a:sym typeface="Times New Roman"/>
              </a:rPr>
              <a:t>UMPD, </a:t>
            </a:r>
            <a:r>
              <a:rPr lang="en-US" sz="2400" dirty="0">
                <a:solidFill>
                  <a:schemeClr val="lt1"/>
                </a:solidFill>
                <a:latin typeface="Times New Roman"/>
                <a:ea typeface="Times New Roman"/>
                <a:cs typeface="Times New Roman"/>
                <a:sym typeface="Times New Roman"/>
              </a:rPr>
              <a:t>207.581.4040 or 911 </a:t>
            </a:r>
            <a:endParaRPr sz="2400" dirty="0"/>
          </a:p>
          <a:p>
            <a:pPr marL="0" marR="0" lvl="0" indent="0" algn="ctr" rtl="0">
              <a:spcBef>
                <a:spcPts val="0"/>
              </a:spcBef>
              <a:spcAft>
                <a:spcPts val="0"/>
              </a:spcAft>
              <a:buNone/>
            </a:pPr>
            <a:r>
              <a:rPr lang="en-US" sz="2400" dirty="0">
                <a:solidFill>
                  <a:schemeClr val="lt1"/>
                </a:solidFill>
                <a:latin typeface="Times New Roman"/>
                <a:ea typeface="Times New Roman"/>
                <a:cs typeface="Times New Roman"/>
                <a:sym typeface="Times New Roman"/>
              </a:rPr>
              <a:t>Elizabeth </a:t>
            </a:r>
            <a:r>
              <a:rPr lang="en-US" sz="2400" dirty="0" smtClean="0">
                <a:solidFill>
                  <a:schemeClr val="lt1"/>
                </a:solidFill>
                <a:latin typeface="Times New Roman"/>
                <a:ea typeface="Times New Roman"/>
                <a:cs typeface="Times New Roman"/>
                <a:sym typeface="Times New Roman"/>
              </a:rPr>
              <a:t>Lavoie, UMS Title IX Coordinator </a:t>
            </a:r>
            <a:r>
              <a:rPr lang="en-US" sz="2400" dirty="0">
                <a:solidFill>
                  <a:schemeClr val="lt1"/>
                </a:solidFill>
                <a:latin typeface="Times New Roman"/>
                <a:ea typeface="Times New Roman"/>
                <a:cs typeface="Times New Roman"/>
                <a:sym typeface="Times New Roman"/>
              </a:rPr>
              <a:t>207.581.5866</a:t>
            </a:r>
            <a:endParaRPr sz="2400" dirty="0"/>
          </a:p>
          <a:p>
            <a:pPr marL="0" marR="0" lvl="0" indent="0" algn="ctr" rtl="0">
              <a:spcBef>
                <a:spcPts val="0"/>
              </a:spcBef>
              <a:spcAft>
                <a:spcPts val="0"/>
              </a:spcAft>
              <a:buNone/>
            </a:pPr>
            <a:r>
              <a:rPr lang="en-US" sz="2400" dirty="0">
                <a:solidFill>
                  <a:schemeClr val="lt1"/>
                </a:solidFill>
                <a:latin typeface="Times New Roman"/>
                <a:ea typeface="Times New Roman"/>
                <a:cs typeface="Times New Roman"/>
                <a:sym typeface="Times New Roman"/>
              </a:rPr>
              <a:t>Heather </a:t>
            </a:r>
            <a:r>
              <a:rPr lang="en-US" sz="2400" dirty="0" smtClean="0">
                <a:solidFill>
                  <a:schemeClr val="lt1"/>
                </a:solidFill>
                <a:latin typeface="Times New Roman"/>
                <a:ea typeface="Times New Roman"/>
                <a:cs typeface="Times New Roman"/>
                <a:sym typeface="Times New Roman"/>
              </a:rPr>
              <a:t>Hogan, UM/UMM Deputy Title IX Coordinator </a:t>
            </a:r>
            <a:r>
              <a:rPr lang="en-US" sz="2400" dirty="0">
                <a:solidFill>
                  <a:schemeClr val="lt1"/>
                </a:solidFill>
                <a:latin typeface="Times New Roman"/>
                <a:ea typeface="Times New Roman"/>
                <a:cs typeface="Times New Roman"/>
                <a:sym typeface="Times New Roman"/>
              </a:rPr>
              <a:t>207.581.1406</a:t>
            </a:r>
            <a:endParaRPr sz="2400" dirty="0"/>
          </a:p>
          <a:p>
            <a:pPr marL="0" marR="0" lvl="0" indent="0" algn="ctr" rtl="0">
              <a:spcBef>
                <a:spcPts val="0"/>
              </a:spcBef>
              <a:spcAft>
                <a:spcPts val="0"/>
              </a:spcAft>
              <a:buNone/>
            </a:pPr>
            <a:r>
              <a:rPr lang="en-US" sz="2400" dirty="0">
                <a:solidFill>
                  <a:schemeClr val="lt1"/>
                </a:solidFill>
                <a:latin typeface="Times New Roman"/>
                <a:ea typeface="Times New Roman"/>
                <a:cs typeface="Times New Roman"/>
                <a:sym typeface="Times New Roman"/>
              </a:rPr>
              <a:t>Office of Equal Opportunity 207.581.1226</a:t>
            </a:r>
            <a:endParaRPr sz="2400" dirty="0">
              <a:solidFill>
                <a:schemeClr val="lt1"/>
              </a:solidFill>
              <a:latin typeface="Times New Roman"/>
              <a:ea typeface="Times New Roman"/>
              <a:cs typeface="Times New Roman"/>
              <a:sym typeface="Times New Roman"/>
            </a:endParaRPr>
          </a:p>
        </p:txBody>
      </p:sp>
      <p:sp>
        <p:nvSpPr>
          <p:cNvPr id="346" name="Google Shape;346;p37"/>
          <p:cNvSpPr txBox="1"/>
          <p:nvPr/>
        </p:nvSpPr>
        <p:spPr>
          <a:xfrm>
            <a:off x="1905000" y="1600200"/>
            <a:ext cx="44958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a:solidFill>
                  <a:schemeClr val="lt1"/>
                </a:solidFill>
                <a:latin typeface="Arial"/>
                <a:ea typeface="Arial"/>
                <a:cs typeface="Arial"/>
                <a:sym typeface="Arial"/>
              </a:rPr>
              <a:t>Thank You</a:t>
            </a:r>
            <a:endParaRPr sz="4800">
              <a:solidFill>
                <a:schemeClr val="lt1"/>
              </a:solidFill>
              <a:latin typeface="Arial"/>
              <a:ea typeface="Arial"/>
              <a:cs typeface="Arial"/>
              <a:sym typeface="Arial"/>
            </a:endParaRPr>
          </a:p>
        </p:txBody>
      </p:sp>
    </p:spTree>
  </p:cSld>
  <p:clrMapOvr>
    <a:masterClrMapping/>
  </p:clrMapOvr>
  <p:transition spd="med">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4"/>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Student Behavioral Expectations</a:t>
            </a:r>
            <a:endParaRPr/>
          </a:p>
        </p:txBody>
      </p:sp>
      <p:sp>
        <p:nvSpPr>
          <p:cNvPr id="111" name="Google Shape;111;p4"/>
          <p:cNvSpPr txBox="1">
            <a:spLocks noGrp="1"/>
          </p:cNvSpPr>
          <p:nvPr>
            <p:ph type="body" idx="1"/>
          </p:nvPr>
        </p:nvSpPr>
        <p:spPr>
          <a:xfrm>
            <a:off x="470380" y="1066800"/>
            <a:ext cx="8229600" cy="4785395"/>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lt1"/>
              </a:buClr>
              <a:buSzPts val="2400"/>
              <a:buChar char="•"/>
            </a:pPr>
            <a:r>
              <a:rPr lang="en-US" dirty="0"/>
              <a:t>UMPD (911 or 207.581.4040</a:t>
            </a:r>
            <a:r>
              <a:rPr lang="en-US" dirty="0" smtClean="0"/>
              <a:t>)</a:t>
            </a:r>
          </a:p>
          <a:p>
            <a:pPr marL="800100" lvl="1">
              <a:spcBef>
                <a:spcPts val="0"/>
              </a:spcBef>
              <a:buSzPts val="2400"/>
              <a:buChar char="•"/>
            </a:pPr>
            <a:r>
              <a:rPr lang="en-US" dirty="0" smtClean="0"/>
              <a:t>Crimes </a:t>
            </a:r>
            <a:r>
              <a:rPr lang="en-US" sz="1600" dirty="0" smtClean="0"/>
              <a:t>(</a:t>
            </a:r>
            <a:r>
              <a:rPr lang="en-US" sz="1600" dirty="0" err="1" smtClean="0"/>
              <a:t>Clery</a:t>
            </a:r>
            <a:r>
              <a:rPr lang="en-US" sz="1600" dirty="0" smtClean="0"/>
              <a:t>, Annual Report) </a:t>
            </a:r>
          </a:p>
          <a:p>
            <a:pPr marL="800100" lvl="1">
              <a:spcBef>
                <a:spcPts val="0"/>
              </a:spcBef>
              <a:buSzPts val="2400"/>
              <a:buChar char="•"/>
            </a:pPr>
            <a:r>
              <a:rPr lang="en-US" dirty="0" smtClean="0"/>
              <a:t>Other Issues </a:t>
            </a:r>
            <a:r>
              <a:rPr lang="en-US" sz="1600" dirty="0" smtClean="0"/>
              <a:t>(ex. wanted out, disruption, etc.)</a:t>
            </a:r>
            <a:endParaRPr sz="1600" dirty="0"/>
          </a:p>
          <a:p>
            <a:pPr marL="342900" lvl="0" indent="-342900" algn="l" rtl="0">
              <a:spcBef>
                <a:spcPts val="1200"/>
              </a:spcBef>
              <a:spcAft>
                <a:spcPts val="0"/>
              </a:spcAft>
              <a:buClr>
                <a:schemeClr val="lt1"/>
              </a:buClr>
              <a:buSzPts val="2400"/>
              <a:buChar char="•"/>
            </a:pPr>
            <a:r>
              <a:rPr lang="en-US" dirty="0"/>
              <a:t>Dean of </a:t>
            </a:r>
            <a:r>
              <a:rPr lang="en-US" dirty="0" smtClean="0"/>
              <a:t>Students/Student Conduct(207.581.1406)</a:t>
            </a:r>
          </a:p>
          <a:p>
            <a:pPr marL="800100" lvl="1">
              <a:spcBef>
                <a:spcPts val="1200"/>
              </a:spcBef>
              <a:buSzPts val="2400"/>
              <a:buChar char="•"/>
            </a:pPr>
            <a:r>
              <a:rPr lang="en-US" dirty="0" smtClean="0"/>
              <a:t>Hazing </a:t>
            </a:r>
            <a:r>
              <a:rPr lang="en-US" sz="1600" dirty="0" smtClean="0"/>
              <a:t>(new members, student orgs, honor societies, etc.)</a:t>
            </a:r>
          </a:p>
          <a:p>
            <a:pPr marL="800100" lvl="1">
              <a:spcBef>
                <a:spcPts val="1200"/>
              </a:spcBef>
              <a:buSzPts val="2400"/>
              <a:buChar char="•"/>
            </a:pPr>
            <a:r>
              <a:rPr lang="en-US" dirty="0" smtClean="0"/>
              <a:t>Drug/Alcohol Issues </a:t>
            </a:r>
            <a:r>
              <a:rPr lang="en-US" sz="1600" dirty="0" smtClean="0"/>
              <a:t>(Cannabis Not Permitted on Campus in any Form)</a:t>
            </a:r>
          </a:p>
          <a:p>
            <a:pPr marL="800100" lvl="1">
              <a:spcBef>
                <a:spcPts val="1200"/>
              </a:spcBef>
              <a:buSzPts val="2400"/>
              <a:buChar char="•"/>
            </a:pPr>
            <a:r>
              <a:rPr lang="en-US" dirty="0" smtClean="0"/>
              <a:t>Academic Integrity Issues </a:t>
            </a:r>
            <a:r>
              <a:rPr lang="en-US" sz="1600" dirty="0" smtClean="0"/>
              <a:t>(make sure your syllabus is clear)</a:t>
            </a:r>
            <a:endParaRPr sz="1600" dirty="0"/>
          </a:p>
          <a:p>
            <a:pPr marL="342900" lvl="0" indent="-342900" algn="l" rtl="0">
              <a:spcBef>
                <a:spcPts val="1200"/>
              </a:spcBef>
              <a:spcAft>
                <a:spcPts val="0"/>
              </a:spcAft>
              <a:buClr>
                <a:schemeClr val="lt1"/>
              </a:buClr>
              <a:buSzPts val="2400"/>
              <a:buChar char="•"/>
            </a:pPr>
            <a:r>
              <a:rPr lang="en-US" dirty="0"/>
              <a:t>Counseling Center (207.581.1392</a:t>
            </a:r>
            <a:r>
              <a:rPr lang="en-US" dirty="0" smtClean="0"/>
              <a:t>)</a:t>
            </a:r>
            <a:endParaRPr dirty="0"/>
          </a:p>
          <a:p>
            <a:pPr marL="342900" lvl="0" indent="-342900" algn="l" rtl="0">
              <a:spcBef>
                <a:spcPts val="1200"/>
              </a:spcBef>
              <a:spcAft>
                <a:spcPts val="0"/>
              </a:spcAft>
              <a:buClr>
                <a:schemeClr val="lt1"/>
              </a:buClr>
              <a:buSzPts val="2400"/>
              <a:buChar char="•"/>
            </a:pPr>
            <a:r>
              <a:rPr lang="en-US" dirty="0"/>
              <a:t>Student Behavior Review Team (207.581.1406)</a:t>
            </a:r>
            <a:endParaRPr dirty="0"/>
          </a:p>
          <a:p>
            <a:pPr marL="742950" lvl="1" indent="-285750" algn="l" rtl="0">
              <a:spcBef>
                <a:spcPts val="1200"/>
              </a:spcBef>
              <a:spcAft>
                <a:spcPts val="0"/>
              </a:spcAft>
              <a:buClr>
                <a:schemeClr val="lt1"/>
              </a:buClr>
              <a:buSzPts val="2000"/>
              <a:buChar char="–"/>
            </a:pPr>
            <a:r>
              <a:rPr lang="en-US" dirty="0" smtClean="0"/>
              <a:t>What </a:t>
            </a:r>
            <a:r>
              <a:rPr lang="en-US" dirty="0"/>
              <a:t>to Report/Then What Happens</a:t>
            </a:r>
            <a:endParaRPr dirty="0"/>
          </a:p>
          <a:p>
            <a:pPr marL="742950" lvl="1" indent="-285750" algn="l" rtl="0">
              <a:spcBef>
                <a:spcPts val="1200"/>
              </a:spcBef>
              <a:spcAft>
                <a:spcPts val="0"/>
              </a:spcAft>
              <a:buClr>
                <a:schemeClr val="lt1"/>
              </a:buClr>
              <a:buSzPts val="2000"/>
              <a:buChar char="–"/>
            </a:pPr>
            <a:r>
              <a:rPr lang="en-US" dirty="0" smtClean="0"/>
              <a:t>Questions/Consultations</a:t>
            </a:r>
            <a:endParaRPr dirty="0"/>
          </a:p>
        </p:txBody>
      </p:sp>
    </p:spTree>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5"/>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Student Behavioral Review Team</a:t>
            </a:r>
            <a:endParaRPr/>
          </a:p>
        </p:txBody>
      </p:sp>
      <p:pic>
        <p:nvPicPr>
          <p:cNvPr id="118" name="Google Shape;118;p5"/>
          <p:cNvPicPr preferRelativeResize="0">
            <a:picLocks noGrp="1"/>
          </p:cNvPicPr>
          <p:nvPr>
            <p:ph type="body" idx="1"/>
          </p:nvPr>
        </p:nvPicPr>
        <p:blipFill rotWithShape="1">
          <a:blip r:embed="rId3">
            <a:alphaModFix/>
          </a:blip>
          <a:srcRect/>
          <a:stretch/>
        </p:blipFill>
        <p:spPr>
          <a:xfrm>
            <a:off x="868421" y="1066800"/>
            <a:ext cx="7419898" cy="4616826"/>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cSld>
  <p:clrMapOvr>
    <a:masterClrMapping/>
  </p:clrMapOvr>
  <p:transition spd="med">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p6"/>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Bystander Intervention</a:t>
            </a:r>
            <a:endParaRPr/>
          </a:p>
        </p:txBody>
      </p:sp>
      <p:sp>
        <p:nvSpPr>
          <p:cNvPr id="125" name="Google Shape;125;p6"/>
          <p:cNvSpPr txBox="1">
            <a:spLocks noGrp="1"/>
          </p:cNvSpPr>
          <p:nvPr>
            <p:ph type="body" idx="1"/>
          </p:nvPr>
        </p:nvSpPr>
        <p:spPr>
          <a:xfrm>
            <a:off x="1524000" y="1143000"/>
            <a:ext cx="6076950" cy="4562475"/>
          </a:xfrm>
          <a:prstGeom prst="rect">
            <a:avLst/>
          </a:prstGeom>
          <a:noFill/>
          <a:ln>
            <a:noFill/>
          </a:ln>
        </p:spPr>
        <p:txBody>
          <a:bodyPr spcFirstLastPara="1" wrap="square" lIns="91425" tIns="45700" rIns="91425" bIns="45700" anchor="t" anchorCtr="0">
            <a:normAutofit/>
          </a:bodyPr>
          <a:lstStyle/>
          <a:p>
            <a:pPr marL="0" lvl="0" indent="0" algn="l" rtl="0">
              <a:spcBef>
                <a:spcPts val="600"/>
              </a:spcBef>
              <a:spcAft>
                <a:spcPts val="600"/>
              </a:spcAft>
              <a:buNone/>
            </a:pPr>
            <a:endParaRPr/>
          </a:p>
        </p:txBody>
      </p:sp>
      <p:pic>
        <p:nvPicPr>
          <p:cNvPr id="126" name="Google Shape;126;p6" descr="C:\Users\kenda.scheele\AppData\Local\Microsoft\Windows\INetCache\Content.MSO\40C19DE3.tmp"/>
          <p:cNvPicPr preferRelativeResize="0"/>
          <p:nvPr/>
        </p:nvPicPr>
        <p:blipFill rotWithShape="1">
          <a:blip r:embed="rId3">
            <a:alphaModFix/>
          </a:blip>
          <a:srcRect/>
          <a:stretch/>
        </p:blipFill>
        <p:spPr>
          <a:xfrm>
            <a:off x="674370" y="1066800"/>
            <a:ext cx="7783830" cy="4638675"/>
          </a:xfrm>
          <a:prstGeom prst="rect">
            <a:avLst/>
          </a:prstGeom>
          <a:noFill/>
          <a:ln>
            <a:noFill/>
          </a:ln>
        </p:spPr>
      </p:pic>
    </p:spTree>
  </p:cSld>
  <p:clrMapOvr>
    <a:masterClrMapping/>
  </p:clrMapOvr>
  <p:transition spd="med">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Google Shape;132;p7"/>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Step 2:  Do Not Discriminate</a:t>
            </a:r>
            <a:endParaRPr/>
          </a:p>
        </p:txBody>
      </p:sp>
      <p:sp>
        <p:nvSpPr>
          <p:cNvPr id="133" name="Google Shape;133;p7"/>
          <p:cNvSpPr txBox="1">
            <a:spLocks noGrp="1"/>
          </p:cNvSpPr>
          <p:nvPr>
            <p:ph type="body" idx="1"/>
          </p:nvPr>
        </p:nvSpPr>
        <p:spPr>
          <a:xfrm>
            <a:off x="457200" y="1066800"/>
            <a:ext cx="8229600" cy="5059363"/>
          </a:xfrm>
          <a:prstGeom prst="rect">
            <a:avLst/>
          </a:prstGeom>
          <a:noFill/>
          <a:ln>
            <a:noFill/>
          </a:ln>
        </p:spPr>
        <p:txBody>
          <a:bodyPr spcFirstLastPara="1" wrap="square" lIns="91425" tIns="45700" rIns="91425" bIns="45700" anchor="t" anchorCtr="0">
            <a:normAutofit lnSpcReduction="10000"/>
          </a:bodyPr>
          <a:lstStyle/>
          <a:p>
            <a:pPr marL="342900" lvl="0" indent="-342900" algn="l" rtl="0">
              <a:spcBef>
                <a:spcPts val="0"/>
              </a:spcBef>
              <a:spcAft>
                <a:spcPts val="0"/>
              </a:spcAft>
              <a:buClr>
                <a:schemeClr val="lt1"/>
              </a:buClr>
              <a:buSzPts val="2600"/>
              <a:buChar char="•"/>
            </a:pPr>
            <a:r>
              <a:rPr lang="en-US" sz="2600">
                <a:latin typeface="Garamond"/>
                <a:ea typeface="Garamond"/>
                <a:cs typeface="Garamond"/>
                <a:sym typeface="Garamond"/>
              </a:rPr>
              <a:t>Protected Criteria . . . </a:t>
            </a:r>
            <a:endParaRPr/>
          </a:p>
          <a:p>
            <a:pPr marL="742950" lvl="1" indent="-285750" algn="l" rtl="0">
              <a:spcBef>
                <a:spcPts val="1200"/>
              </a:spcBef>
              <a:spcAft>
                <a:spcPts val="0"/>
              </a:spcAft>
              <a:buClr>
                <a:schemeClr val="lt1"/>
              </a:buClr>
              <a:buSzPts val="2200"/>
              <a:buChar char="–"/>
            </a:pPr>
            <a:r>
              <a:rPr lang="en-US" sz="2200">
                <a:latin typeface="Garamond"/>
                <a:ea typeface="Garamond"/>
                <a:cs typeface="Garamond"/>
                <a:sym typeface="Garamond"/>
              </a:rPr>
              <a:t>Race/Color</a:t>
            </a:r>
            <a:endParaRPr sz="2200">
              <a:latin typeface="Garamond"/>
              <a:ea typeface="Garamond"/>
              <a:cs typeface="Garamond"/>
              <a:sym typeface="Garamond"/>
            </a:endParaRPr>
          </a:p>
          <a:p>
            <a:pPr marL="742950" lvl="1" indent="-285750" algn="l" rtl="0">
              <a:spcBef>
                <a:spcPts val="1200"/>
              </a:spcBef>
              <a:spcAft>
                <a:spcPts val="0"/>
              </a:spcAft>
              <a:buClr>
                <a:schemeClr val="lt1"/>
              </a:buClr>
              <a:buSzPts val="2200"/>
              <a:buChar char="–"/>
            </a:pPr>
            <a:r>
              <a:rPr lang="en-US" sz="2200">
                <a:latin typeface="Garamond"/>
                <a:ea typeface="Garamond"/>
                <a:cs typeface="Garamond"/>
                <a:sym typeface="Garamond"/>
              </a:rPr>
              <a:t>Sex (gender identity, transgender, gender expression, sexual orientation, pregnancy)</a:t>
            </a:r>
            <a:endParaRPr sz="2200">
              <a:latin typeface="Garamond"/>
              <a:ea typeface="Garamond"/>
              <a:cs typeface="Garamond"/>
              <a:sym typeface="Garamond"/>
            </a:endParaRPr>
          </a:p>
          <a:p>
            <a:pPr marL="742950" lvl="1" indent="-285750" algn="l" rtl="0">
              <a:spcBef>
                <a:spcPts val="1200"/>
              </a:spcBef>
              <a:spcAft>
                <a:spcPts val="0"/>
              </a:spcAft>
              <a:buClr>
                <a:schemeClr val="lt1"/>
              </a:buClr>
              <a:buSzPts val="2200"/>
              <a:buChar char="–"/>
            </a:pPr>
            <a:r>
              <a:rPr lang="en-US" sz="2200">
                <a:latin typeface="Garamond"/>
                <a:ea typeface="Garamond"/>
                <a:cs typeface="Garamond"/>
                <a:sym typeface="Garamond"/>
              </a:rPr>
              <a:t>National Origin/Citizenship Status</a:t>
            </a:r>
            <a:endParaRPr sz="2200">
              <a:latin typeface="Garamond"/>
              <a:ea typeface="Garamond"/>
              <a:cs typeface="Garamond"/>
              <a:sym typeface="Garamond"/>
            </a:endParaRPr>
          </a:p>
          <a:p>
            <a:pPr marL="742950" lvl="1" indent="-285750" algn="l" rtl="0">
              <a:spcBef>
                <a:spcPts val="1200"/>
              </a:spcBef>
              <a:spcAft>
                <a:spcPts val="0"/>
              </a:spcAft>
              <a:buClr>
                <a:schemeClr val="lt1"/>
              </a:buClr>
              <a:buSzPts val="2200"/>
              <a:buChar char="–"/>
            </a:pPr>
            <a:r>
              <a:rPr lang="en-US" sz="2200">
                <a:latin typeface="Garamond"/>
                <a:ea typeface="Garamond"/>
                <a:cs typeface="Garamond"/>
                <a:sym typeface="Garamond"/>
              </a:rPr>
              <a:t>Religion</a:t>
            </a:r>
            <a:endParaRPr/>
          </a:p>
          <a:p>
            <a:pPr marL="742950" lvl="1" indent="-285750" algn="l" rtl="0">
              <a:spcBef>
                <a:spcPts val="1200"/>
              </a:spcBef>
              <a:spcAft>
                <a:spcPts val="0"/>
              </a:spcAft>
              <a:buClr>
                <a:schemeClr val="lt1"/>
              </a:buClr>
              <a:buSzPts val="2200"/>
              <a:buChar char="–"/>
            </a:pPr>
            <a:r>
              <a:rPr lang="en-US" sz="2200">
                <a:latin typeface="Garamond"/>
                <a:ea typeface="Garamond"/>
                <a:cs typeface="Garamond"/>
                <a:sym typeface="Garamond"/>
              </a:rPr>
              <a:t>Age </a:t>
            </a:r>
            <a:endParaRPr/>
          </a:p>
          <a:p>
            <a:pPr marL="742950" lvl="1" indent="-285750" algn="l" rtl="0">
              <a:spcBef>
                <a:spcPts val="1200"/>
              </a:spcBef>
              <a:spcAft>
                <a:spcPts val="0"/>
              </a:spcAft>
              <a:buClr>
                <a:schemeClr val="lt1"/>
              </a:buClr>
              <a:buSzPts val="2200"/>
              <a:buChar char="–"/>
            </a:pPr>
            <a:r>
              <a:rPr lang="en-US" sz="2200">
                <a:latin typeface="Garamond"/>
                <a:ea typeface="Garamond"/>
                <a:cs typeface="Garamond"/>
                <a:sym typeface="Garamond"/>
              </a:rPr>
              <a:t>Pregnancy/Parenting</a:t>
            </a:r>
            <a:endParaRPr sz="2200">
              <a:latin typeface="Garamond"/>
              <a:ea typeface="Garamond"/>
              <a:cs typeface="Garamond"/>
              <a:sym typeface="Garamond"/>
            </a:endParaRPr>
          </a:p>
          <a:p>
            <a:pPr marL="742950" lvl="1" indent="-285750" algn="l" rtl="0">
              <a:spcBef>
                <a:spcPts val="1200"/>
              </a:spcBef>
              <a:spcAft>
                <a:spcPts val="0"/>
              </a:spcAft>
              <a:buClr>
                <a:schemeClr val="lt1"/>
              </a:buClr>
              <a:buSzPts val="2200"/>
              <a:buChar char="–"/>
            </a:pPr>
            <a:r>
              <a:rPr lang="en-US" sz="2200">
                <a:latin typeface="Garamond"/>
                <a:ea typeface="Garamond"/>
                <a:cs typeface="Garamond"/>
                <a:sym typeface="Garamond"/>
              </a:rPr>
              <a:t>Disability</a:t>
            </a:r>
            <a:endParaRPr/>
          </a:p>
          <a:p>
            <a:pPr marL="742950" lvl="1" indent="-285750" algn="l" rtl="0">
              <a:spcBef>
                <a:spcPts val="1200"/>
              </a:spcBef>
              <a:spcAft>
                <a:spcPts val="0"/>
              </a:spcAft>
              <a:buClr>
                <a:schemeClr val="lt1"/>
              </a:buClr>
              <a:buSzPts val="2200"/>
              <a:buChar char="–"/>
            </a:pPr>
            <a:r>
              <a:rPr lang="en-US" sz="2200">
                <a:latin typeface="Garamond"/>
                <a:ea typeface="Garamond"/>
                <a:cs typeface="Garamond"/>
                <a:sym typeface="Garamond"/>
              </a:rPr>
              <a:t>Veteran Status</a:t>
            </a:r>
            <a:endParaRPr sz="2200">
              <a:latin typeface="Garamond"/>
              <a:ea typeface="Garamond"/>
              <a:cs typeface="Garamond"/>
              <a:sym typeface="Garamond"/>
            </a:endParaRPr>
          </a:p>
          <a:p>
            <a:pPr marL="742950" lvl="1" indent="-285750" algn="l" rtl="0">
              <a:spcBef>
                <a:spcPts val="1200"/>
              </a:spcBef>
              <a:spcAft>
                <a:spcPts val="0"/>
              </a:spcAft>
              <a:buClr>
                <a:schemeClr val="lt1"/>
              </a:buClr>
              <a:buSzPts val="2200"/>
              <a:buChar char="–"/>
            </a:pPr>
            <a:r>
              <a:rPr lang="en-US" sz="2200">
                <a:latin typeface="Garamond"/>
                <a:ea typeface="Garamond"/>
                <a:cs typeface="Garamond"/>
                <a:sym typeface="Garamond"/>
              </a:rPr>
              <a:t>Genetic Information</a:t>
            </a:r>
            <a:endParaRPr/>
          </a:p>
          <a:p>
            <a:pPr marL="342900" lvl="0" indent="-177800" algn="l" rtl="0">
              <a:spcBef>
                <a:spcPts val="1200"/>
              </a:spcBef>
              <a:spcAft>
                <a:spcPts val="0"/>
              </a:spcAft>
              <a:buClr>
                <a:schemeClr val="lt1"/>
              </a:buClr>
              <a:buSzPts val="2600"/>
              <a:buNone/>
            </a:pPr>
            <a:endParaRPr sz="2600">
              <a:latin typeface="Garamond"/>
              <a:ea typeface="Garamond"/>
              <a:cs typeface="Garamond"/>
              <a:sym typeface="Garamond"/>
            </a:endParaRPr>
          </a:p>
          <a:p>
            <a:pPr marL="342900" lvl="0" indent="-190500" algn="l" rtl="0">
              <a:spcBef>
                <a:spcPts val="1200"/>
              </a:spcBef>
              <a:spcAft>
                <a:spcPts val="0"/>
              </a:spcAft>
              <a:buClr>
                <a:schemeClr val="lt1"/>
              </a:buClr>
              <a:buSzPts val="2400"/>
              <a:buNone/>
            </a:pPr>
            <a:endParaRPr/>
          </a:p>
        </p:txBody>
      </p:sp>
      <p:sp>
        <p:nvSpPr>
          <p:cNvPr id="134" name="Google Shape;134;p7"/>
          <p:cNvSpPr txBox="1"/>
          <p:nvPr/>
        </p:nvSpPr>
        <p:spPr>
          <a:xfrm>
            <a:off x="4578370" y="4038600"/>
            <a:ext cx="3124200" cy="461665"/>
          </a:xfrm>
          <a:prstGeom prst="rect">
            <a:avLst/>
          </a:prstGeom>
          <a:noFill/>
          <a:ln w="9525" cap="flat" cmpd="sng">
            <a:solidFill>
              <a:schemeClr val="lt2"/>
            </a:solidFill>
            <a:prstDash val="solid"/>
            <a:round/>
            <a:headEnd type="none" w="sm" len="sm"/>
            <a:tailEnd type="none" w="sm" len="sm"/>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chemeClr val="lt1"/>
                </a:solidFill>
                <a:latin typeface="Times New Roman"/>
                <a:ea typeface="Times New Roman"/>
                <a:cs typeface="Times New Roman"/>
                <a:sym typeface="Times New Roman"/>
              </a:rPr>
              <a:t>Bias Response Team</a:t>
            </a:r>
            <a:endParaRPr sz="1800">
              <a:solidFill>
                <a:schemeClr val="lt1"/>
              </a:solidFill>
              <a:latin typeface="Calibri"/>
              <a:ea typeface="Calibri"/>
              <a:cs typeface="Calibri"/>
              <a:sym typeface="Calibri"/>
            </a:endParaRPr>
          </a:p>
        </p:txBody>
      </p:sp>
    </p:spTree>
  </p:cSld>
  <p:clrMapOvr>
    <a:masterClrMapping/>
  </p:clrMapOvr>
  <p:transition spd="med">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8"/>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And . . . </a:t>
            </a:r>
            <a:endParaRPr/>
          </a:p>
        </p:txBody>
      </p:sp>
      <p:sp>
        <p:nvSpPr>
          <p:cNvPr id="141" name="Google Shape;141;p8"/>
          <p:cNvSpPr txBox="1">
            <a:spLocks noGrp="1"/>
          </p:cNvSpPr>
          <p:nvPr>
            <p:ph type="body" idx="1"/>
          </p:nvPr>
        </p:nvSpPr>
        <p:spPr>
          <a:xfrm>
            <a:off x="456760" y="1143000"/>
            <a:ext cx="8229600" cy="4785395"/>
          </a:xfrm>
          <a:prstGeom prst="rect">
            <a:avLst/>
          </a:prstGeom>
          <a:noFill/>
          <a:ln>
            <a:noFill/>
          </a:ln>
        </p:spPr>
        <p:txBody>
          <a:bodyPr spcFirstLastPara="1" wrap="square" lIns="91425" tIns="45700" rIns="91425" bIns="45700" anchor="t" anchorCtr="0">
            <a:normAutofit fontScale="85000" lnSpcReduction="20000"/>
          </a:bodyPr>
          <a:lstStyle/>
          <a:p>
            <a:pPr marL="342900" lvl="0" indent="-342900" algn="l" rtl="0">
              <a:spcBef>
                <a:spcPts val="0"/>
              </a:spcBef>
              <a:spcAft>
                <a:spcPts val="0"/>
              </a:spcAft>
              <a:buClr>
                <a:schemeClr val="lt1"/>
              </a:buClr>
              <a:buSzPct val="100000"/>
              <a:buChar char="•"/>
            </a:pPr>
            <a:r>
              <a:rPr lang="en-US" dirty="0"/>
              <a:t>Sexual Orientation:  homosexuality, bisexuality, heterosexuality  (actual or perceived), </a:t>
            </a:r>
            <a:r>
              <a:rPr lang="en-US" dirty="0">
                <a:solidFill>
                  <a:srgbClr val="93B3D7"/>
                </a:solidFill>
              </a:rPr>
              <a:t>AND</a:t>
            </a:r>
            <a:endParaRPr dirty="0">
              <a:solidFill>
                <a:srgbClr val="93B3D7"/>
              </a:solidFill>
            </a:endParaRPr>
          </a:p>
          <a:p>
            <a:pPr marL="742950" lvl="1" indent="-285750" algn="l" rtl="0">
              <a:spcBef>
                <a:spcPts val="1200"/>
              </a:spcBef>
              <a:spcAft>
                <a:spcPts val="0"/>
              </a:spcAft>
              <a:buClr>
                <a:schemeClr val="lt1"/>
              </a:buClr>
              <a:buSzPct val="100000"/>
              <a:buChar char="–"/>
            </a:pPr>
            <a:r>
              <a:rPr lang="en-US" dirty="0"/>
              <a:t>Gender Identity: An individual’s gender-related identity, whether or not that identity is different from that traditionally associated with that individual’s assigned sex at birth, including, but not limited to, a gender identity that is transgender or androgynous</a:t>
            </a:r>
            <a:endParaRPr dirty="0"/>
          </a:p>
          <a:p>
            <a:pPr marL="742950" lvl="1" indent="-285750" algn="l" rtl="0">
              <a:spcBef>
                <a:spcPts val="1200"/>
              </a:spcBef>
              <a:spcAft>
                <a:spcPts val="0"/>
              </a:spcAft>
              <a:buClr>
                <a:srgbClr val="93B3D7"/>
              </a:buClr>
              <a:buSzPct val="100000"/>
              <a:buChar char="–"/>
            </a:pPr>
            <a:r>
              <a:rPr lang="en-US" dirty="0">
                <a:solidFill>
                  <a:srgbClr val="93B3D7"/>
                </a:solidFill>
              </a:rPr>
              <a:t>One’s inner concept of self as male or female or both or neither</a:t>
            </a:r>
            <a:endParaRPr dirty="0"/>
          </a:p>
          <a:p>
            <a:pPr marL="742950" lvl="1" indent="-285750" algn="l" rtl="0">
              <a:spcBef>
                <a:spcPts val="1200"/>
              </a:spcBef>
              <a:spcAft>
                <a:spcPts val="0"/>
              </a:spcAft>
              <a:buClr>
                <a:schemeClr val="lt1"/>
              </a:buClr>
              <a:buSzPct val="100000"/>
              <a:buChar char="–"/>
            </a:pPr>
            <a:r>
              <a:rPr lang="en-US" dirty="0"/>
              <a:t>Gender Expression:  The manner in which an individual’s gender identity is expressed, including, but not limited to, through dress, appearance, manner, speech, or lifestyle, whether or not that expression is different from that traditionally associated with that individual’s assigned sex at birth</a:t>
            </a:r>
            <a:endParaRPr dirty="0"/>
          </a:p>
          <a:p>
            <a:pPr marL="742950" lvl="1" indent="-285750" algn="l" rtl="0">
              <a:spcBef>
                <a:spcPts val="1200"/>
              </a:spcBef>
              <a:spcAft>
                <a:spcPts val="0"/>
              </a:spcAft>
              <a:buClr>
                <a:srgbClr val="93B3D7"/>
              </a:buClr>
              <a:buSzPct val="100000"/>
              <a:buChar char="–"/>
            </a:pPr>
            <a:r>
              <a:rPr lang="en-US" dirty="0">
                <a:solidFill>
                  <a:srgbClr val="93B3D7"/>
                </a:solidFill>
              </a:rPr>
              <a:t>The external communication of one’s gender identity</a:t>
            </a:r>
            <a:endParaRPr dirty="0"/>
          </a:p>
          <a:p>
            <a:pPr marL="742950" lvl="1" indent="-285750" algn="l" rtl="0">
              <a:spcBef>
                <a:spcPts val="1200"/>
              </a:spcBef>
              <a:spcAft>
                <a:spcPts val="0"/>
              </a:spcAft>
              <a:buClr>
                <a:schemeClr val="lt1"/>
              </a:buClr>
              <a:buSzPct val="100000"/>
              <a:buChar char="–"/>
            </a:pPr>
            <a:r>
              <a:rPr lang="en-US" sz="2200" dirty="0"/>
              <a:t>Transgender</a:t>
            </a:r>
            <a:endParaRPr sz="2200" dirty="0">
              <a:solidFill>
                <a:srgbClr val="FF0000"/>
              </a:solidFill>
            </a:endParaRPr>
          </a:p>
          <a:p>
            <a:pPr marL="742950" lvl="1" indent="-177800" algn="l" rtl="0">
              <a:spcBef>
                <a:spcPts val="1200"/>
              </a:spcBef>
              <a:spcAft>
                <a:spcPts val="0"/>
              </a:spcAft>
              <a:buClr>
                <a:schemeClr val="lt1"/>
              </a:buClr>
              <a:buSzPct val="100000"/>
              <a:buNone/>
            </a:pPr>
            <a:endParaRPr dirty="0">
              <a:solidFill>
                <a:srgbClr val="FF0000"/>
              </a:solidFill>
            </a:endParaRPr>
          </a:p>
          <a:p>
            <a:pPr marL="342900" lvl="0" indent="-342900" algn="l" rtl="0">
              <a:spcBef>
                <a:spcPts val="1200"/>
              </a:spcBef>
              <a:spcAft>
                <a:spcPts val="0"/>
              </a:spcAft>
              <a:buClr>
                <a:schemeClr val="lt1"/>
              </a:buClr>
              <a:buSzPct val="100000"/>
              <a:buChar char="•"/>
            </a:pPr>
            <a:r>
              <a:rPr lang="en-US" dirty="0"/>
              <a:t>Be Sure to Use Preferred Names/Pronouns on </a:t>
            </a:r>
            <a:r>
              <a:rPr lang="en-US" dirty="0" smtClean="0"/>
              <a:t>Rosters and When Talking to Students.</a:t>
            </a:r>
            <a:endParaRPr dirty="0"/>
          </a:p>
          <a:p>
            <a:pPr marL="342900" lvl="0" indent="-213359" algn="l" rtl="0">
              <a:spcBef>
                <a:spcPts val="1200"/>
              </a:spcBef>
              <a:spcAft>
                <a:spcPts val="0"/>
              </a:spcAft>
              <a:buClr>
                <a:schemeClr val="lt1"/>
              </a:buClr>
              <a:buSzPct val="100000"/>
              <a:buNone/>
            </a:pPr>
            <a:endParaRPr dirty="0"/>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9"/>
          <p:cNvSpPr txBox="1">
            <a:spLocks noGrp="1"/>
          </p:cNvSpPr>
          <p:nvPr>
            <p:ph type="title"/>
          </p:nvPr>
        </p:nvSpPr>
        <p:spPr>
          <a:xfrm>
            <a:off x="470380" y="381000"/>
            <a:ext cx="8215980" cy="685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Clr>
                <a:srgbClr val="FFFFFF"/>
              </a:buClr>
              <a:buSzPts val="2400"/>
              <a:buFont typeface="Times"/>
              <a:buNone/>
            </a:pPr>
            <a:r>
              <a:rPr lang="en-US"/>
              <a:t>Activities also may be protected . . . </a:t>
            </a:r>
            <a:endParaRPr/>
          </a:p>
        </p:txBody>
      </p:sp>
      <p:sp>
        <p:nvSpPr>
          <p:cNvPr id="148" name="Google Shape;148;p9"/>
          <p:cNvSpPr txBox="1">
            <a:spLocks noGrp="1"/>
          </p:cNvSpPr>
          <p:nvPr>
            <p:ph type="body" idx="1"/>
          </p:nvPr>
        </p:nvSpPr>
        <p:spPr>
          <a:xfrm>
            <a:off x="457200" y="1340768"/>
            <a:ext cx="8229600" cy="4785395"/>
          </a:xfrm>
          <a:prstGeom prst="rect">
            <a:avLst/>
          </a:prstGeom>
          <a:noFill/>
          <a:ln>
            <a:noFill/>
          </a:ln>
        </p:spPr>
        <p:txBody>
          <a:bodyPr spcFirstLastPara="1" wrap="square" lIns="91425" tIns="45700" rIns="91425" bIns="45700" anchor="t" anchorCtr="0">
            <a:normAutofit/>
          </a:bodyPr>
          <a:lstStyle/>
          <a:p>
            <a:pPr marL="342900" lvl="0" indent="-342900" algn="l" rtl="0">
              <a:spcBef>
                <a:spcPts val="0"/>
              </a:spcBef>
              <a:spcAft>
                <a:spcPts val="0"/>
              </a:spcAft>
              <a:buClr>
                <a:schemeClr val="lt1"/>
              </a:buClr>
              <a:buSzPts val="2400"/>
              <a:buChar char="•"/>
            </a:pPr>
            <a:r>
              <a:rPr lang="en-US"/>
              <a:t>For example, if:</a:t>
            </a:r>
            <a:endParaRPr/>
          </a:p>
          <a:p>
            <a:pPr marL="742950" lvl="1" indent="-285750" algn="l" rtl="0">
              <a:spcBef>
                <a:spcPts val="1200"/>
              </a:spcBef>
              <a:spcAft>
                <a:spcPts val="0"/>
              </a:spcAft>
              <a:buClr>
                <a:schemeClr val="lt1"/>
              </a:buClr>
              <a:buSzPts val="2000"/>
              <a:buChar char="–"/>
            </a:pPr>
            <a:r>
              <a:rPr lang="en-US"/>
              <a:t>An individual raises a complaint that they were discriminated against; or </a:t>
            </a:r>
            <a:endParaRPr/>
          </a:p>
          <a:p>
            <a:pPr marL="742950" lvl="1" indent="-285750" algn="l" rtl="0">
              <a:spcBef>
                <a:spcPts val="1200"/>
              </a:spcBef>
              <a:spcAft>
                <a:spcPts val="0"/>
              </a:spcAft>
              <a:buClr>
                <a:schemeClr val="lt1"/>
              </a:buClr>
              <a:buSzPts val="2000"/>
              <a:buChar char="–"/>
            </a:pPr>
            <a:r>
              <a:rPr lang="en-US"/>
              <a:t>An individual participates in an investigation of a complaint of discrimination;</a:t>
            </a:r>
            <a:endParaRPr/>
          </a:p>
          <a:p>
            <a:pPr marL="342900" lvl="0" indent="-342900" algn="l" rtl="0">
              <a:spcBef>
                <a:spcPts val="1200"/>
              </a:spcBef>
              <a:spcAft>
                <a:spcPts val="0"/>
              </a:spcAft>
              <a:buClr>
                <a:schemeClr val="lt1"/>
              </a:buClr>
              <a:buSzPts val="2400"/>
              <a:buChar char="•"/>
            </a:pPr>
            <a:r>
              <a:rPr lang="en-US"/>
              <a:t>The individual may not be retaliated against because of these actions</a:t>
            </a:r>
            <a:endParaRPr/>
          </a:p>
          <a:p>
            <a:pPr marL="342900" lvl="0" indent="-190500" algn="l" rtl="0">
              <a:spcBef>
                <a:spcPts val="1200"/>
              </a:spcBef>
              <a:spcAft>
                <a:spcPts val="0"/>
              </a:spcAft>
              <a:buClr>
                <a:schemeClr val="lt1"/>
              </a:buClr>
              <a:buSzPts val="2400"/>
              <a:buNone/>
            </a:pPr>
            <a:endParaRPr/>
          </a:p>
          <a:p>
            <a:pPr marL="342900" lvl="0" indent="-342900" algn="l" rtl="0">
              <a:spcBef>
                <a:spcPts val="1200"/>
              </a:spcBef>
              <a:spcAft>
                <a:spcPts val="0"/>
              </a:spcAft>
              <a:buClr>
                <a:schemeClr val="lt1"/>
              </a:buClr>
              <a:buSzPts val="2400"/>
              <a:buChar char="•"/>
            </a:pPr>
            <a:r>
              <a:rPr lang="en-US"/>
              <a:t>Note:  See also University policy on Reporting Wrongdoing</a:t>
            </a:r>
            <a:endParaRPr/>
          </a:p>
          <a:p>
            <a:pPr marL="342900" lvl="0" indent="-190500" algn="l" rtl="0">
              <a:spcBef>
                <a:spcPts val="1200"/>
              </a:spcBef>
              <a:spcAft>
                <a:spcPts val="0"/>
              </a:spcAft>
              <a:buClr>
                <a:schemeClr val="lt1"/>
              </a:buClr>
              <a:buSzPts val="2400"/>
              <a:buNone/>
            </a:pPr>
            <a:endParaRPr/>
          </a:p>
        </p:txBody>
      </p:sp>
    </p:spTree>
  </p:cSld>
  <p:clrMapOvr>
    <a:masterClrMapping/>
  </p:clrMapOvr>
  <p:transition spd="med">
    <p:fade thruBlk="1"/>
  </p:transition>
</p:sld>
</file>

<file path=ppt/theme/theme1.xml><?xml version="1.0" encoding="utf-8"?>
<a:theme xmlns:a="http://schemas.openxmlformats.org/drawingml/2006/main" name="UMaineCrestLogoTop_WhiteBackground">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TotalTime>
  <Words>4203</Words>
  <Application>Microsoft Office PowerPoint</Application>
  <PresentationFormat>On-screen Show (4:3)</PresentationFormat>
  <Paragraphs>358</Paragraphs>
  <Slides>37</Slides>
  <Notes>37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37</vt:i4>
      </vt:variant>
    </vt:vector>
  </HeadingPairs>
  <TitlesOfParts>
    <vt:vector size="44" baseType="lpstr">
      <vt:lpstr>Times New Roman</vt:lpstr>
      <vt:lpstr>Garamond</vt:lpstr>
      <vt:lpstr>Noto Sans Symbols</vt:lpstr>
      <vt:lpstr>Times</vt:lpstr>
      <vt:lpstr>Arial</vt:lpstr>
      <vt:lpstr>Calibri</vt:lpstr>
      <vt:lpstr>UMaineCrestLogoTop_WhiteBackground</vt:lpstr>
      <vt:lpstr>Student Life Training</vt:lpstr>
      <vt:lpstr>Content Warning</vt:lpstr>
      <vt:lpstr>Step 1:  Reach Out for Help</vt:lpstr>
      <vt:lpstr>Student Behavioral Expectations</vt:lpstr>
      <vt:lpstr>Student Behavioral Review Team</vt:lpstr>
      <vt:lpstr>Bystander Intervention</vt:lpstr>
      <vt:lpstr>Step 2:  Do Not Discriminate</vt:lpstr>
      <vt:lpstr>And . . . </vt:lpstr>
      <vt:lpstr>Activities also may be protected . . . </vt:lpstr>
      <vt:lpstr>Discrimination 101</vt:lpstr>
      <vt:lpstr>But also discrimination if . . . </vt:lpstr>
      <vt:lpstr>Most Common Form of Harassment = Sexual</vt:lpstr>
      <vt:lpstr>Wide Spectrum of Behavior Included</vt:lpstr>
      <vt:lpstr>What behaviors can lead to claims of sexual harassment? </vt:lpstr>
      <vt:lpstr>How About in Role as a Teacher?</vt:lpstr>
      <vt:lpstr>What is the problem?</vt:lpstr>
      <vt:lpstr>Consenting Relationships Guidelines</vt:lpstr>
      <vt:lpstr>Sexual Harassment and Criminal Conduct</vt:lpstr>
      <vt:lpstr>Sexual Assault</vt:lpstr>
      <vt:lpstr>Dating and Domestic Violence</vt:lpstr>
      <vt:lpstr>Consent – “Yes means yes”</vt:lpstr>
      <vt:lpstr>When “Yes” Is Not Enough . . . </vt:lpstr>
      <vt:lpstr>Sexual Misconduct</vt:lpstr>
      <vt:lpstr>Stalking</vt:lpstr>
      <vt:lpstr>Mandatory Reporting</vt:lpstr>
      <vt:lpstr>“Who You Gonna Call?”</vt:lpstr>
      <vt:lpstr>What information must be reported?</vt:lpstr>
      <vt:lpstr>Respecting Privacy</vt:lpstr>
      <vt:lpstr>What about confidentiality?</vt:lpstr>
      <vt:lpstr>Confidentiality Requests</vt:lpstr>
      <vt:lpstr>How Does the University Decide?</vt:lpstr>
      <vt:lpstr>What Happens Once a Report is Made?</vt:lpstr>
      <vt:lpstr>What to Do if You are Being Harassed?</vt:lpstr>
      <vt:lpstr>Getting Help</vt:lpstr>
      <vt:lpstr>How to make a complaint of discrimination</vt:lpstr>
      <vt:lpstr>External Options</vt:lpstr>
      <vt:lpstr>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Life Training</dc:title>
  <dc:creator>Karen D. Kemble</dc:creator>
  <cp:lastModifiedBy>Kenda K Scheele</cp:lastModifiedBy>
  <cp:revision>4</cp:revision>
  <dcterms:created xsi:type="dcterms:W3CDTF">2015-08-14T18:57:52Z</dcterms:created>
  <dcterms:modified xsi:type="dcterms:W3CDTF">2023-08-18T20:41:35Z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0x010100F021315989D20744ACA22D3245A18821</vt:lpwstr>
  </property>
</Properties>
</file>