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8" r:id="rId3"/>
    <p:sldId id="257" r:id="rId4"/>
    <p:sldId id="259" r:id="rId5"/>
    <p:sldId id="260" r:id="rId6"/>
    <p:sldId id="261" r:id="rId7"/>
    <p:sldId id="263" r:id="rId8"/>
    <p:sldId id="264" r:id="rId9"/>
    <p:sldId id="265" r:id="rId10"/>
    <p:sldId id="266" r:id="rId11"/>
    <p:sldId id="270" r:id="rId12"/>
    <p:sldId id="269"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CE93"/>
    <a:srgbClr val="2D4DB0"/>
    <a:srgbClr val="0638B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450A56-545B-4850-84ED-97601E64AEF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2889FA3-BAC0-4001-B957-9A49FC662958}">
      <dgm:prSet phldrT="[Text]"/>
      <dgm:spPr/>
      <dgm:t>
        <a:bodyPr/>
        <a:lstStyle/>
        <a:p>
          <a:pPr algn="ctr"/>
          <a:r>
            <a:rPr lang="en-US" dirty="0" smtClean="0">
              <a:latin typeface="Berlin Sans FB" panose="020E0602020502020306" pitchFamily="34" charset="0"/>
            </a:rPr>
            <a:t>Serve water from pitchers </a:t>
          </a:r>
          <a:endParaRPr lang="en-US" dirty="0">
            <a:latin typeface="Berlin Sans FB" panose="020E0602020502020306" pitchFamily="34" charset="0"/>
          </a:endParaRPr>
        </a:p>
      </dgm:t>
    </dgm:pt>
    <dgm:pt modelId="{A4AB9E0D-5F57-4FA5-88B0-9B0C7149DA53}" type="parTrans" cxnId="{86687D95-B666-4D83-9262-1E3F924A8555}">
      <dgm:prSet/>
      <dgm:spPr/>
      <dgm:t>
        <a:bodyPr/>
        <a:lstStyle/>
        <a:p>
          <a:pPr algn="ctr"/>
          <a:endParaRPr lang="en-US"/>
        </a:p>
      </dgm:t>
    </dgm:pt>
    <dgm:pt modelId="{B0075324-9C58-40D7-B426-E49B3E394BF9}" type="sibTrans" cxnId="{86687D95-B666-4D83-9262-1E3F924A8555}">
      <dgm:prSet/>
      <dgm:spPr/>
      <dgm:t>
        <a:bodyPr/>
        <a:lstStyle/>
        <a:p>
          <a:pPr algn="ctr"/>
          <a:endParaRPr lang="en-US"/>
        </a:p>
      </dgm:t>
    </dgm:pt>
    <dgm:pt modelId="{D7FDF81D-FA26-425D-9AC2-15547D6138C5}">
      <dgm:prSet phldrT="[Text]"/>
      <dgm:spPr/>
      <dgm:t>
        <a:bodyPr/>
        <a:lstStyle/>
        <a:p>
          <a:pPr algn="ctr"/>
          <a:r>
            <a:rPr lang="en-US" dirty="0" smtClean="0">
              <a:latin typeface="Berlin Sans FB" panose="020E0602020502020306" pitchFamily="34" charset="0"/>
            </a:rPr>
            <a:t>Minimize paper use and print double-sided </a:t>
          </a:r>
          <a:endParaRPr lang="en-US" dirty="0">
            <a:latin typeface="Berlin Sans FB" panose="020E0602020502020306" pitchFamily="34" charset="0"/>
          </a:endParaRPr>
        </a:p>
      </dgm:t>
    </dgm:pt>
    <dgm:pt modelId="{79850D37-EE33-4D10-8F03-AFC990DE54BB}" type="parTrans" cxnId="{6F27AEC4-A4F4-49DE-AE8C-9E5155B1F267}">
      <dgm:prSet/>
      <dgm:spPr/>
      <dgm:t>
        <a:bodyPr/>
        <a:lstStyle/>
        <a:p>
          <a:pPr algn="ctr"/>
          <a:endParaRPr lang="en-US"/>
        </a:p>
      </dgm:t>
    </dgm:pt>
    <dgm:pt modelId="{837EED78-F628-4234-B424-EEDC7F18A6C3}" type="sibTrans" cxnId="{6F27AEC4-A4F4-49DE-AE8C-9E5155B1F267}">
      <dgm:prSet/>
      <dgm:spPr/>
      <dgm:t>
        <a:bodyPr/>
        <a:lstStyle/>
        <a:p>
          <a:pPr algn="ctr"/>
          <a:endParaRPr lang="en-US"/>
        </a:p>
      </dgm:t>
    </dgm:pt>
    <dgm:pt modelId="{E989E818-0954-49E9-8476-5C48E3509FD5}">
      <dgm:prSet phldrT="[Text]"/>
      <dgm:spPr/>
      <dgm:t>
        <a:bodyPr/>
        <a:lstStyle/>
        <a:p>
          <a:pPr algn="ctr"/>
          <a:r>
            <a:rPr lang="en-US" dirty="0" smtClean="0">
              <a:latin typeface="Berlin Sans FB" panose="020E0602020502020306" pitchFamily="34" charset="0"/>
            </a:rPr>
            <a:t>Report all leaking faucets/fixtures </a:t>
          </a:r>
          <a:endParaRPr lang="en-US" dirty="0">
            <a:latin typeface="Berlin Sans FB" panose="020E0602020502020306" pitchFamily="34" charset="0"/>
          </a:endParaRPr>
        </a:p>
      </dgm:t>
    </dgm:pt>
    <dgm:pt modelId="{4C2CA2BE-7873-472E-99A7-09E0CE717E67}" type="parTrans" cxnId="{5551781B-B467-4CA9-B4E5-03D1F83D1CF6}">
      <dgm:prSet/>
      <dgm:spPr/>
      <dgm:t>
        <a:bodyPr/>
        <a:lstStyle/>
        <a:p>
          <a:pPr algn="ctr"/>
          <a:endParaRPr lang="en-US"/>
        </a:p>
      </dgm:t>
    </dgm:pt>
    <dgm:pt modelId="{6BA13DB4-EDC1-4B34-84FF-43D8F8A3C450}" type="sibTrans" cxnId="{5551781B-B467-4CA9-B4E5-03D1F83D1CF6}">
      <dgm:prSet/>
      <dgm:spPr/>
      <dgm:t>
        <a:bodyPr/>
        <a:lstStyle/>
        <a:p>
          <a:pPr algn="ctr"/>
          <a:endParaRPr lang="en-US"/>
        </a:p>
      </dgm:t>
    </dgm:pt>
    <dgm:pt modelId="{F9CAC8D1-BB97-4E83-BAB4-FF0B2A52F751}">
      <dgm:prSet phldrT="[Text]"/>
      <dgm:spPr/>
      <dgm:t>
        <a:bodyPr/>
        <a:lstStyle/>
        <a:p>
          <a:pPr algn="ctr"/>
          <a:r>
            <a:rPr lang="en-US" dirty="0" smtClean="0">
              <a:latin typeface="Berlin Sans FB" panose="020E0602020502020306" pitchFamily="34" charset="0"/>
            </a:rPr>
            <a:t>Put your computer to sleep during lunch and during the day when it is not in use </a:t>
          </a:r>
          <a:endParaRPr lang="en-US" dirty="0">
            <a:latin typeface="Berlin Sans FB" panose="020E0602020502020306" pitchFamily="34" charset="0"/>
          </a:endParaRPr>
        </a:p>
      </dgm:t>
    </dgm:pt>
    <dgm:pt modelId="{C99D6F73-4679-460B-9FDB-D4E82AEC74EB}" type="parTrans" cxnId="{F26D2A35-EEDA-4F8D-A578-770BAE49640C}">
      <dgm:prSet/>
      <dgm:spPr/>
      <dgm:t>
        <a:bodyPr/>
        <a:lstStyle/>
        <a:p>
          <a:pPr algn="ctr"/>
          <a:endParaRPr lang="en-US"/>
        </a:p>
      </dgm:t>
    </dgm:pt>
    <dgm:pt modelId="{B8D864AF-B958-4EDD-85E7-8D4C1D2DD7B4}" type="sibTrans" cxnId="{F26D2A35-EEDA-4F8D-A578-770BAE49640C}">
      <dgm:prSet/>
      <dgm:spPr/>
      <dgm:t>
        <a:bodyPr/>
        <a:lstStyle/>
        <a:p>
          <a:pPr algn="ctr"/>
          <a:endParaRPr lang="en-US"/>
        </a:p>
      </dgm:t>
    </dgm:pt>
    <dgm:pt modelId="{68C1C29E-7F67-477E-A4D0-8E215DB37CF4}">
      <dgm:prSet/>
      <dgm:spPr/>
      <dgm:t>
        <a:bodyPr/>
        <a:lstStyle/>
        <a:p>
          <a:pPr algn="ctr"/>
          <a:r>
            <a:rPr lang="en-US" dirty="0" smtClean="0">
              <a:latin typeface="Berlin Sans FB" panose="020E0602020502020306" pitchFamily="34" charset="0"/>
            </a:rPr>
            <a:t>Use reusable dishware, glassware and silverware </a:t>
          </a:r>
          <a:endParaRPr lang="en-US" dirty="0">
            <a:latin typeface="Berlin Sans FB" panose="020E0602020502020306" pitchFamily="34" charset="0"/>
          </a:endParaRPr>
        </a:p>
      </dgm:t>
    </dgm:pt>
    <dgm:pt modelId="{AA5ADC0D-1D70-4C22-868C-FE6E8FEAAAF4}" type="parTrans" cxnId="{E904E723-C064-4115-B051-79C4AD557297}">
      <dgm:prSet/>
      <dgm:spPr/>
      <dgm:t>
        <a:bodyPr/>
        <a:lstStyle/>
        <a:p>
          <a:pPr algn="ctr"/>
          <a:endParaRPr lang="en-US"/>
        </a:p>
      </dgm:t>
    </dgm:pt>
    <dgm:pt modelId="{60631F31-97FC-43D7-92CB-DAE09103FF41}" type="sibTrans" cxnId="{E904E723-C064-4115-B051-79C4AD557297}">
      <dgm:prSet/>
      <dgm:spPr/>
      <dgm:t>
        <a:bodyPr/>
        <a:lstStyle/>
        <a:p>
          <a:pPr algn="ctr"/>
          <a:endParaRPr lang="en-US"/>
        </a:p>
      </dgm:t>
    </dgm:pt>
    <dgm:pt modelId="{D87DFFD9-1ECD-4BA1-8930-B39D40293985}">
      <dgm:prSet/>
      <dgm:spPr/>
      <dgm:t>
        <a:bodyPr/>
        <a:lstStyle/>
        <a:p>
          <a:pPr algn="ctr"/>
          <a:r>
            <a:rPr lang="en-US" dirty="0" smtClean="0">
              <a:latin typeface="Berlin Sans FB" panose="020E0602020502020306" pitchFamily="34" charset="0"/>
            </a:rPr>
            <a:t>Make any leftover food available to others</a:t>
          </a:r>
          <a:endParaRPr lang="en-US" dirty="0">
            <a:latin typeface="Berlin Sans FB" panose="020E0602020502020306" pitchFamily="34" charset="0"/>
          </a:endParaRPr>
        </a:p>
      </dgm:t>
    </dgm:pt>
    <dgm:pt modelId="{C323741B-2904-4209-A4E7-E8ECCC57BD61}" type="parTrans" cxnId="{B1BBB3D7-4E09-4F30-BB24-8CEAE2675D23}">
      <dgm:prSet/>
      <dgm:spPr/>
      <dgm:t>
        <a:bodyPr/>
        <a:lstStyle/>
        <a:p>
          <a:pPr algn="ctr"/>
          <a:endParaRPr lang="en-US"/>
        </a:p>
      </dgm:t>
    </dgm:pt>
    <dgm:pt modelId="{5AC7D25B-2495-487B-A155-1CC757BF0354}" type="sibTrans" cxnId="{B1BBB3D7-4E09-4F30-BB24-8CEAE2675D23}">
      <dgm:prSet/>
      <dgm:spPr/>
      <dgm:t>
        <a:bodyPr/>
        <a:lstStyle/>
        <a:p>
          <a:pPr algn="ctr"/>
          <a:endParaRPr lang="en-US"/>
        </a:p>
      </dgm:t>
    </dgm:pt>
    <dgm:pt modelId="{5F65F6CB-65CB-4458-982D-C15938C00C28}">
      <dgm:prSet/>
      <dgm:spPr/>
      <dgm:t>
        <a:bodyPr/>
        <a:lstStyle/>
        <a:p>
          <a:r>
            <a:rPr lang="en-US" dirty="0" smtClean="0">
              <a:latin typeface="Berlin Sans FB" panose="020E0602020502020306" pitchFamily="34" charset="0"/>
            </a:rPr>
            <a:t>Use 100% recycled content, totally chlorine-free paper</a:t>
          </a:r>
          <a:endParaRPr lang="en-US" dirty="0">
            <a:latin typeface="Berlin Sans FB" panose="020E0602020502020306" pitchFamily="34" charset="0"/>
          </a:endParaRPr>
        </a:p>
      </dgm:t>
    </dgm:pt>
    <dgm:pt modelId="{1BF099A1-8CC2-42EE-9A3C-3A02C5F6FC07}" type="parTrans" cxnId="{6C199758-9826-48C6-B8BB-1F70DB47A29C}">
      <dgm:prSet/>
      <dgm:spPr/>
      <dgm:t>
        <a:bodyPr/>
        <a:lstStyle/>
        <a:p>
          <a:endParaRPr lang="en-US"/>
        </a:p>
      </dgm:t>
    </dgm:pt>
    <dgm:pt modelId="{C94F725F-18DF-4F0A-A707-33275408A0A6}" type="sibTrans" cxnId="{6C199758-9826-48C6-B8BB-1F70DB47A29C}">
      <dgm:prSet/>
      <dgm:spPr/>
      <dgm:t>
        <a:bodyPr/>
        <a:lstStyle/>
        <a:p>
          <a:endParaRPr lang="en-US"/>
        </a:p>
      </dgm:t>
    </dgm:pt>
    <dgm:pt modelId="{F8FE727E-D07F-432E-B88D-A1A9224B041E}">
      <dgm:prSet/>
      <dgm:spPr/>
      <dgm:t>
        <a:bodyPr/>
        <a:lstStyle/>
        <a:p>
          <a:r>
            <a:rPr lang="en-US" dirty="0" smtClean="0">
              <a:latin typeface="Berlin Sans FB" panose="020E0602020502020306" pitchFamily="34" charset="0"/>
            </a:rPr>
            <a:t>When choosing a rental vehicle, select a hybrid </a:t>
          </a:r>
          <a:endParaRPr lang="en-US" dirty="0">
            <a:latin typeface="Berlin Sans FB" panose="020E0602020502020306" pitchFamily="34" charset="0"/>
          </a:endParaRPr>
        </a:p>
      </dgm:t>
    </dgm:pt>
    <dgm:pt modelId="{4691848E-9B00-4A13-919C-52241F8B9077}" type="parTrans" cxnId="{E35A1360-F97E-42D4-9E3A-88D05AF060E0}">
      <dgm:prSet/>
      <dgm:spPr/>
      <dgm:t>
        <a:bodyPr/>
        <a:lstStyle/>
        <a:p>
          <a:endParaRPr lang="en-US"/>
        </a:p>
      </dgm:t>
    </dgm:pt>
    <dgm:pt modelId="{F438E5F8-7E99-489A-ABF5-7A9B71C6B30C}" type="sibTrans" cxnId="{E35A1360-F97E-42D4-9E3A-88D05AF060E0}">
      <dgm:prSet/>
      <dgm:spPr/>
      <dgm:t>
        <a:bodyPr/>
        <a:lstStyle/>
        <a:p>
          <a:endParaRPr lang="en-US"/>
        </a:p>
      </dgm:t>
    </dgm:pt>
    <dgm:pt modelId="{10A85C72-FB3D-4EC3-BB93-752A3C975441}">
      <dgm:prSet/>
      <dgm:spPr/>
      <dgm:t>
        <a:bodyPr/>
        <a:lstStyle/>
        <a:p>
          <a:r>
            <a:rPr lang="en-US" dirty="0" smtClean="0">
              <a:latin typeface="Berlin Sans FB" panose="020E0602020502020306" pitchFamily="34" charset="0"/>
            </a:rPr>
            <a:t>Commute using alternative methods of transportation </a:t>
          </a:r>
          <a:endParaRPr lang="en-US" dirty="0">
            <a:latin typeface="Berlin Sans FB" panose="020E0602020502020306" pitchFamily="34" charset="0"/>
          </a:endParaRPr>
        </a:p>
      </dgm:t>
    </dgm:pt>
    <dgm:pt modelId="{5F76043E-FE3E-4F15-9931-8FA39F85257E}" type="parTrans" cxnId="{FBE90143-040C-4374-8293-01F94E9CF436}">
      <dgm:prSet/>
      <dgm:spPr/>
      <dgm:t>
        <a:bodyPr/>
        <a:lstStyle/>
        <a:p>
          <a:endParaRPr lang="en-US"/>
        </a:p>
      </dgm:t>
    </dgm:pt>
    <dgm:pt modelId="{7B096914-7275-40E0-A44C-4404F82ACFCE}" type="sibTrans" cxnId="{FBE90143-040C-4374-8293-01F94E9CF436}">
      <dgm:prSet/>
      <dgm:spPr/>
      <dgm:t>
        <a:bodyPr/>
        <a:lstStyle/>
        <a:p>
          <a:endParaRPr lang="en-US"/>
        </a:p>
      </dgm:t>
    </dgm:pt>
    <dgm:pt modelId="{5C57C4CC-3CF6-45FC-9A2F-4C07FB567D2B}">
      <dgm:prSet/>
      <dgm:spPr/>
      <dgm:t>
        <a:bodyPr/>
        <a:lstStyle/>
        <a:p>
          <a:r>
            <a:rPr lang="en-US" dirty="0" smtClean="0">
              <a:latin typeface="Berlin Sans FB" panose="020E0602020502020306" pitchFamily="34" charset="0"/>
            </a:rPr>
            <a:t>Use a dishwasher instead of hand washing individual dishes</a:t>
          </a:r>
        </a:p>
      </dgm:t>
    </dgm:pt>
    <dgm:pt modelId="{DBF6B5F3-0877-49B8-BD9F-4477B390DB28}" type="parTrans" cxnId="{CA4712A8-A8CA-4C26-BA33-B2A3459305BB}">
      <dgm:prSet/>
      <dgm:spPr/>
      <dgm:t>
        <a:bodyPr/>
        <a:lstStyle/>
        <a:p>
          <a:endParaRPr lang="en-US"/>
        </a:p>
      </dgm:t>
    </dgm:pt>
    <dgm:pt modelId="{BA745F71-A256-4F3C-AB40-71B28415AA1D}" type="sibTrans" cxnId="{CA4712A8-A8CA-4C26-BA33-B2A3459305BB}">
      <dgm:prSet/>
      <dgm:spPr/>
      <dgm:t>
        <a:bodyPr/>
        <a:lstStyle/>
        <a:p>
          <a:endParaRPr lang="en-US"/>
        </a:p>
      </dgm:t>
    </dgm:pt>
    <dgm:pt modelId="{64424D51-D8D7-43AD-910F-45D5390F01E4}">
      <dgm:prSet/>
      <dgm:spPr/>
      <dgm:t>
        <a:bodyPr/>
        <a:lstStyle/>
        <a:p>
          <a:r>
            <a:rPr lang="en-US" dirty="0" smtClean="0">
              <a:latin typeface="Berlin Sans FB" panose="020E0602020502020306" pitchFamily="34" charset="0"/>
            </a:rPr>
            <a:t>Take advantage of the bike path from campus to Old Town </a:t>
          </a:r>
        </a:p>
      </dgm:t>
    </dgm:pt>
    <dgm:pt modelId="{13ACA784-1127-44D8-B17A-E09C5B2BE24F}" type="parTrans" cxnId="{49CCC139-93DA-44EA-AA4E-A267DCD8A943}">
      <dgm:prSet/>
      <dgm:spPr/>
      <dgm:t>
        <a:bodyPr/>
        <a:lstStyle/>
        <a:p>
          <a:endParaRPr lang="en-US"/>
        </a:p>
      </dgm:t>
    </dgm:pt>
    <dgm:pt modelId="{3BF88704-2447-4581-AB33-D62C81D5FB68}" type="sibTrans" cxnId="{49CCC139-93DA-44EA-AA4E-A267DCD8A943}">
      <dgm:prSet/>
      <dgm:spPr/>
      <dgm:t>
        <a:bodyPr/>
        <a:lstStyle/>
        <a:p>
          <a:endParaRPr lang="en-US"/>
        </a:p>
      </dgm:t>
    </dgm:pt>
    <dgm:pt modelId="{BD3B6E60-D641-4A5F-86BC-1CBF360BBC9A}">
      <dgm:prSet/>
      <dgm:spPr/>
      <dgm:t>
        <a:bodyPr/>
        <a:lstStyle/>
        <a:p>
          <a:r>
            <a:rPr lang="en-US" dirty="0" smtClean="0">
              <a:latin typeface="Berlin Sans FB" panose="020E0602020502020306" pitchFamily="34" charset="0"/>
            </a:rPr>
            <a:t>Don’t buy bottled water, use a reusable mug</a:t>
          </a:r>
        </a:p>
      </dgm:t>
    </dgm:pt>
    <dgm:pt modelId="{CE06BBA9-E32D-44A8-A01C-97E0B65FF7A1}" type="parTrans" cxnId="{D414988A-DA2C-4926-A594-BD2DE620D48C}">
      <dgm:prSet/>
      <dgm:spPr/>
      <dgm:t>
        <a:bodyPr/>
        <a:lstStyle/>
        <a:p>
          <a:endParaRPr lang="en-US"/>
        </a:p>
      </dgm:t>
    </dgm:pt>
    <dgm:pt modelId="{D4891739-9427-478C-BD1B-FDCC156963DE}" type="sibTrans" cxnId="{D414988A-DA2C-4926-A594-BD2DE620D48C}">
      <dgm:prSet/>
      <dgm:spPr/>
      <dgm:t>
        <a:bodyPr/>
        <a:lstStyle/>
        <a:p>
          <a:endParaRPr lang="en-US"/>
        </a:p>
      </dgm:t>
    </dgm:pt>
    <dgm:pt modelId="{FA60EEBB-7472-43D8-89DE-580C328A28B4}" type="pres">
      <dgm:prSet presAssocID="{6D450A56-545B-4850-84ED-97601E64AEF7}" presName="diagram" presStyleCnt="0">
        <dgm:presLayoutVars>
          <dgm:dir/>
          <dgm:resizeHandles val="exact"/>
        </dgm:presLayoutVars>
      </dgm:prSet>
      <dgm:spPr/>
      <dgm:t>
        <a:bodyPr/>
        <a:lstStyle/>
        <a:p>
          <a:endParaRPr lang="en-US"/>
        </a:p>
      </dgm:t>
    </dgm:pt>
    <dgm:pt modelId="{4FC5BEF4-0F6E-48E4-AC1D-A656E9039D5A}" type="pres">
      <dgm:prSet presAssocID="{32889FA3-BAC0-4001-B957-9A49FC662958}" presName="node" presStyleLbl="node1" presStyleIdx="0" presStyleCnt="12">
        <dgm:presLayoutVars>
          <dgm:bulletEnabled val="1"/>
        </dgm:presLayoutVars>
      </dgm:prSet>
      <dgm:spPr/>
      <dgm:t>
        <a:bodyPr/>
        <a:lstStyle/>
        <a:p>
          <a:endParaRPr lang="en-US"/>
        </a:p>
      </dgm:t>
    </dgm:pt>
    <dgm:pt modelId="{C2F0EC72-00FE-461B-A53B-ACEC8D585CE0}" type="pres">
      <dgm:prSet presAssocID="{B0075324-9C58-40D7-B426-E49B3E394BF9}" presName="sibTrans" presStyleCnt="0"/>
      <dgm:spPr/>
    </dgm:pt>
    <dgm:pt modelId="{23DCE737-58D6-42F0-ADCD-BC116C7A2997}" type="pres">
      <dgm:prSet presAssocID="{D7FDF81D-FA26-425D-9AC2-15547D6138C5}" presName="node" presStyleLbl="node1" presStyleIdx="1" presStyleCnt="12">
        <dgm:presLayoutVars>
          <dgm:bulletEnabled val="1"/>
        </dgm:presLayoutVars>
      </dgm:prSet>
      <dgm:spPr/>
      <dgm:t>
        <a:bodyPr/>
        <a:lstStyle/>
        <a:p>
          <a:endParaRPr lang="en-US"/>
        </a:p>
      </dgm:t>
    </dgm:pt>
    <dgm:pt modelId="{2A48C032-6E1D-42E1-8A84-F937315A6DB1}" type="pres">
      <dgm:prSet presAssocID="{837EED78-F628-4234-B424-EEDC7F18A6C3}" presName="sibTrans" presStyleCnt="0"/>
      <dgm:spPr/>
    </dgm:pt>
    <dgm:pt modelId="{2D7AE2BB-E254-4EF2-9151-1ACCF4FBB473}" type="pres">
      <dgm:prSet presAssocID="{5F65F6CB-65CB-4458-982D-C15938C00C28}" presName="node" presStyleLbl="node1" presStyleIdx="2" presStyleCnt="12">
        <dgm:presLayoutVars>
          <dgm:bulletEnabled val="1"/>
        </dgm:presLayoutVars>
      </dgm:prSet>
      <dgm:spPr/>
      <dgm:t>
        <a:bodyPr/>
        <a:lstStyle/>
        <a:p>
          <a:endParaRPr lang="en-US"/>
        </a:p>
      </dgm:t>
    </dgm:pt>
    <dgm:pt modelId="{20CFD86F-C984-40F0-870B-9DE6C3E88281}" type="pres">
      <dgm:prSet presAssocID="{C94F725F-18DF-4F0A-A707-33275408A0A6}" presName="sibTrans" presStyleCnt="0"/>
      <dgm:spPr/>
    </dgm:pt>
    <dgm:pt modelId="{EB22CA12-46AE-4ABA-AA2A-3441CA50EDA0}" type="pres">
      <dgm:prSet presAssocID="{D87DFFD9-1ECD-4BA1-8930-B39D40293985}" presName="node" presStyleLbl="node1" presStyleIdx="3" presStyleCnt="12">
        <dgm:presLayoutVars>
          <dgm:bulletEnabled val="1"/>
        </dgm:presLayoutVars>
      </dgm:prSet>
      <dgm:spPr/>
      <dgm:t>
        <a:bodyPr/>
        <a:lstStyle/>
        <a:p>
          <a:endParaRPr lang="en-US"/>
        </a:p>
      </dgm:t>
    </dgm:pt>
    <dgm:pt modelId="{373EF1A1-B505-45F8-B853-F49881A8F87A}" type="pres">
      <dgm:prSet presAssocID="{5AC7D25B-2495-487B-A155-1CC757BF0354}" presName="sibTrans" presStyleCnt="0"/>
      <dgm:spPr/>
    </dgm:pt>
    <dgm:pt modelId="{B3DAB531-9922-47DB-92A9-DDCD76DCF8B3}" type="pres">
      <dgm:prSet presAssocID="{68C1C29E-7F67-477E-A4D0-8E215DB37CF4}" presName="node" presStyleLbl="node1" presStyleIdx="4" presStyleCnt="12">
        <dgm:presLayoutVars>
          <dgm:bulletEnabled val="1"/>
        </dgm:presLayoutVars>
      </dgm:prSet>
      <dgm:spPr/>
      <dgm:t>
        <a:bodyPr/>
        <a:lstStyle/>
        <a:p>
          <a:endParaRPr lang="en-US"/>
        </a:p>
      </dgm:t>
    </dgm:pt>
    <dgm:pt modelId="{8AE0F71C-059F-4D91-A285-12B44514B32A}" type="pres">
      <dgm:prSet presAssocID="{60631F31-97FC-43D7-92CB-DAE09103FF41}" presName="sibTrans" presStyleCnt="0"/>
      <dgm:spPr/>
    </dgm:pt>
    <dgm:pt modelId="{57B5894D-FE48-4209-8D45-6327ECB6E3FC}" type="pres">
      <dgm:prSet presAssocID="{E989E818-0954-49E9-8476-5C48E3509FD5}" presName="node" presStyleLbl="node1" presStyleIdx="5" presStyleCnt="12">
        <dgm:presLayoutVars>
          <dgm:bulletEnabled val="1"/>
        </dgm:presLayoutVars>
      </dgm:prSet>
      <dgm:spPr/>
      <dgm:t>
        <a:bodyPr/>
        <a:lstStyle/>
        <a:p>
          <a:endParaRPr lang="en-US"/>
        </a:p>
      </dgm:t>
    </dgm:pt>
    <dgm:pt modelId="{A59415F8-9C60-4A16-96C9-41FEF08BDE0D}" type="pres">
      <dgm:prSet presAssocID="{6BA13DB4-EDC1-4B34-84FF-43D8F8A3C450}" presName="sibTrans" presStyleCnt="0"/>
      <dgm:spPr/>
    </dgm:pt>
    <dgm:pt modelId="{4E733881-5BDF-4D60-87EB-15600D9D44DD}" type="pres">
      <dgm:prSet presAssocID="{F8FE727E-D07F-432E-B88D-A1A9224B041E}" presName="node" presStyleLbl="node1" presStyleIdx="6" presStyleCnt="12">
        <dgm:presLayoutVars>
          <dgm:bulletEnabled val="1"/>
        </dgm:presLayoutVars>
      </dgm:prSet>
      <dgm:spPr/>
      <dgm:t>
        <a:bodyPr/>
        <a:lstStyle/>
        <a:p>
          <a:endParaRPr lang="en-US"/>
        </a:p>
      </dgm:t>
    </dgm:pt>
    <dgm:pt modelId="{A8ECE603-820E-4EA2-912C-23281B96649B}" type="pres">
      <dgm:prSet presAssocID="{F438E5F8-7E99-489A-ABF5-7A9B71C6B30C}" presName="sibTrans" presStyleCnt="0"/>
      <dgm:spPr/>
    </dgm:pt>
    <dgm:pt modelId="{D21241FC-7268-40FF-B356-3C353D03358E}" type="pres">
      <dgm:prSet presAssocID="{F9CAC8D1-BB97-4E83-BAB4-FF0B2A52F751}" presName="node" presStyleLbl="node1" presStyleIdx="7" presStyleCnt="12">
        <dgm:presLayoutVars>
          <dgm:bulletEnabled val="1"/>
        </dgm:presLayoutVars>
      </dgm:prSet>
      <dgm:spPr/>
      <dgm:t>
        <a:bodyPr/>
        <a:lstStyle/>
        <a:p>
          <a:endParaRPr lang="en-US"/>
        </a:p>
      </dgm:t>
    </dgm:pt>
    <dgm:pt modelId="{61AA6A14-EF5D-4F00-A672-7724403FB4C3}" type="pres">
      <dgm:prSet presAssocID="{B8D864AF-B958-4EDD-85E7-8D4C1D2DD7B4}" presName="sibTrans" presStyleCnt="0"/>
      <dgm:spPr/>
    </dgm:pt>
    <dgm:pt modelId="{C4230490-6816-4130-BFE2-FF69DFEE77EE}" type="pres">
      <dgm:prSet presAssocID="{5C57C4CC-3CF6-45FC-9A2F-4C07FB567D2B}" presName="node" presStyleLbl="node1" presStyleIdx="8" presStyleCnt="12">
        <dgm:presLayoutVars>
          <dgm:bulletEnabled val="1"/>
        </dgm:presLayoutVars>
      </dgm:prSet>
      <dgm:spPr/>
      <dgm:t>
        <a:bodyPr/>
        <a:lstStyle/>
        <a:p>
          <a:endParaRPr lang="en-US"/>
        </a:p>
      </dgm:t>
    </dgm:pt>
    <dgm:pt modelId="{76BDBAF0-6123-4602-9E76-02AF42A352EF}" type="pres">
      <dgm:prSet presAssocID="{BA745F71-A256-4F3C-AB40-71B28415AA1D}" presName="sibTrans" presStyleCnt="0"/>
      <dgm:spPr/>
    </dgm:pt>
    <dgm:pt modelId="{977484A6-FF86-4298-9083-756650094BE9}" type="pres">
      <dgm:prSet presAssocID="{10A85C72-FB3D-4EC3-BB93-752A3C975441}" presName="node" presStyleLbl="node1" presStyleIdx="9" presStyleCnt="12">
        <dgm:presLayoutVars>
          <dgm:bulletEnabled val="1"/>
        </dgm:presLayoutVars>
      </dgm:prSet>
      <dgm:spPr/>
      <dgm:t>
        <a:bodyPr/>
        <a:lstStyle/>
        <a:p>
          <a:endParaRPr lang="en-US"/>
        </a:p>
      </dgm:t>
    </dgm:pt>
    <dgm:pt modelId="{94DD2666-91ED-4091-BB50-EC7446C8413B}" type="pres">
      <dgm:prSet presAssocID="{7B096914-7275-40E0-A44C-4404F82ACFCE}" presName="sibTrans" presStyleCnt="0"/>
      <dgm:spPr/>
    </dgm:pt>
    <dgm:pt modelId="{45B4A271-C5C5-4649-B2C2-95C0D65C9D30}" type="pres">
      <dgm:prSet presAssocID="{64424D51-D8D7-43AD-910F-45D5390F01E4}" presName="node" presStyleLbl="node1" presStyleIdx="10" presStyleCnt="12">
        <dgm:presLayoutVars>
          <dgm:bulletEnabled val="1"/>
        </dgm:presLayoutVars>
      </dgm:prSet>
      <dgm:spPr/>
      <dgm:t>
        <a:bodyPr/>
        <a:lstStyle/>
        <a:p>
          <a:endParaRPr lang="en-US"/>
        </a:p>
      </dgm:t>
    </dgm:pt>
    <dgm:pt modelId="{AA0C1570-6401-4791-B405-8044068DF569}" type="pres">
      <dgm:prSet presAssocID="{3BF88704-2447-4581-AB33-D62C81D5FB68}" presName="sibTrans" presStyleCnt="0"/>
      <dgm:spPr/>
    </dgm:pt>
    <dgm:pt modelId="{137BDF41-44D3-456C-A0F3-748E0010AF61}" type="pres">
      <dgm:prSet presAssocID="{BD3B6E60-D641-4A5F-86BC-1CBF360BBC9A}" presName="node" presStyleLbl="node1" presStyleIdx="11" presStyleCnt="12">
        <dgm:presLayoutVars>
          <dgm:bulletEnabled val="1"/>
        </dgm:presLayoutVars>
      </dgm:prSet>
      <dgm:spPr/>
      <dgm:t>
        <a:bodyPr/>
        <a:lstStyle/>
        <a:p>
          <a:endParaRPr lang="en-US"/>
        </a:p>
      </dgm:t>
    </dgm:pt>
  </dgm:ptLst>
  <dgm:cxnLst>
    <dgm:cxn modelId="{D414988A-DA2C-4926-A594-BD2DE620D48C}" srcId="{6D450A56-545B-4850-84ED-97601E64AEF7}" destId="{BD3B6E60-D641-4A5F-86BC-1CBF360BBC9A}" srcOrd="11" destOrd="0" parTransId="{CE06BBA9-E32D-44A8-A01C-97E0B65FF7A1}" sibTransId="{D4891739-9427-478C-BD1B-FDCC156963DE}"/>
    <dgm:cxn modelId="{E35A1360-F97E-42D4-9E3A-88D05AF060E0}" srcId="{6D450A56-545B-4850-84ED-97601E64AEF7}" destId="{F8FE727E-D07F-432E-B88D-A1A9224B041E}" srcOrd="6" destOrd="0" parTransId="{4691848E-9B00-4A13-919C-52241F8B9077}" sibTransId="{F438E5F8-7E99-489A-ABF5-7A9B71C6B30C}"/>
    <dgm:cxn modelId="{524A9CFB-D2D5-4CE9-8156-4B052891A5DA}" type="presOf" srcId="{D87DFFD9-1ECD-4BA1-8930-B39D40293985}" destId="{EB22CA12-46AE-4ABA-AA2A-3441CA50EDA0}" srcOrd="0" destOrd="0" presId="urn:microsoft.com/office/officeart/2005/8/layout/default"/>
    <dgm:cxn modelId="{BC6A4295-DB26-4688-A0E6-5D81940CEA95}" type="presOf" srcId="{5F65F6CB-65CB-4458-982D-C15938C00C28}" destId="{2D7AE2BB-E254-4EF2-9151-1ACCF4FBB473}" srcOrd="0" destOrd="0" presId="urn:microsoft.com/office/officeart/2005/8/layout/default"/>
    <dgm:cxn modelId="{239E8019-0C29-45DE-952F-D78D3683ED0F}" type="presOf" srcId="{68C1C29E-7F67-477E-A4D0-8E215DB37CF4}" destId="{B3DAB531-9922-47DB-92A9-DDCD76DCF8B3}" srcOrd="0" destOrd="0" presId="urn:microsoft.com/office/officeart/2005/8/layout/default"/>
    <dgm:cxn modelId="{0AF2E477-9FFA-4FD0-A109-FDE8ABA1D0E9}" type="presOf" srcId="{6D450A56-545B-4850-84ED-97601E64AEF7}" destId="{FA60EEBB-7472-43D8-89DE-580C328A28B4}" srcOrd="0" destOrd="0" presId="urn:microsoft.com/office/officeart/2005/8/layout/default"/>
    <dgm:cxn modelId="{44A726FD-0A37-45D6-88B8-DF31A2CBEEFD}" type="presOf" srcId="{10A85C72-FB3D-4EC3-BB93-752A3C975441}" destId="{977484A6-FF86-4298-9083-756650094BE9}" srcOrd="0" destOrd="0" presId="urn:microsoft.com/office/officeart/2005/8/layout/default"/>
    <dgm:cxn modelId="{FEC520D5-F864-49A4-A895-CEC47DCEE3B8}" type="presOf" srcId="{BD3B6E60-D641-4A5F-86BC-1CBF360BBC9A}" destId="{137BDF41-44D3-456C-A0F3-748E0010AF61}" srcOrd="0" destOrd="0" presId="urn:microsoft.com/office/officeart/2005/8/layout/default"/>
    <dgm:cxn modelId="{B3AB2D27-EDB1-47A7-8A3B-AB27F0F39C37}" type="presOf" srcId="{5C57C4CC-3CF6-45FC-9A2F-4C07FB567D2B}" destId="{C4230490-6816-4130-BFE2-FF69DFEE77EE}" srcOrd="0" destOrd="0" presId="urn:microsoft.com/office/officeart/2005/8/layout/default"/>
    <dgm:cxn modelId="{6235EE81-E58E-4434-AF97-0B50D3F6C3C2}" type="presOf" srcId="{F9CAC8D1-BB97-4E83-BAB4-FF0B2A52F751}" destId="{D21241FC-7268-40FF-B356-3C353D03358E}" srcOrd="0" destOrd="0" presId="urn:microsoft.com/office/officeart/2005/8/layout/default"/>
    <dgm:cxn modelId="{CA4712A8-A8CA-4C26-BA33-B2A3459305BB}" srcId="{6D450A56-545B-4850-84ED-97601E64AEF7}" destId="{5C57C4CC-3CF6-45FC-9A2F-4C07FB567D2B}" srcOrd="8" destOrd="0" parTransId="{DBF6B5F3-0877-49B8-BD9F-4477B390DB28}" sibTransId="{BA745F71-A256-4F3C-AB40-71B28415AA1D}"/>
    <dgm:cxn modelId="{FBE90143-040C-4374-8293-01F94E9CF436}" srcId="{6D450A56-545B-4850-84ED-97601E64AEF7}" destId="{10A85C72-FB3D-4EC3-BB93-752A3C975441}" srcOrd="9" destOrd="0" parTransId="{5F76043E-FE3E-4F15-9931-8FA39F85257E}" sibTransId="{7B096914-7275-40E0-A44C-4404F82ACFCE}"/>
    <dgm:cxn modelId="{6D434BDF-5992-4B94-AC12-8C3D3EF15CB0}" type="presOf" srcId="{F8FE727E-D07F-432E-B88D-A1A9224B041E}" destId="{4E733881-5BDF-4D60-87EB-15600D9D44DD}" srcOrd="0" destOrd="0" presId="urn:microsoft.com/office/officeart/2005/8/layout/default"/>
    <dgm:cxn modelId="{6F27AEC4-A4F4-49DE-AE8C-9E5155B1F267}" srcId="{6D450A56-545B-4850-84ED-97601E64AEF7}" destId="{D7FDF81D-FA26-425D-9AC2-15547D6138C5}" srcOrd="1" destOrd="0" parTransId="{79850D37-EE33-4D10-8F03-AFC990DE54BB}" sibTransId="{837EED78-F628-4234-B424-EEDC7F18A6C3}"/>
    <dgm:cxn modelId="{F26D2A35-EEDA-4F8D-A578-770BAE49640C}" srcId="{6D450A56-545B-4850-84ED-97601E64AEF7}" destId="{F9CAC8D1-BB97-4E83-BAB4-FF0B2A52F751}" srcOrd="7" destOrd="0" parTransId="{C99D6F73-4679-460B-9FDB-D4E82AEC74EB}" sibTransId="{B8D864AF-B958-4EDD-85E7-8D4C1D2DD7B4}"/>
    <dgm:cxn modelId="{C0695F82-B9AE-496A-9245-1663F6ED2A12}" type="presOf" srcId="{32889FA3-BAC0-4001-B957-9A49FC662958}" destId="{4FC5BEF4-0F6E-48E4-AC1D-A656E9039D5A}" srcOrd="0" destOrd="0" presId="urn:microsoft.com/office/officeart/2005/8/layout/default"/>
    <dgm:cxn modelId="{1E64563C-8A6E-4C0A-9379-D5E19A3DD844}" type="presOf" srcId="{64424D51-D8D7-43AD-910F-45D5390F01E4}" destId="{45B4A271-C5C5-4649-B2C2-95C0D65C9D30}" srcOrd="0" destOrd="0" presId="urn:microsoft.com/office/officeart/2005/8/layout/default"/>
    <dgm:cxn modelId="{86687D95-B666-4D83-9262-1E3F924A8555}" srcId="{6D450A56-545B-4850-84ED-97601E64AEF7}" destId="{32889FA3-BAC0-4001-B957-9A49FC662958}" srcOrd="0" destOrd="0" parTransId="{A4AB9E0D-5F57-4FA5-88B0-9B0C7149DA53}" sibTransId="{B0075324-9C58-40D7-B426-E49B3E394BF9}"/>
    <dgm:cxn modelId="{95E0EB9A-2995-4F3C-BAD9-8DB780440A9B}" type="presOf" srcId="{E989E818-0954-49E9-8476-5C48E3509FD5}" destId="{57B5894D-FE48-4209-8D45-6327ECB6E3FC}" srcOrd="0" destOrd="0" presId="urn:microsoft.com/office/officeart/2005/8/layout/default"/>
    <dgm:cxn modelId="{E12ABBD2-1C3C-4130-A79E-E18BB506980A}" type="presOf" srcId="{D7FDF81D-FA26-425D-9AC2-15547D6138C5}" destId="{23DCE737-58D6-42F0-ADCD-BC116C7A2997}" srcOrd="0" destOrd="0" presId="urn:microsoft.com/office/officeart/2005/8/layout/default"/>
    <dgm:cxn modelId="{E904E723-C064-4115-B051-79C4AD557297}" srcId="{6D450A56-545B-4850-84ED-97601E64AEF7}" destId="{68C1C29E-7F67-477E-A4D0-8E215DB37CF4}" srcOrd="4" destOrd="0" parTransId="{AA5ADC0D-1D70-4C22-868C-FE6E8FEAAAF4}" sibTransId="{60631F31-97FC-43D7-92CB-DAE09103FF41}"/>
    <dgm:cxn modelId="{5551781B-B467-4CA9-B4E5-03D1F83D1CF6}" srcId="{6D450A56-545B-4850-84ED-97601E64AEF7}" destId="{E989E818-0954-49E9-8476-5C48E3509FD5}" srcOrd="5" destOrd="0" parTransId="{4C2CA2BE-7873-472E-99A7-09E0CE717E67}" sibTransId="{6BA13DB4-EDC1-4B34-84FF-43D8F8A3C450}"/>
    <dgm:cxn modelId="{B1BBB3D7-4E09-4F30-BB24-8CEAE2675D23}" srcId="{6D450A56-545B-4850-84ED-97601E64AEF7}" destId="{D87DFFD9-1ECD-4BA1-8930-B39D40293985}" srcOrd="3" destOrd="0" parTransId="{C323741B-2904-4209-A4E7-E8ECCC57BD61}" sibTransId="{5AC7D25B-2495-487B-A155-1CC757BF0354}"/>
    <dgm:cxn modelId="{49CCC139-93DA-44EA-AA4E-A267DCD8A943}" srcId="{6D450A56-545B-4850-84ED-97601E64AEF7}" destId="{64424D51-D8D7-43AD-910F-45D5390F01E4}" srcOrd="10" destOrd="0" parTransId="{13ACA784-1127-44D8-B17A-E09C5B2BE24F}" sibTransId="{3BF88704-2447-4581-AB33-D62C81D5FB68}"/>
    <dgm:cxn modelId="{6C199758-9826-48C6-B8BB-1F70DB47A29C}" srcId="{6D450A56-545B-4850-84ED-97601E64AEF7}" destId="{5F65F6CB-65CB-4458-982D-C15938C00C28}" srcOrd="2" destOrd="0" parTransId="{1BF099A1-8CC2-42EE-9A3C-3A02C5F6FC07}" sibTransId="{C94F725F-18DF-4F0A-A707-33275408A0A6}"/>
    <dgm:cxn modelId="{692604A0-FAB7-4698-9CE8-17B3BA3BEE28}" type="presParOf" srcId="{FA60EEBB-7472-43D8-89DE-580C328A28B4}" destId="{4FC5BEF4-0F6E-48E4-AC1D-A656E9039D5A}" srcOrd="0" destOrd="0" presId="urn:microsoft.com/office/officeart/2005/8/layout/default"/>
    <dgm:cxn modelId="{DDE8DC47-432C-4E97-8B07-91CEC029800F}" type="presParOf" srcId="{FA60EEBB-7472-43D8-89DE-580C328A28B4}" destId="{C2F0EC72-00FE-461B-A53B-ACEC8D585CE0}" srcOrd="1" destOrd="0" presId="urn:microsoft.com/office/officeart/2005/8/layout/default"/>
    <dgm:cxn modelId="{E000D4A7-EF6D-4315-9119-7339D84CF4BC}" type="presParOf" srcId="{FA60EEBB-7472-43D8-89DE-580C328A28B4}" destId="{23DCE737-58D6-42F0-ADCD-BC116C7A2997}" srcOrd="2" destOrd="0" presId="urn:microsoft.com/office/officeart/2005/8/layout/default"/>
    <dgm:cxn modelId="{8A24D888-7D6A-47D4-A43D-2F98E747334C}" type="presParOf" srcId="{FA60EEBB-7472-43D8-89DE-580C328A28B4}" destId="{2A48C032-6E1D-42E1-8A84-F937315A6DB1}" srcOrd="3" destOrd="0" presId="urn:microsoft.com/office/officeart/2005/8/layout/default"/>
    <dgm:cxn modelId="{0A833378-13E0-46B1-B40D-646BBF5D3B7E}" type="presParOf" srcId="{FA60EEBB-7472-43D8-89DE-580C328A28B4}" destId="{2D7AE2BB-E254-4EF2-9151-1ACCF4FBB473}" srcOrd="4" destOrd="0" presId="urn:microsoft.com/office/officeart/2005/8/layout/default"/>
    <dgm:cxn modelId="{3DE2A0AD-13CB-4CDC-9D47-79322A897577}" type="presParOf" srcId="{FA60EEBB-7472-43D8-89DE-580C328A28B4}" destId="{20CFD86F-C984-40F0-870B-9DE6C3E88281}" srcOrd="5" destOrd="0" presId="urn:microsoft.com/office/officeart/2005/8/layout/default"/>
    <dgm:cxn modelId="{D96F5196-FDC4-4102-AD56-84E2FBC47A32}" type="presParOf" srcId="{FA60EEBB-7472-43D8-89DE-580C328A28B4}" destId="{EB22CA12-46AE-4ABA-AA2A-3441CA50EDA0}" srcOrd="6" destOrd="0" presId="urn:microsoft.com/office/officeart/2005/8/layout/default"/>
    <dgm:cxn modelId="{42D93887-ADE3-4389-8B13-81D30D40E93B}" type="presParOf" srcId="{FA60EEBB-7472-43D8-89DE-580C328A28B4}" destId="{373EF1A1-B505-45F8-B853-F49881A8F87A}" srcOrd="7" destOrd="0" presId="urn:microsoft.com/office/officeart/2005/8/layout/default"/>
    <dgm:cxn modelId="{3F9BEAC6-0E29-4E2D-8011-F2A10B6DFF45}" type="presParOf" srcId="{FA60EEBB-7472-43D8-89DE-580C328A28B4}" destId="{B3DAB531-9922-47DB-92A9-DDCD76DCF8B3}" srcOrd="8" destOrd="0" presId="urn:microsoft.com/office/officeart/2005/8/layout/default"/>
    <dgm:cxn modelId="{404ABABF-2086-4549-858A-B1D7E71FC954}" type="presParOf" srcId="{FA60EEBB-7472-43D8-89DE-580C328A28B4}" destId="{8AE0F71C-059F-4D91-A285-12B44514B32A}" srcOrd="9" destOrd="0" presId="urn:microsoft.com/office/officeart/2005/8/layout/default"/>
    <dgm:cxn modelId="{510810C0-D1CC-4427-B5CC-D91301C227C4}" type="presParOf" srcId="{FA60EEBB-7472-43D8-89DE-580C328A28B4}" destId="{57B5894D-FE48-4209-8D45-6327ECB6E3FC}" srcOrd="10" destOrd="0" presId="urn:microsoft.com/office/officeart/2005/8/layout/default"/>
    <dgm:cxn modelId="{AA9A0573-FF4D-4D76-8396-98B93D6907BB}" type="presParOf" srcId="{FA60EEBB-7472-43D8-89DE-580C328A28B4}" destId="{A59415F8-9C60-4A16-96C9-41FEF08BDE0D}" srcOrd="11" destOrd="0" presId="urn:microsoft.com/office/officeart/2005/8/layout/default"/>
    <dgm:cxn modelId="{2D773453-1AF5-4387-B033-6B5AB7A27358}" type="presParOf" srcId="{FA60EEBB-7472-43D8-89DE-580C328A28B4}" destId="{4E733881-5BDF-4D60-87EB-15600D9D44DD}" srcOrd="12" destOrd="0" presId="urn:microsoft.com/office/officeart/2005/8/layout/default"/>
    <dgm:cxn modelId="{7BD5EC8F-4B17-4624-8D5E-B454A7FB01DF}" type="presParOf" srcId="{FA60EEBB-7472-43D8-89DE-580C328A28B4}" destId="{A8ECE603-820E-4EA2-912C-23281B96649B}" srcOrd="13" destOrd="0" presId="urn:microsoft.com/office/officeart/2005/8/layout/default"/>
    <dgm:cxn modelId="{F92D383F-66C0-4673-B33D-CEA3C86E9F72}" type="presParOf" srcId="{FA60EEBB-7472-43D8-89DE-580C328A28B4}" destId="{D21241FC-7268-40FF-B356-3C353D03358E}" srcOrd="14" destOrd="0" presId="urn:microsoft.com/office/officeart/2005/8/layout/default"/>
    <dgm:cxn modelId="{383969F4-80AB-4529-AA5B-A3C197190502}" type="presParOf" srcId="{FA60EEBB-7472-43D8-89DE-580C328A28B4}" destId="{61AA6A14-EF5D-4F00-A672-7724403FB4C3}" srcOrd="15" destOrd="0" presId="urn:microsoft.com/office/officeart/2005/8/layout/default"/>
    <dgm:cxn modelId="{CA6C82A8-A398-48D6-A723-012AD1AA87F0}" type="presParOf" srcId="{FA60EEBB-7472-43D8-89DE-580C328A28B4}" destId="{C4230490-6816-4130-BFE2-FF69DFEE77EE}" srcOrd="16" destOrd="0" presId="urn:microsoft.com/office/officeart/2005/8/layout/default"/>
    <dgm:cxn modelId="{10D42A4B-2061-4D84-A409-40319FD15578}" type="presParOf" srcId="{FA60EEBB-7472-43D8-89DE-580C328A28B4}" destId="{76BDBAF0-6123-4602-9E76-02AF42A352EF}" srcOrd="17" destOrd="0" presId="urn:microsoft.com/office/officeart/2005/8/layout/default"/>
    <dgm:cxn modelId="{5408E170-97DC-4ACA-874F-7B1394F7B2D6}" type="presParOf" srcId="{FA60EEBB-7472-43D8-89DE-580C328A28B4}" destId="{977484A6-FF86-4298-9083-756650094BE9}" srcOrd="18" destOrd="0" presId="urn:microsoft.com/office/officeart/2005/8/layout/default"/>
    <dgm:cxn modelId="{884E5ABB-D2BD-4109-A8C7-F0A497F4B985}" type="presParOf" srcId="{FA60EEBB-7472-43D8-89DE-580C328A28B4}" destId="{94DD2666-91ED-4091-BB50-EC7446C8413B}" srcOrd="19" destOrd="0" presId="urn:microsoft.com/office/officeart/2005/8/layout/default"/>
    <dgm:cxn modelId="{4BEB1969-ABE8-490C-93CA-990ED3D8E0DF}" type="presParOf" srcId="{FA60EEBB-7472-43D8-89DE-580C328A28B4}" destId="{45B4A271-C5C5-4649-B2C2-95C0D65C9D30}" srcOrd="20" destOrd="0" presId="urn:microsoft.com/office/officeart/2005/8/layout/default"/>
    <dgm:cxn modelId="{3F3FAC5E-29C4-45E6-BA08-1B4F4DE90649}" type="presParOf" srcId="{FA60EEBB-7472-43D8-89DE-580C328A28B4}" destId="{AA0C1570-6401-4791-B405-8044068DF569}" srcOrd="21" destOrd="0" presId="urn:microsoft.com/office/officeart/2005/8/layout/default"/>
    <dgm:cxn modelId="{FF1B52A7-94CC-43D2-8F6A-5295ED8B76F6}" type="presParOf" srcId="{FA60EEBB-7472-43D8-89DE-580C328A28B4}" destId="{137BDF41-44D3-456C-A0F3-748E0010AF61}"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C5BEF4-0F6E-48E4-AC1D-A656E9039D5A}">
      <dsp:nvSpPr>
        <dsp:cNvPr id="0" name=""/>
        <dsp:cNvSpPr/>
      </dsp:nvSpPr>
      <dsp:spPr>
        <a:xfrm>
          <a:off x="2541" y="662645"/>
          <a:ext cx="2015966" cy="12095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Berlin Sans FB" panose="020E0602020502020306" pitchFamily="34" charset="0"/>
            </a:rPr>
            <a:t>Serve water from pitchers </a:t>
          </a:r>
          <a:endParaRPr lang="en-US" sz="1700" kern="1200" dirty="0">
            <a:latin typeface="Berlin Sans FB" panose="020E0602020502020306" pitchFamily="34" charset="0"/>
          </a:endParaRPr>
        </a:p>
      </dsp:txBody>
      <dsp:txXfrm>
        <a:off x="2541" y="662645"/>
        <a:ext cx="2015966" cy="1209579"/>
      </dsp:txXfrm>
    </dsp:sp>
    <dsp:sp modelId="{23DCE737-58D6-42F0-ADCD-BC116C7A2997}">
      <dsp:nvSpPr>
        <dsp:cNvPr id="0" name=""/>
        <dsp:cNvSpPr/>
      </dsp:nvSpPr>
      <dsp:spPr>
        <a:xfrm>
          <a:off x="2220104" y="662645"/>
          <a:ext cx="2015966" cy="12095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Berlin Sans FB" panose="020E0602020502020306" pitchFamily="34" charset="0"/>
            </a:rPr>
            <a:t>Minimize paper use and print double-sided </a:t>
          </a:r>
          <a:endParaRPr lang="en-US" sz="1700" kern="1200" dirty="0">
            <a:latin typeface="Berlin Sans FB" panose="020E0602020502020306" pitchFamily="34" charset="0"/>
          </a:endParaRPr>
        </a:p>
      </dsp:txBody>
      <dsp:txXfrm>
        <a:off x="2220104" y="662645"/>
        <a:ext cx="2015966" cy="1209579"/>
      </dsp:txXfrm>
    </dsp:sp>
    <dsp:sp modelId="{2D7AE2BB-E254-4EF2-9151-1ACCF4FBB473}">
      <dsp:nvSpPr>
        <dsp:cNvPr id="0" name=""/>
        <dsp:cNvSpPr/>
      </dsp:nvSpPr>
      <dsp:spPr>
        <a:xfrm>
          <a:off x="4437667" y="662645"/>
          <a:ext cx="2015966" cy="12095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Berlin Sans FB" panose="020E0602020502020306" pitchFamily="34" charset="0"/>
            </a:rPr>
            <a:t>Use 100% recycled content, totally chlorine-free paper</a:t>
          </a:r>
          <a:endParaRPr lang="en-US" sz="1700" kern="1200" dirty="0">
            <a:latin typeface="Berlin Sans FB" panose="020E0602020502020306" pitchFamily="34" charset="0"/>
          </a:endParaRPr>
        </a:p>
      </dsp:txBody>
      <dsp:txXfrm>
        <a:off x="4437667" y="662645"/>
        <a:ext cx="2015966" cy="1209579"/>
      </dsp:txXfrm>
    </dsp:sp>
    <dsp:sp modelId="{EB22CA12-46AE-4ABA-AA2A-3441CA50EDA0}">
      <dsp:nvSpPr>
        <dsp:cNvPr id="0" name=""/>
        <dsp:cNvSpPr/>
      </dsp:nvSpPr>
      <dsp:spPr>
        <a:xfrm>
          <a:off x="6655230" y="662645"/>
          <a:ext cx="2015966" cy="12095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Berlin Sans FB" panose="020E0602020502020306" pitchFamily="34" charset="0"/>
            </a:rPr>
            <a:t>Make any leftover food available to others</a:t>
          </a:r>
          <a:endParaRPr lang="en-US" sz="1700" kern="1200" dirty="0">
            <a:latin typeface="Berlin Sans FB" panose="020E0602020502020306" pitchFamily="34" charset="0"/>
          </a:endParaRPr>
        </a:p>
      </dsp:txBody>
      <dsp:txXfrm>
        <a:off x="6655230" y="662645"/>
        <a:ext cx="2015966" cy="1209579"/>
      </dsp:txXfrm>
    </dsp:sp>
    <dsp:sp modelId="{B3DAB531-9922-47DB-92A9-DDCD76DCF8B3}">
      <dsp:nvSpPr>
        <dsp:cNvPr id="0" name=""/>
        <dsp:cNvSpPr/>
      </dsp:nvSpPr>
      <dsp:spPr>
        <a:xfrm>
          <a:off x="2541" y="2073821"/>
          <a:ext cx="2015966" cy="12095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Berlin Sans FB" panose="020E0602020502020306" pitchFamily="34" charset="0"/>
            </a:rPr>
            <a:t>Use reusable dishware, glassware and silverware </a:t>
          </a:r>
          <a:endParaRPr lang="en-US" sz="1700" kern="1200" dirty="0">
            <a:latin typeface="Berlin Sans FB" panose="020E0602020502020306" pitchFamily="34" charset="0"/>
          </a:endParaRPr>
        </a:p>
      </dsp:txBody>
      <dsp:txXfrm>
        <a:off x="2541" y="2073821"/>
        <a:ext cx="2015966" cy="1209579"/>
      </dsp:txXfrm>
    </dsp:sp>
    <dsp:sp modelId="{57B5894D-FE48-4209-8D45-6327ECB6E3FC}">
      <dsp:nvSpPr>
        <dsp:cNvPr id="0" name=""/>
        <dsp:cNvSpPr/>
      </dsp:nvSpPr>
      <dsp:spPr>
        <a:xfrm>
          <a:off x="2220104" y="2073821"/>
          <a:ext cx="2015966" cy="12095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Berlin Sans FB" panose="020E0602020502020306" pitchFamily="34" charset="0"/>
            </a:rPr>
            <a:t>Report all leaking faucets/fixtures </a:t>
          </a:r>
          <a:endParaRPr lang="en-US" sz="1700" kern="1200" dirty="0">
            <a:latin typeface="Berlin Sans FB" panose="020E0602020502020306" pitchFamily="34" charset="0"/>
          </a:endParaRPr>
        </a:p>
      </dsp:txBody>
      <dsp:txXfrm>
        <a:off x="2220104" y="2073821"/>
        <a:ext cx="2015966" cy="1209579"/>
      </dsp:txXfrm>
    </dsp:sp>
    <dsp:sp modelId="{4E733881-5BDF-4D60-87EB-15600D9D44DD}">
      <dsp:nvSpPr>
        <dsp:cNvPr id="0" name=""/>
        <dsp:cNvSpPr/>
      </dsp:nvSpPr>
      <dsp:spPr>
        <a:xfrm>
          <a:off x="4437667" y="2073821"/>
          <a:ext cx="2015966" cy="12095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Berlin Sans FB" panose="020E0602020502020306" pitchFamily="34" charset="0"/>
            </a:rPr>
            <a:t>When choosing a rental vehicle, select a hybrid </a:t>
          </a:r>
          <a:endParaRPr lang="en-US" sz="1700" kern="1200" dirty="0">
            <a:latin typeface="Berlin Sans FB" panose="020E0602020502020306" pitchFamily="34" charset="0"/>
          </a:endParaRPr>
        </a:p>
      </dsp:txBody>
      <dsp:txXfrm>
        <a:off x="4437667" y="2073821"/>
        <a:ext cx="2015966" cy="1209579"/>
      </dsp:txXfrm>
    </dsp:sp>
    <dsp:sp modelId="{D21241FC-7268-40FF-B356-3C353D03358E}">
      <dsp:nvSpPr>
        <dsp:cNvPr id="0" name=""/>
        <dsp:cNvSpPr/>
      </dsp:nvSpPr>
      <dsp:spPr>
        <a:xfrm>
          <a:off x="6655230" y="2073821"/>
          <a:ext cx="2015966" cy="12095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Berlin Sans FB" panose="020E0602020502020306" pitchFamily="34" charset="0"/>
            </a:rPr>
            <a:t>Put your computer to sleep during lunch and during the day when it is not in use </a:t>
          </a:r>
          <a:endParaRPr lang="en-US" sz="1700" kern="1200" dirty="0">
            <a:latin typeface="Berlin Sans FB" panose="020E0602020502020306" pitchFamily="34" charset="0"/>
          </a:endParaRPr>
        </a:p>
      </dsp:txBody>
      <dsp:txXfrm>
        <a:off x="6655230" y="2073821"/>
        <a:ext cx="2015966" cy="1209579"/>
      </dsp:txXfrm>
    </dsp:sp>
    <dsp:sp modelId="{C4230490-6816-4130-BFE2-FF69DFEE77EE}">
      <dsp:nvSpPr>
        <dsp:cNvPr id="0" name=""/>
        <dsp:cNvSpPr/>
      </dsp:nvSpPr>
      <dsp:spPr>
        <a:xfrm>
          <a:off x="2541" y="3484998"/>
          <a:ext cx="2015966" cy="12095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Berlin Sans FB" panose="020E0602020502020306" pitchFamily="34" charset="0"/>
            </a:rPr>
            <a:t>Use a dishwasher instead of hand washing individual dishes</a:t>
          </a:r>
        </a:p>
      </dsp:txBody>
      <dsp:txXfrm>
        <a:off x="2541" y="3484998"/>
        <a:ext cx="2015966" cy="1209579"/>
      </dsp:txXfrm>
    </dsp:sp>
    <dsp:sp modelId="{977484A6-FF86-4298-9083-756650094BE9}">
      <dsp:nvSpPr>
        <dsp:cNvPr id="0" name=""/>
        <dsp:cNvSpPr/>
      </dsp:nvSpPr>
      <dsp:spPr>
        <a:xfrm>
          <a:off x="2220104" y="3484998"/>
          <a:ext cx="2015966" cy="12095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Berlin Sans FB" panose="020E0602020502020306" pitchFamily="34" charset="0"/>
            </a:rPr>
            <a:t>Commute using alternative methods of transportation </a:t>
          </a:r>
          <a:endParaRPr lang="en-US" sz="1700" kern="1200" dirty="0">
            <a:latin typeface="Berlin Sans FB" panose="020E0602020502020306" pitchFamily="34" charset="0"/>
          </a:endParaRPr>
        </a:p>
      </dsp:txBody>
      <dsp:txXfrm>
        <a:off x="2220104" y="3484998"/>
        <a:ext cx="2015966" cy="1209579"/>
      </dsp:txXfrm>
    </dsp:sp>
    <dsp:sp modelId="{45B4A271-C5C5-4649-B2C2-95C0D65C9D30}">
      <dsp:nvSpPr>
        <dsp:cNvPr id="0" name=""/>
        <dsp:cNvSpPr/>
      </dsp:nvSpPr>
      <dsp:spPr>
        <a:xfrm>
          <a:off x="4437667" y="3484998"/>
          <a:ext cx="2015966" cy="12095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Berlin Sans FB" panose="020E0602020502020306" pitchFamily="34" charset="0"/>
            </a:rPr>
            <a:t>Take advantage of the bike path from campus to Old Town </a:t>
          </a:r>
        </a:p>
      </dsp:txBody>
      <dsp:txXfrm>
        <a:off x="4437667" y="3484998"/>
        <a:ext cx="2015966" cy="1209579"/>
      </dsp:txXfrm>
    </dsp:sp>
    <dsp:sp modelId="{137BDF41-44D3-456C-A0F3-748E0010AF61}">
      <dsp:nvSpPr>
        <dsp:cNvPr id="0" name=""/>
        <dsp:cNvSpPr/>
      </dsp:nvSpPr>
      <dsp:spPr>
        <a:xfrm>
          <a:off x="6655230" y="3484998"/>
          <a:ext cx="2015966" cy="12095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Berlin Sans FB" panose="020E0602020502020306" pitchFamily="34" charset="0"/>
            </a:rPr>
            <a:t>Don’t buy bottled water, use a reusable mug</a:t>
          </a:r>
        </a:p>
      </dsp:txBody>
      <dsp:txXfrm>
        <a:off x="6655230" y="3484998"/>
        <a:ext cx="2015966" cy="120957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A6441D-6211-8E45-B54F-AD2EB1CEF45D}" type="datetimeFigureOut">
              <a:rPr lang="en-US" smtClean="0"/>
              <a:t>4/29/2016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860834-9571-8341-9327-705F9B4408FE}" type="slidenum">
              <a:rPr lang="en-US" smtClean="0"/>
              <a:t>‹#›</a:t>
            </a:fld>
            <a:endParaRPr lang="en-US"/>
          </a:p>
        </p:txBody>
      </p:sp>
    </p:spTree>
    <p:extLst>
      <p:ext uri="{BB962C8B-B14F-4D97-AF65-F5344CB8AC3E}">
        <p14:creationId xmlns:p14="http://schemas.microsoft.com/office/powerpoint/2010/main" val="3611163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-Required</a:t>
            </a:r>
            <a:r>
              <a:rPr lang="en-US" baseline="0" dirty="0" smtClean="0"/>
              <a:t> Oxford commas?</a:t>
            </a:r>
          </a:p>
          <a:p>
            <a:r>
              <a:rPr lang="en-US" baseline="0" dirty="0" smtClean="0"/>
              <a:t>-volunteer opportunities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8860834-9571-8341-9327-705F9B4408FE}" type="slidenum">
              <a:rPr lang="en-US" smtClean="0"/>
              <a:t>1</a:t>
            </a:fld>
            <a:endParaRPr lang="en-US"/>
          </a:p>
        </p:txBody>
      </p:sp>
    </p:spTree>
    <p:extLst>
      <p:ext uri="{BB962C8B-B14F-4D97-AF65-F5344CB8AC3E}">
        <p14:creationId xmlns:p14="http://schemas.microsoft.com/office/powerpoint/2010/main" val="522471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Element</a:t>
            </a:r>
            <a:r>
              <a:rPr lang="en-US" baseline="0" dirty="0" smtClean="0"/>
              <a:t> of each: University of General for right hand side facts</a:t>
            </a:r>
          </a:p>
          <a:p>
            <a:endParaRPr lang="en-US" dirty="0"/>
          </a:p>
        </p:txBody>
      </p:sp>
      <p:sp>
        <p:nvSpPr>
          <p:cNvPr id="4" name="Slide Number Placeholder 3"/>
          <p:cNvSpPr>
            <a:spLocks noGrp="1"/>
          </p:cNvSpPr>
          <p:nvPr>
            <p:ph type="sldNum" sz="quarter" idx="10"/>
          </p:nvPr>
        </p:nvSpPr>
        <p:spPr/>
        <p:txBody>
          <a:bodyPr/>
          <a:lstStyle/>
          <a:p>
            <a:fld id="{18860834-9571-8341-9327-705F9B4408FE}" type="slidenum">
              <a:rPr lang="en-US" smtClean="0"/>
              <a:t>2</a:t>
            </a:fld>
            <a:endParaRPr lang="en-US"/>
          </a:p>
        </p:txBody>
      </p:sp>
    </p:spTree>
    <p:extLst>
      <p:ext uri="{BB962C8B-B14F-4D97-AF65-F5344CB8AC3E}">
        <p14:creationId xmlns:p14="http://schemas.microsoft.com/office/powerpoint/2010/main" val="1712248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a:t>
            </a:r>
            <a:r>
              <a:rPr lang="en-US" baseline="0" dirty="0" smtClean="0"/>
              <a:t> references and change 35 billion bottles fact</a:t>
            </a:r>
          </a:p>
          <a:p>
            <a:endParaRPr lang="en-US" dirty="0"/>
          </a:p>
        </p:txBody>
      </p:sp>
      <p:sp>
        <p:nvSpPr>
          <p:cNvPr id="4" name="Slide Number Placeholder 3"/>
          <p:cNvSpPr>
            <a:spLocks noGrp="1"/>
          </p:cNvSpPr>
          <p:nvPr>
            <p:ph type="sldNum" sz="quarter" idx="10"/>
          </p:nvPr>
        </p:nvSpPr>
        <p:spPr/>
        <p:txBody>
          <a:bodyPr/>
          <a:lstStyle/>
          <a:p>
            <a:fld id="{18860834-9571-8341-9327-705F9B4408FE}" type="slidenum">
              <a:rPr lang="en-US" smtClean="0"/>
              <a:t>4</a:t>
            </a:fld>
            <a:endParaRPr lang="en-US"/>
          </a:p>
        </p:txBody>
      </p:sp>
    </p:spTree>
    <p:extLst>
      <p:ext uri="{BB962C8B-B14F-4D97-AF65-F5344CB8AC3E}">
        <p14:creationId xmlns:p14="http://schemas.microsoft.com/office/powerpoint/2010/main" val="1184152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60834-9571-8341-9327-705F9B4408FE}" type="slidenum">
              <a:rPr lang="en-US" smtClean="0"/>
              <a:t>5</a:t>
            </a:fld>
            <a:endParaRPr lang="en-US"/>
          </a:p>
        </p:txBody>
      </p:sp>
    </p:spTree>
    <p:extLst>
      <p:ext uri="{BB962C8B-B14F-4D97-AF65-F5344CB8AC3E}">
        <p14:creationId xmlns:p14="http://schemas.microsoft.com/office/powerpoint/2010/main" val="982473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Stuff that’s going on</a:t>
            </a:r>
            <a:r>
              <a:rPr lang="en-US" baseline="0" dirty="0" smtClean="0"/>
              <a:t> on campus, </a:t>
            </a:r>
            <a:endParaRPr lang="en-US" dirty="0"/>
          </a:p>
        </p:txBody>
      </p:sp>
      <p:sp>
        <p:nvSpPr>
          <p:cNvPr id="4" name="Slide Number Placeholder 3"/>
          <p:cNvSpPr>
            <a:spLocks noGrp="1"/>
          </p:cNvSpPr>
          <p:nvPr>
            <p:ph type="sldNum" sz="quarter" idx="10"/>
          </p:nvPr>
        </p:nvSpPr>
        <p:spPr/>
        <p:txBody>
          <a:bodyPr/>
          <a:lstStyle/>
          <a:p>
            <a:fld id="{18860834-9571-8341-9327-705F9B4408FE}" type="slidenum">
              <a:rPr lang="en-US" smtClean="0"/>
              <a:t>7</a:t>
            </a:fld>
            <a:endParaRPr lang="en-US"/>
          </a:p>
        </p:txBody>
      </p:sp>
    </p:spTree>
    <p:extLst>
      <p:ext uri="{BB962C8B-B14F-4D97-AF65-F5344CB8AC3E}">
        <p14:creationId xmlns:p14="http://schemas.microsoft.com/office/powerpoint/2010/main" val="637085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Casella</a:t>
            </a:r>
            <a:r>
              <a:rPr lang="en-US" baseline="0" dirty="0" smtClean="0"/>
              <a:t> Information – add facts about on campus</a:t>
            </a:r>
            <a:endParaRPr lang="en-US" dirty="0"/>
          </a:p>
        </p:txBody>
      </p:sp>
      <p:sp>
        <p:nvSpPr>
          <p:cNvPr id="4" name="Slide Number Placeholder 3"/>
          <p:cNvSpPr>
            <a:spLocks noGrp="1"/>
          </p:cNvSpPr>
          <p:nvPr>
            <p:ph type="sldNum" sz="quarter" idx="10"/>
          </p:nvPr>
        </p:nvSpPr>
        <p:spPr/>
        <p:txBody>
          <a:bodyPr/>
          <a:lstStyle/>
          <a:p>
            <a:fld id="{18860834-9571-8341-9327-705F9B4408FE}" type="slidenum">
              <a:rPr lang="en-US" smtClean="0"/>
              <a:t>8</a:t>
            </a:fld>
            <a:endParaRPr lang="en-US"/>
          </a:p>
        </p:txBody>
      </p:sp>
    </p:spTree>
    <p:extLst>
      <p:ext uri="{BB962C8B-B14F-4D97-AF65-F5344CB8AC3E}">
        <p14:creationId xmlns:p14="http://schemas.microsoft.com/office/powerpoint/2010/main" val="3966871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60834-9571-8341-9327-705F9B4408FE}" type="slidenum">
              <a:rPr lang="en-US" smtClean="0"/>
              <a:t>9</a:t>
            </a:fld>
            <a:endParaRPr lang="en-US"/>
          </a:p>
        </p:txBody>
      </p:sp>
    </p:spTree>
    <p:extLst>
      <p:ext uri="{BB962C8B-B14F-4D97-AF65-F5344CB8AC3E}">
        <p14:creationId xmlns:p14="http://schemas.microsoft.com/office/powerpoint/2010/main" val="3960772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60834-9571-8341-9327-705F9B4408FE}" type="slidenum">
              <a:rPr lang="en-US" smtClean="0"/>
              <a:t>10</a:t>
            </a:fld>
            <a:endParaRPr lang="en-US"/>
          </a:p>
        </p:txBody>
      </p:sp>
    </p:spTree>
    <p:extLst>
      <p:ext uri="{BB962C8B-B14F-4D97-AF65-F5344CB8AC3E}">
        <p14:creationId xmlns:p14="http://schemas.microsoft.com/office/powerpoint/2010/main" val="1334326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86510D-57D2-EE44-8647-CDFAD8410379}"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AD4EC-E14B-9440-B3E0-A25233ADAEEA}" type="slidenum">
              <a:rPr lang="en-US" smtClean="0"/>
              <a:t>‹#›</a:t>
            </a:fld>
            <a:endParaRPr lang="en-US"/>
          </a:p>
        </p:txBody>
      </p:sp>
    </p:spTree>
    <p:extLst>
      <p:ext uri="{BB962C8B-B14F-4D97-AF65-F5344CB8AC3E}">
        <p14:creationId xmlns:p14="http://schemas.microsoft.com/office/powerpoint/2010/main" val="2717281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86510D-57D2-EE44-8647-CDFAD8410379}"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AD4EC-E14B-9440-B3E0-A25233ADAEEA}" type="slidenum">
              <a:rPr lang="en-US" smtClean="0"/>
              <a:t>‹#›</a:t>
            </a:fld>
            <a:endParaRPr lang="en-US"/>
          </a:p>
        </p:txBody>
      </p:sp>
    </p:spTree>
    <p:extLst>
      <p:ext uri="{BB962C8B-B14F-4D97-AF65-F5344CB8AC3E}">
        <p14:creationId xmlns:p14="http://schemas.microsoft.com/office/powerpoint/2010/main" val="244726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86510D-57D2-EE44-8647-CDFAD8410379}"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AD4EC-E14B-9440-B3E0-A25233ADAEEA}" type="slidenum">
              <a:rPr lang="en-US" smtClean="0"/>
              <a:t>‹#›</a:t>
            </a:fld>
            <a:endParaRPr lang="en-US"/>
          </a:p>
        </p:txBody>
      </p:sp>
    </p:spTree>
    <p:extLst>
      <p:ext uri="{BB962C8B-B14F-4D97-AF65-F5344CB8AC3E}">
        <p14:creationId xmlns:p14="http://schemas.microsoft.com/office/powerpoint/2010/main" val="1309832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86510D-57D2-EE44-8647-CDFAD8410379}"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AD4EC-E14B-9440-B3E0-A25233ADAEEA}" type="slidenum">
              <a:rPr lang="en-US" smtClean="0"/>
              <a:t>‹#›</a:t>
            </a:fld>
            <a:endParaRPr lang="en-US"/>
          </a:p>
        </p:txBody>
      </p:sp>
    </p:spTree>
    <p:extLst>
      <p:ext uri="{BB962C8B-B14F-4D97-AF65-F5344CB8AC3E}">
        <p14:creationId xmlns:p14="http://schemas.microsoft.com/office/powerpoint/2010/main" val="961221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86510D-57D2-EE44-8647-CDFAD8410379}"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AD4EC-E14B-9440-B3E0-A25233ADAEEA}" type="slidenum">
              <a:rPr lang="en-US" smtClean="0"/>
              <a:t>‹#›</a:t>
            </a:fld>
            <a:endParaRPr lang="en-US"/>
          </a:p>
        </p:txBody>
      </p:sp>
    </p:spTree>
    <p:extLst>
      <p:ext uri="{BB962C8B-B14F-4D97-AF65-F5344CB8AC3E}">
        <p14:creationId xmlns:p14="http://schemas.microsoft.com/office/powerpoint/2010/main" val="3423627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86510D-57D2-EE44-8647-CDFAD8410379}" type="datetimeFigureOut">
              <a:rPr lang="en-US" smtClean="0"/>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2AD4EC-E14B-9440-B3E0-A25233ADAEEA}" type="slidenum">
              <a:rPr lang="en-US" smtClean="0"/>
              <a:t>‹#›</a:t>
            </a:fld>
            <a:endParaRPr lang="en-US"/>
          </a:p>
        </p:txBody>
      </p:sp>
    </p:spTree>
    <p:extLst>
      <p:ext uri="{BB962C8B-B14F-4D97-AF65-F5344CB8AC3E}">
        <p14:creationId xmlns:p14="http://schemas.microsoft.com/office/powerpoint/2010/main" val="3318989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86510D-57D2-EE44-8647-CDFAD8410379}" type="datetimeFigureOut">
              <a:rPr lang="en-US" smtClean="0"/>
              <a:t>4/29/2016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2AD4EC-E14B-9440-B3E0-A25233ADAEEA}" type="slidenum">
              <a:rPr lang="en-US" smtClean="0"/>
              <a:t>‹#›</a:t>
            </a:fld>
            <a:endParaRPr lang="en-US"/>
          </a:p>
        </p:txBody>
      </p:sp>
    </p:spTree>
    <p:extLst>
      <p:ext uri="{BB962C8B-B14F-4D97-AF65-F5344CB8AC3E}">
        <p14:creationId xmlns:p14="http://schemas.microsoft.com/office/powerpoint/2010/main" val="2820940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86510D-57D2-EE44-8647-CDFAD8410379}" type="datetimeFigureOut">
              <a:rPr lang="en-US" smtClean="0"/>
              <a:t>4/29/2016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2AD4EC-E14B-9440-B3E0-A25233ADAEEA}" type="slidenum">
              <a:rPr lang="en-US" smtClean="0"/>
              <a:t>‹#›</a:t>
            </a:fld>
            <a:endParaRPr lang="en-US"/>
          </a:p>
        </p:txBody>
      </p:sp>
    </p:spTree>
    <p:extLst>
      <p:ext uri="{BB962C8B-B14F-4D97-AF65-F5344CB8AC3E}">
        <p14:creationId xmlns:p14="http://schemas.microsoft.com/office/powerpoint/2010/main" val="1161622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86510D-57D2-EE44-8647-CDFAD8410379}" type="datetimeFigureOut">
              <a:rPr lang="en-US" smtClean="0"/>
              <a:t>4/29/2016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2AD4EC-E14B-9440-B3E0-A25233ADAEEA}" type="slidenum">
              <a:rPr lang="en-US" smtClean="0"/>
              <a:t>‹#›</a:t>
            </a:fld>
            <a:endParaRPr lang="en-US"/>
          </a:p>
        </p:txBody>
      </p:sp>
    </p:spTree>
    <p:extLst>
      <p:ext uri="{BB962C8B-B14F-4D97-AF65-F5344CB8AC3E}">
        <p14:creationId xmlns:p14="http://schemas.microsoft.com/office/powerpoint/2010/main" val="676858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86510D-57D2-EE44-8647-CDFAD8410379}" type="datetimeFigureOut">
              <a:rPr lang="en-US" smtClean="0"/>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2AD4EC-E14B-9440-B3E0-A25233ADAEEA}" type="slidenum">
              <a:rPr lang="en-US" smtClean="0"/>
              <a:t>‹#›</a:t>
            </a:fld>
            <a:endParaRPr lang="en-US"/>
          </a:p>
        </p:txBody>
      </p:sp>
    </p:spTree>
    <p:extLst>
      <p:ext uri="{BB962C8B-B14F-4D97-AF65-F5344CB8AC3E}">
        <p14:creationId xmlns:p14="http://schemas.microsoft.com/office/powerpoint/2010/main" val="1234501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86510D-57D2-EE44-8647-CDFAD8410379}" type="datetimeFigureOut">
              <a:rPr lang="en-US" smtClean="0"/>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2AD4EC-E14B-9440-B3E0-A25233ADAEEA}" type="slidenum">
              <a:rPr lang="en-US" smtClean="0"/>
              <a:t>‹#›</a:t>
            </a:fld>
            <a:endParaRPr lang="en-US"/>
          </a:p>
        </p:txBody>
      </p:sp>
    </p:spTree>
    <p:extLst>
      <p:ext uri="{BB962C8B-B14F-4D97-AF65-F5344CB8AC3E}">
        <p14:creationId xmlns:p14="http://schemas.microsoft.com/office/powerpoint/2010/main" val="464909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6510D-57D2-EE44-8647-CDFAD8410379}" type="datetimeFigureOut">
              <a:rPr lang="en-US" smtClean="0"/>
              <a:t>4/29/2016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2AD4EC-E14B-9440-B3E0-A25233ADAEEA}" type="slidenum">
              <a:rPr lang="en-US" smtClean="0"/>
              <a:t>‹#›</a:t>
            </a:fld>
            <a:endParaRPr lang="en-US"/>
          </a:p>
        </p:txBody>
      </p:sp>
    </p:spTree>
    <p:extLst>
      <p:ext uri="{BB962C8B-B14F-4D97-AF65-F5344CB8AC3E}">
        <p14:creationId xmlns:p14="http://schemas.microsoft.com/office/powerpoint/2010/main" val="2652166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638B0"/>
        </a:solid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683649" y="2554976"/>
            <a:ext cx="7748147" cy="1752600"/>
          </a:xfrm>
        </p:spPr>
        <p:txBody>
          <a:bodyPr/>
          <a:lstStyle/>
          <a:p>
            <a:pPr algn="l"/>
            <a:r>
              <a:rPr lang="en-US" dirty="0" smtClean="0">
                <a:solidFill>
                  <a:schemeClr val="bg1"/>
                </a:solidFill>
              </a:rPr>
              <a:t>Made for students by students.</a:t>
            </a:r>
          </a:p>
          <a:p>
            <a:pPr algn="l"/>
            <a:r>
              <a:rPr lang="en-US" dirty="0" smtClean="0">
                <a:solidFill>
                  <a:schemeClr val="bg1"/>
                </a:solidFill>
              </a:rPr>
              <a:t>Learn about </a:t>
            </a:r>
            <a:r>
              <a:rPr lang="en-US" i="1" dirty="0" smtClean="0">
                <a:solidFill>
                  <a:schemeClr val="bg1"/>
                </a:solidFill>
              </a:rPr>
              <a:t>sustainability</a:t>
            </a:r>
            <a:r>
              <a:rPr lang="en-US" dirty="0" smtClean="0">
                <a:solidFill>
                  <a:schemeClr val="bg1"/>
                </a:solidFill>
              </a:rPr>
              <a:t>!</a:t>
            </a:r>
          </a:p>
          <a:p>
            <a:pPr algn="l"/>
            <a:endParaRPr lang="en-US" dirty="0" smtClean="0">
              <a:solidFill>
                <a:schemeClr val="bg1"/>
              </a:solidFill>
            </a:endParaRPr>
          </a:p>
        </p:txBody>
      </p:sp>
      <p:pic>
        <p:nvPicPr>
          <p:cNvPr id="7" name="Picture 6" descr="15533562530_e10e0d754f_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434" y="3792850"/>
            <a:ext cx="6123140" cy="2752020"/>
          </a:xfrm>
          <a:prstGeom prst="rect">
            <a:avLst/>
          </a:prstGeom>
          <a:ln w="28575" cmpd="sng">
            <a:solidFill>
              <a:schemeClr val="bg1"/>
            </a:solidFill>
          </a:ln>
        </p:spPr>
      </p:pic>
      <p:sp>
        <p:nvSpPr>
          <p:cNvPr id="9" name="TextBox 8"/>
          <p:cNvSpPr txBox="1"/>
          <p:nvPr/>
        </p:nvSpPr>
        <p:spPr>
          <a:xfrm>
            <a:off x="683649" y="1263812"/>
            <a:ext cx="6468252" cy="1446550"/>
          </a:xfrm>
          <a:prstGeom prst="rect">
            <a:avLst/>
          </a:prstGeom>
          <a:noFill/>
        </p:spPr>
        <p:txBody>
          <a:bodyPr wrap="square" rtlCol="0">
            <a:spAutoFit/>
          </a:bodyPr>
          <a:lstStyle/>
          <a:p>
            <a:r>
              <a:rPr lang="en-US" sz="4400" dirty="0" smtClean="0">
                <a:solidFill>
                  <a:schemeClr val="bg1"/>
                </a:solidFill>
                <a:latin typeface="Abadi MT Condensed Extra Bold"/>
                <a:cs typeface="Abadi MT Condensed Extra Bold"/>
              </a:rPr>
              <a:t>SUSTAINABILITY HANDBOOK</a:t>
            </a:r>
            <a:endParaRPr lang="en-US" sz="4400" dirty="0">
              <a:solidFill>
                <a:schemeClr val="bg1"/>
              </a:solidFill>
            </a:endParaRPr>
          </a:p>
        </p:txBody>
      </p:sp>
      <p:sp>
        <p:nvSpPr>
          <p:cNvPr id="5" name="TextBox 4"/>
          <p:cNvSpPr txBox="1"/>
          <p:nvPr/>
        </p:nvSpPr>
        <p:spPr>
          <a:xfrm>
            <a:off x="0" y="-30237"/>
            <a:ext cx="9144000" cy="1254812"/>
          </a:xfrm>
          <a:prstGeom prst="rect">
            <a:avLst/>
          </a:prstGeom>
          <a:solidFill>
            <a:schemeClr val="bg1"/>
          </a:solidFill>
        </p:spPr>
        <p:txBody>
          <a:bodyPr wrap="square" rtlCol="0">
            <a:spAutoFit/>
          </a:bodyPr>
          <a:lstStyle/>
          <a:p>
            <a:endParaRPr lang="en-US" dirty="0"/>
          </a:p>
        </p:txBody>
      </p:sp>
      <p:pic>
        <p:nvPicPr>
          <p:cNvPr id="13" name="Picture 12"/>
          <p:cNvPicPr/>
          <p:nvPr/>
        </p:nvPicPr>
        <p:blipFill>
          <a:blip r:embed="rId4">
            <a:extLst>
              <a:ext uri="{28A0092B-C50C-407E-A947-70E740481C1C}">
                <a14:useLocalDpi xmlns:a14="http://schemas.microsoft.com/office/drawing/2010/main" val="0"/>
              </a:ext>
            </a:extLst>
          </a:blip>
          <a:srcRect/>
          <a:stretch>
            <a:fillRect/>
          </a:stretch>
        </p:blipFill>
        <p:spPr bwMode="auto">
          <a:xfrm>
            <a:off x="576973" y="310551"/>
            <a:ext cx="1875790" cy="552450"/>
          </a:xfrm>
          <a:prstGeom prst="rect">
            <a:avLst/>
          </a:prstGeom>
          <a:solidFill>
            <a:srgbClr val="FFFFFF"/>
          </a:solidFill>
          <a:ln>
            <a:noFill/>
          </a:ln>
        </p:spPr>
      </p:pic>
      <p:pic>
        <p:nvPicPr>
          <p:cNvPr id="14" name="Picture 13"/>
          <p:cNvPicPr/>
          <p:nvPr/>
        </p:nvPicPr>
        <p:blipFill>
          <a:blip r:embed="rId5">
            <a:extLst>
              <a:ext uri="{28A0092B-C50C-407E-A947-70E740481C1C}">
                <a14:useLocalDpi xmlns:a14="http://schemas.microsoft.com/office/drawing/2010/main" val="0"/>
              </a:ext>
            </a:extLst>
          </a:blip>
          <a:srcRect/>
          <a:stretch>
            <a:fillRect/>
          </a:stretch>
        </p:blipFill>
        <p:spPr bwMode="auto">
          <a:xfrm>
            <a:off x="6993521" y="145451"/>
            <a:ext cx="1438275" cy="882650"/>
          </a:xfrm>
          <a:prstGeom prst="rect">
            <a:avLst/>
          </a:prstGeom>
          <a:solidFill>
            <a:srgbClr val="FFFFFF"/>
          </a:solidFill>
          <a:ln>
            <a:noFill/>
          </a:ln>
        </p:spPr>
      </p:pic>
    </p:spTree>
    <p:extLst>
      <p:ext uri="{BB962C8B-B14F-4D97-AF65-F5344CB8AC3E}">
        <p14:creationId xmlns:p14="http://schemas.microsoft.com/office/powerpoint/2010/main" val="4004932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5788" y="0"/>
            <a:ext cx="6118212" cy="1254812"/>
          </a:xfrm>
          <a:prstGeom prst="rect">
            <a:avLst/>
          </a:prstGeom>
          <a:solidFill>
            <a:srgbClr val="0638B0"/>
          </a:solidFill>
        </p:spPr>
        <p:txBody>
          <a:bodyPr wrap="square" rtlCol="0">
            <a:spAutoFit/>
          </a:bodyPr>
          <a:lstStyle/>
          <a:p>
            <a:endParaRPr lang="en-US" dirty="0"/>
          </a:p>
        </p:txBody>
      </p:sp>
      <p:sp>
        <p:nvSpPr>
          <p:cNvPr id="3" name="TextBox 2"/>
          <p:cNvSpPr txBox="1"/>
          <p:nvPr/>
        </p:nvSpPr>
        <p:spPr>
          <a:xfrm>
            <a:off x="3325091" y="222046"/>
            <a:ext cx="5564147" cy="769441"/>
          </a:xfrm>
          <a:prstGeom prst="rect">
            <a:avLst/>
          </a:prstGeom>
          <a:noFill/>
        </p:spPr>
        <p:txBody>
          <a:bodyPr wrap="square" rtlCol="0">
            <a:spAutoFit/>
          </a:bodyPr>
          <a:lstStyle/>
          <a:p>
            <a:pPr algn="ctr"/>
            <a:r>
              <a:rPr lang="en-US" sz="4400" dirty="0" smtClean="0">
                <a:solidFill>
                  <a:schemeClr val="bg1"/>
                </a:solidFill>
                <a:latin typeface="Abadi MT Condensed Extra Bold"/>
                <a:cs typeface="Abadi MT Condensed Extra Bold"/>
              </a:rPr>
              <a:t>Transportation</a:t>
            </a:r>
          </a:p>
        </p:txBody>
      </p:sp>
      <p:sp>
        <p:nvSpPr>
          <p:cNvPr id="5" name="TextBox 4"/>
          <p:cNvSpPr txBox="1"/>
          <p:nvPr/>
        </p:nvSpPr>
        <p:spPr>
          <a:xfrm>
            <a:off x="286240" y="1505272"/>
            <a:ext cx="3260829" cy="1569660"/>
          </a:xfrm>
          <a:prstGeom prst="rect">
            <a:avLst/>
          </a:prstGeom>
          <a:noFill/>
        </p:spPr>
        <p:txBody>
          <a:bodyPr wrap="square" rtlCol="0">
            <a:spAutoFit/>
          </a:bodyPr>
          <a:lstStyle/>
          <a:p>
            <a:r>
              <a:rPr lang="en-US" sz="3200" b="1" dirty="0">
                <a:solidFill>
                  <a:srgbClr val="2FCE93"/>
                </a:solidFill>
              </a:rPr>
              <a:t>What you can do</a:t>
            </a:r>
          </a:p>
          <a:p>
            <a:endParaRPr lang="en-US" sz="3200" b="1" dirty="0" smtClean="0">
              <a:solidFill>
                <a:srgbClr val="2FCE93"/>
              </a:solidFill>
            </a:endParaRPr>
          </a:p>
          <a:p>
            <a:endParaRPr lang="en-US" sz="3200" b="1" dirty="0">
              <a:solidFill>
                <a:srgbClr val="2FCE93"/>
              </a:solidFill>
            </a:endParaRPr>
          </a:p>
        </p:txBody>
      </p:sp>
      <p:sp>
        <p:nvSpPr>
          <p:cNvPr id="6" name="TextBox 5"/>
          <p:cNvSpPr txBox="1"/>
          <p:nvPr/>
        </p:nvSpPr>
        <p:spPr>
          <a:xfrm>
            <a:off x="220276" y="2085206"/>
            <a:ext cx="3941477" cy="4370427"/>
          </a:xfrm>
          <a:prstGeom prst="rect">
            <a:avLst/>
          </a:prstGeom>
          <a:noFill/>
        </p:spPr>
        <p:txBody>
          <a:bodyPr wrap="square" rtlCol="0">
            <a:spAutoFit/>
          </a:bodyPr>
          <a:lstStyle/>
          <a:p>
            <a:pPr marL="342900" indent="-342900">
              <a:buFont typeface="Arial"/>
              <a:buChar char="•"/>
            </a:pPr>
            <a:r>
              <a:rPr lang="en-US" sz="2000" dirty="0" smtClean="0">
                <a:latin typeface="Berlin Sans FB" panose="020E0602020502020306" pitchFamily="34" charset="0"/>
              </a:rPr>
              <a:t>When choosing a rental vehicle, select a hybrid.</a:t>
            </a:r>
          </a:p>
          <a:p>
            <a:pPr marL="342900" indent="-342900">
              <a:buFont typeface="Arial"/>
              <a:buChar char="•"/>
            </a:pPr>
            <a:r>
              <a:rPr lang="en-US" sz="2000" dirty="0" smtClean="0">
                <a:latin typeface="Berlin Sans FB" panose="020E0602020502020306" pitchFamily="34" charset="0"/>
              </a:rPr>
              <a:t>Videoconference instead of traveling to meetings.</a:t>
            </a:r>
          </a:p>
          <a:p>
            <a:pPr marL="342900" indent="-342900">
              <a:buFont typeface="Arial"/>
              <a:buChar char="•"/>
            </a:pPr>
            <a:r>
              <a:rPr lang="en-US" sz="2000" dirty="0" smtClean="0">
                <a:latin typeface="Berlin Sans FB" panose="020E0602020502020306" pitchFamily="34" charset="0"/>
              </a:rPr>
              <a:t>Commute by foot or bike to campus to save money and gas.</a:t>
            </a:r>
          </a:p>
          <a:p>
            <a:pPr marL="342900" indent="-342900">
              <a:buFont typeface="Arial"/>
              <a:buChar char="•"/>
            </a:pPr>
            <a:r>
              <a:rPr lang="en-US" sz="2000" dirty="0" smtClean="0">
                <a:latin typeface="Berlin Sans FB" panose="020E0602020502020306" pitchFamily="34" charset="0"/>
              </a:rPr>
              <a:t>Carpool to campus with friends or coworkers. The University of Maine offers special parking passes to those who carpool. </a:t>
            </a:r>
          </a:p>
          <a:p>
            <a:pPr marL="342900" indent="-342900">
              <a:buFont typeface="Arial"/>
              <a:buChar char="•"/>
            </a:pPr>
            <a:r>
              <a:rPr lang="en-US" sz="2000" dirty="0" smtClean="0">
                <a:latin typeface="Berlin Sans FB" panose="020E0602020502020306" pitchFamily="34" charset="0"/>
              </a:rPr>
              <a:t>Take advantage of the bike path from campus to Old Town. </a:t>
            </a:r>
          </a:p>
          <a:p>
            <a:pPr marL="342900" indent="-342900">
              <a:buFont typeface="Arial"/>
              <a:buChar char="•"/>
            </a:pPr>
            <a:endParaRPr lang="en-US" sz="2000" dirty="0" smtClean="0"/>
          </a:p>
          <a:p>
            <a:endParaRPr lang="en-US" dirty="0"/>
          </a:p>
        </p:txBody>
      </p:sp>
      <p:sp>
        <p:nvSpPr>
          <p:cNvPr id="8" name="Rectangle 7"/>
          <p:cNvSpPr/>
          <p:nvPr/>
        </p:nvSpPr>
        <p:spPr>
          <a:xfrm>
            <a:off x="4268242" y="1415314"/>
            <a:ext cx="4572000" cy="1754326"/>
          </a:xfrm>
          <a:prstGeom prst="rect">
            <a:avLst/>
          </a:prstGeom>
        </p:spPr>
        <p:txBody>
          <a:bodyPr>
            <a:spAutoFit/>
          </a:bodyPr>
          <a:lstStyle/>
          <a:p>
            <a:r>
              <a:rPr lang="en-US" dirty="0">
                <a:solidFill>
                  <a:srgbClr val="7F7F7F"/>
                </a:solidFill>
                <a:latin typeface="Berlin Sans FB" panose="020E0602020502020306" pitchFamily="34" charset="0"/>
              </a:rPr>
              <a:t>U</a:t>
            </a:r>
            <a:r>
              <a:rPr lang="en-US" dirty="0" smtClean="0">
                <a:solidFill>
                  <a:srgbClr val="7F7F7F"/>
                </a:solidFill>
                <a:latin typeface="Berlin Sans FB" panose="020E0602020502020306" pitchFamily="34" charset="0"/>
              </a:rPr>
              <a:t>sing an alternative method of transportation (even for just one day a week) can decrease UMaine’s carbon footprint. Join your fellow students and coworkers who walk, bike, carpool, and use public transportation to get to campus.  </a:t>
            </a:r>
            <a:endParaRPr lang="en-US" dirty="0">
              <a:latin typeface="Berlin Sans FB" panose="020E0602020502020306"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6211" b="21631"/>
          <a:stretch/>
        </p:blipFill>
        <p:spPr>
          <a:xfrm>
            <a:off x="0" y="0"/>
            <a:ext cx="3025788" cy="125481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3792" y="3767328"/>
            <a:ext cx="3852672" cy="288950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3792" y="3043255"/>
            <a:ext cx="1853184" cy="1389888"/>
          </a:xfrm>
          <a:prstGeom prst="rect">
            <a:avLst/>
          </a:prstGeom>
        </p:spPr>
      </p:pic>
      <p:sp>
        <p:nvSpPr>
          <p:cNvPr id="10" name="TextBox 9"/>
          <p:cNvSpPr txBox="1"/>
          <p:nvPr/>
        </p:nvSpPr>
        <p:spPr>
          <a:xfrm>
            <a:off x="6236208" y="6287500"/>
            <a:ext cx="1767840" cy="369332"/>
          </a:xfrm>
          <a:prstGeom prst="rect">
            <a:avLst/>
          </a:prstGeom>
          <a:noFill/>
        </p:spPr>
        <p:txBody>
          <a:bodyPr wrap="square" rtlCol="0">
            <a:spAutoFit/>
          </a:bodyPr>
          <a:lstStyle/>
          <a:p>
            <a:r>
              <a:rPr lang="en-US" dirty="0" smtClean="0"/>
              <a:t>A bike? Maybe?</a:t>
            </a:r>
            <a:endParaRPr lang="en-US" dirty="0"/>
          </a:p>
        </p:txBody>
      </p:sp>
    </p:spTree>
    <p:extLst>
      <p:ext uri="{BB962C8B-B14F-4D97-AF65-F5344CB8AC3E}">
        <p14:creationId xmlns:p14="http://schemas.microsoft.com/office/powerpoint/2010/main" val="371642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254812"/>
          </a:xfrm>
          <a:prstGeom prst="rect">
            <a:avLst/>
          </a:prstGeom>
          <a:solidFill>
            <a:srgbClr val="0638B0"/>
          </a:solidFill>
        </p:spPr>
        <p:txBody>
          <a:bodyPr wrap="square" rtlCol="0">
            <a:spAutoFit/>
          </a:bodyPr>
          <a:lstStyle/>
          <a:p>
            <a:endParaRPr lang="en-US" dirty="0"/>
          </a:p>
        </p:txBody>
      </p:sp>
      <p:sp>
        <p:nvSpPr>
          <p:cNvPr id="3" name="TextBox 2"/>
          <p:cNvSpPr txBox="1"/>
          <p:nvPr/>
        </p:nvSpPr>
        <p:spPr>
          <a:xfrm>
            <a:off x="1789926" y="222046"/>
            <a:ext cx="5564147" cy="769441"/>
          </a:xfrm>
          <a:prstGeom prst="rect">
            <a:avLst/>
          </a:prstGeom>
          <a:noFill/>
        </p:spPr>
        <p:txBody>
          <a:bodyPr wrap="square" rtlCol="0">
            <a:spAutoFit/>
          </a:bodyPr>
          <a:lstStyle/>
          <a:p>
            <a:pPr algn="ctr"/>
            <a:r>
              <a:rPr lang="en-US" sz="4400" dirty="0" smtClean="0">
                <a:solidFill>
                  <a:schemeClr val="bg1"/>
                </a:solidFill>
                <a:latin typeface="Abadi MT Condensed Extra Bold"/>
                <a:cs typeface="Abadi MT Condensed Extra Bold"/>
              </a:rPr>
              <a:t>Summary</a:t>
            </a:r>
          </a:p>
        </p:txBody>
      </p:sp>
      <p:graphicFrame>
        <p:nvGraphicFramePr>
          <p:cNvPr id="4" name="Diagram 3"/>
          <p:cNvGraphicFramePr/>
          <p:nvPr>
            <p:extLst>
              <p:ext uri="{D42A27DB-BD31-4B8C-83A1-F6EECF244321}">
                <p14:modId xmlns:p14="http://schemas.microsoft.com/office/powerpoint/2010/main" val="3835977754"/>
              </p:ext>
            </p:extLst>
          </p:nvPr>
        </p:nvGraphicFramePr>
        <p:xfrm>
          <a:off x="235132" y="1383210"/>
          <a:ext cx="8673738" cy="53572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7785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254812"/>
          </a:xfrm>
          <a:prstGeom prst="rect">
            <a:avLst/>
          </a:prstGeom>
          <a:solidFill>
            <a:srgbClr val="0638B0"/>
          </a:solidFill>
        </p:spPr>
        <p:txBody>
          <a:bodyPr wrap="square" rtlCol="0">
            <a:spAutoFit/>
          </a:bodyPr>
          <a:lstStyle/>
          <a:p>
            <a:endParaRPr lang="en-US" dirty="0"/>
          </a:p>
        </p:txBody>
      </p:sp>
      <p:sp>
        <p:nvSpPr>
          <p:cNvPr id="3" name="TextBox 2"/>
          <p:cNvSpPr txBox="1"/>
          <p:nvPr/>
        </p:nvSpPr>
        <p:spPr>
          <a:xfrm>
            <a:off x="1789926" y="222046"/>
            <a:ext cx="5564147" cy="769441"/>
          </a:xfrm>
          <a:prstGeom prst="rect">
            <a:avLst/>
          </a:prstGeom>
          <a:noFill/>
        </p:spPr>
        <p:txBody>
          <a:bodyPr wrap="square" rtlCol="0">
            <a:spAutoFit/>
          </a:bodyPr>
          <a:lstStyle/>
          <a:p>
            <a:pPr algn="ctr"/>
            <a:r>
              <a:rPr lang="en-US" sz="4400" dirty="0" smtClean="0">
                <a:solidFill>
                  <a:srgbClr val="FFFF00"/>
                </a:solidFill>
                <a:latin typeface="Abadi MT Condensed Extra Bold"/>
                <a:cs typeface="Abadi MT Condensed Extra Bold"/>
              </a:rPr>
              <a:t>Closing</a:t>
            </a:r>
          </a:p>
        </p:txBody>
      </p:sp>
      <p:sp>
        <p:nvSpPr>
          <p:cNvPr id="5" name="TextBox 4"/>
          <p:cNvSpPr txBox="1"/>
          <p:nvPr/>
        </p:nvSpPr>
        <p:spPr>
          <a:xfrm>
            <a:off x="423673" y="2095989"/>
            <a:ext cx="8296651" cy="2062103"/>
          </a:xfrm>
          <a:prstGeom prst="rect">
            <a:avLst/>
          </a:prstGeom>
          <a:noFill/>
        </p:spPr>
        <p:txBody>
          <a:bodyPr wrap="square" rtlCol="0">
            <a:spAutoFit/>
          </a:bodyPr>
          <a:lstStyle/>
          <a:p>
            <a:pPr algn="ctr"/>
            <a:r>
              <a:rPr lang="en-US" sz="3200" b="1" dirty="0">
                <a:solidFill>
                  <a:srgbClr val="2FCE93"/>
                </a:solidFill>
                <a:latin typeface="Berlin Sans FB" panose="020E0602020502020306" pitchFamily="34" charset="0"/>
              </a:rPr>
              <a:t>Thank you for making environmentally friendly choices each and every day! </a:t>
            </a:r>
          </a:p>
          <a:p>
            <a:endParaRPr lang="en-US" sz="3200" b="1" dirty="0" smtClean="0">
              <a:solidFill>
                <a:srgbClr val="2FCE93"/>
              </a:solidFill>
              <a:latin typeface="Berlin Sans FB" panose="020E0602020502020306" pitchFamily="34" charset="0"/>
            </a:endParaRPr>
          </a:p>
          <a:p>
            <a:endParaRPr lang="en-US" sz="3200" b="1" dirty="0">
              <a:solidFill>
                <a:srgbClr val="2FCE93"/>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5662" y="3554517"/>
            <a:ext cx="3852672" cy="2889504"/>
          </a:xfrm>
          <a:prstGeom prst="rect">
            <a:avLst/>
          </a:prstGeom>
        </p:spPr>
      </p:pic>
      <p:sp>
        <p:nvSpPr>
          <p:cNvPr id="6" name="Text Box 2"/>
          <p:cNvSpPr txBox="1">
            <a:spLocks noChangeArrowheads="1"/>
          </p:cNvSpPr>
          <p:nvPr/>
        </p:nvSpPr>
        <p:spPr bwMode="auto">
          <a:xfrm>
            <a:off x="1612390" y="6374130"/>
            <a:ext cx="5919215" cy="48387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r">
              <a:lnSpc>
                <a:spcPct val="115000"/>
              </a:lnSpc>
              <a:spcBef>
                <a:spcPts val="0"/>
              </a:spcBef>
              <a:spcAft>
                <a:spcPts val="0"/>
              </a:spcAft>
            </a:pPr>
            <a:r>
              <a:rPr lang="en-US" sz="1400" kern="50" dirty="0">
                <a:solidFill>
                  <a:srgbClr val="548DD4"/>
                </a:solidFill>
                <a:effectLst/>
                <a:latin typeface="Berlin Sans FB" panose="020E0602020502020306" pitchFamily="34" charset="0"/>
                <a:ea typeface="Times New Roman" panose="02020603050405020304" pitchFamily="18" charset="0"/>
                <a:cs typeface="Times New Roman" panose="02020603050405020304" pitchFamily="18" charset="0"/>
              </a:rPr>
              <a:t>The University of Maine is an equal opportunity/affirmative action institution.</a:t>
            </a:r>
            <a:endParaRPr lang="en-US" dirty="0">
              <a:effectLst/>
              <a:latin typeface="Berlin Sans FB" panose="020E0602020502020306"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dirty="0">
                <a:effectLst/>
                <a:latin typeface="Berlin Sans FB" panose="020E0602020502020306"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199643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25788" y="0"/>
            <a:ext cx="6118212" cy="1254812"/>
          </a:xfrm>
          <a:prstGeom prst="rect">
            <a:avLst/>
          </a:prstGeom>
          <a:solidFill>
            <a:srgbClr val="0638B0"/>
          </a:solidFill>
        </p:spPr>
        <p:txBody>
          <a:bodyPr wrap="square" rtlCol="0">
            <a:spAutoFit/>
          </a:bodyPr>
          <a:lstStyle/>
          <a:p>
            <a:endParaRPr lang="en-US" dirty="0"/>
          </a:p>
        </p:txBody>
      </p:sp>
      <p:sp>
        <p:nvSpPr>
          <p:cNvPr id="6" name="TextBox 5"/>
          <p:cNvSpPr txBox="1"/>
          <p:nvPr/>
        </p:nvSpPr>
        <p:spPr>
          <a:xfrm>
            <a:off x="3421645" y="-78378"/>
            <a:ext cx="5596931" cy="1446550"/>
          </a:xfrm>
          <a:prstGeom prst="rect">
            <a:avLst/>
          </a:prstGeom>
          <a:noFill/>
        </p:spPr>
        <p:txBody>
          <a:bodyPr wrap="square" rtlCol="0">
            <a:spAutoFit/>
          </a:bodyPr>
          <a:lstStyle/>
          <a:p>
            <a:r>
              <a:rPr lang="en-US" sz="4400" dirty="0" smtClean="0">
                <a:solidFill>
                  <a:schemeClr val="bg1"/>
                </a:solidFill>
                <a:latin typeface="Abadi MT Condensed Extra Bold"/>
                <a:cs typeface="Abadi MT Condensed Extra Bold"/>
              </a:rPr>
              <a:t>Sustainability Handbook</a:t>
            </a:r>
          </a:p>
        </p:txBody>
      </p:sp>
      <p:sp>
        <p:nvSpPr>
          <p:cNvPr id="12" name="Rectangle 11"/>
          <p:cNvSpPr/>
          <p:nvPr/>
        </p:nvSpPr>
        <p:spPr>
          <a:xfrm>
            <a:off x="149989" y="3987106"/>
            <a:ext cx="4344679" cy="1323439"/>
          </a:xfrm>
          <a:prstGeom prst="rect">
            <a:avLst/>
          </a:prstGeom>
        </p:spPr>
        <p:txBody>
          <a:bodyPr wrap="square">
            <a:spAutoFit/>
          </a:bodyPr>
          <a:lstStyle/>
          <a:p>
            <a:r>
              <a:rPr lang="en-US" sz="2000" dirty="0" smtClean="0">
                <a:solidFill>
                  <a:schemeClr val="accent1"/>
                </a:solidFill>
                <a:latin typeface="Berlin Sans FB" panose="020E0602020502020306" pitchFamily="34" charset="0"/>
              </a:rPr>
              <a:t>Please DO </a:t>
            </a:r>
            <a:r>
              <a:rPr lang="en-US" sz="2000" dirty="0">
                <a:solidFill>
                  <a:schemeClr val="accent1"/>
                </a:solidFill>
                <a:latin typeface="Berlin Sans FB" panose="020E0602020502020306" pitchFamily="34" charset="0"/>
              </a:rPr>
              <a:t>NOT print this handbook!</a:t>
            </a:r>
          </a:p>
          <a:p>
            <a:r>
              <a:rPr lang="en-US" sz="2000" dirty="0" smtClean="0">
                <a:solidFill>
                  <a:schemeClr val="accent1"/>
                </a:solidFill>
                <a:latin typeface="Berlin Sans FB" panose="020E0602020502020306" pitchFamily="34" charset="0"/>
              </a:rPr>
              <a:t>It wastes tons of paper and would cost a fortune if you accidentally print it in color at the library…</a:t>
            </a:r>
            <a:endParaRPr lang="en-US" sz="2000" dirty="0">
              <a:solidFill>
                <a:schemeClr val="accent1"/>
              </a:solidFill>
              <a:latin typeface="Berlin Sans FB" panose="020E0602020502020306" pitchFamily="34" charset="0"/>
            </a:endParaRPr>
          </a:p>
        </p:txBody>
      </p:sp>
      <p:pic>
        <p:nvPicPr>
          <p:cNvPr id="2" name="Picture 1" descr="Image.jpg"/>
          <p:cNvPicPr>
            <a:picLocks noChangeAspect="1"/>
          </p:cNvPicPr>
          <p:nvPr/>
        </p:nvPicPr>
        <p:blipFill rotWithShape="1">
          <a:blip r:embed="rId3">
            <a:extLst>
              <a:ext uri="{28A0092B-C50C-407E-A947-70E740481C1C}">
                <a14:useLocalDpi xmlns:a14="http://schemas.microsoft.com/office/drawing/2010/main" val="0"/>
              </a:ext>
            </a:extLst>
          </a:blip>
          <a:srcRect r="6528" b="829"/>
          <a:stretch/>
        </p:blipFill>
        <p:spPr>
          <a:xfrm>
            <a:off x="0" y="1"/>
            <a:ext cx="3198243" cy="1254811"/>
          </a:xfrm>
          <a:prstGeom prst="rect">
            <a:avLst/>
          </a:prstGeom>
        </p:spPr>
      </p:pic>
      <p:sp>
        <p:nvSpPr>
          <p:cNvPr id="3" name="TextBox 2"/>
          <p:cNvSpPr txBox="1"/>
          <p:nvPr/>
        </p:nvSpPr>
        <p:spPr>
          <a:xfrm>
            <a:off x="149989" y="1792141"/>
            <a:ext cx="4344678" cy="1631216"/>
          </a:xfrm>
          <a:prstGeom prst="rect">
            <a:avLst/>
          </a:prstGeom>
          <a:noFill/>
        </p:spPr>
        <p:txBody>
          <a:bodyPr wrap="square" rtlCol="0">
            <a:spAutoFit/>
          </a:bodyPr>
          <a:lstStyle/>
          <a:p>
            <a:r>
              <a:rPr lang="en-US" sz="2000" dirty="0" smtClean="0">
                <a:solidFill>
                  <a:schemeClr val="bg1">
                    <a:lumMod val="50000"/>
                  </a:schemeClr>
                </a:solidFill>
                <a:latin typeface="Berlin Sans FB" panose="020E0602020502020306" pitchFamily="34" charset="0"/>
              </a:rPr>
              <a:t>This Sustainability Handbook should act as your little guide throughout every day life to reduce your carbon footprint and live more environmentally friendly!</a:t>
            </a:r>
            <a:endParaRPr lang="en-US" sz="2000" dirty="0">
              <a:solidFill>
                <a:schemeClr val="bg1">
                  <a:lumMod val="50000"/>
                </a:schemeClr>
              </a:solidFill>
              <a:latin typeface="Berlin Sans FB" panose="020E0602020502020306"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555" y="2055279"/>
            <a:ext cx="4095022" cy="3863653"/>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22014" t="7160" r="17211" b="20426"/>
          <a:stretch/>
        </p:blipFill>
        <p:spPr>
          <a:xfrm>
            <a:off x="6331252" y="3423357"/>
            <a:ext cx="1021270" cy="912625"/>
          </a:xfrm>
          <a:prstGeom prst="rect">
            <a:avLst/>
          </a:prstGeom>
        </p:spPr>
      </p:pic>
    </p:spTree>
    <p:extLst>
      <p:ext uri="{BB962C8B-B14F-4D97-AF65-F5344CB8AC3E}">
        <p14:creationId xmlns:p14="http://schemas.microsoft.com/office/powerpoint/2010/main" val="2605023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25788" y="0"/>
            <a:ext cx="6118212" cy="1254812"/>
          </a:xfrm>
          <a:prstGeom prst="rect">
            <a:avLst/>
          </a:prstGeom>
          <a:solidFill>
            <a:srgbClr val="0638B0"/>
          </a:solidFill>
        </p:spPr>
        <p:txBody>
          <a:bodyPr wrap="square" rtlCol="0">
            <a:spAutoFit/>
          </a:bodyPr>
          <a:lstStyle/>
          <a:p>
            <a:endParaRPr lang="en-US" dirty="0"/>
          </a:p>
        </p:txBody>
      </p:sp>
      <p:sp>
        <p:nvSpPr>
          <p:cNvPr id="6" name="TextBox 5"/>
          <p:cNvSpPr txBox="1"/>
          <p:nvPr/>
        </p:nvSpPr>
        <p:spPr>
          <a:xfrm>
            <a:off x="3245277" y="-90027"/>
            <a:ext cx="5898723" cy="1446550"/>
          </a:xfrm>
          <a:prstGeom prst="rect">
            <a:avLst/>
          </a:prstGeom>
          <a:noFill/>
        </p:spPr>
        <p:txBody>
          <a:bodyPr wrap="square" rtlCol="0">
            <a:spAutoFit/>
          </a:bodyPr>
          <a:lstStyle/>
          <a:p>
            <a:r>
              <a:rPr lang="en-US" sz="4400" dirty="0" smtClean="0">
                <a:solidFill>
                  <a:schemeClr val="bg1"/>
                </a:solidFill>
                <a:latin typeface="Abadi MT Condensed Extra Bold"/>
                <a:cs typeface="Abadi MT Condensed Extra Bold"/>
              </a:rPr>
              <a:t>Green Campus Initiative</a:t>
            </a:r>
            <a:endParaRPr lang="en-US" sz="4400" dirty="0">
              <a:solidFill>
                <a:schemeClr val="bg1"/>
              </a:solidFill>
            </a:endParaRPr>
          </a:p>
        </p:txBody>
      </p:sp>
      <p:pic>
        <p:nvPicPr>
          <p:cNvPr id="8" name="Picture 7" descr="ww2015_12.jpg"/>
          <p:cNvPicPr>
            <a:picLocks noChangeAspect="1"/>
          </p:cNvPicPr>
          <p:nvPr/>
        </p:nvPicPr>
        <p:blipFill rotWithShape="1">
          <a:blip r:embed="rId2">
            <a:extLst>
              <a:ext uri="{28A0092B-C50C-407E-A947-70E740481C1C}">
                <a14:useLocalDpi xmlns:a14="http://schemas.microsoft.com/office/drawing/2010/main" val="0"/>
              </a:ext>
            </a:extLst>
          </a:blip>
          <a:srcRect b="48446"/>
          <a:stretch/>
        </p:blipFill>
        <p:spPr>
          <a:xfrm>
            <a:off x="0" y="1"/>
            <a:ext cx="3245277" cy="1254812"/>
          </a:xfrm>
          <a:prstGeom prst="rect">
            <a:avLst/>
          </a:prstGeom>
        </p:spPr>
      </p:pic>
      <p:sp>
        <p:nvSpPr>
          <p:cNvPr id="11" name="TextBox 10"/>
          <p:cNvSpPr txBox="1"/>
          <p:nvPr/>
        </p:nvSpPr>
        <p:spPr>
          <a:xfrm>
            <a:off x="3435718" y="1520661"/>
            <a:ext cx="5708282" cy="553998"/>
          </a:xfrm>
          <a:prstGeom prst="rect">
            <a:avLst/>
          </a:prstGeom>
          <a:noFill/>
        </p:spPr>
        <p:txBody>
          <a:bodyPr wrap="square" rtlCol="0">
            <a:spAutoFit/>
          </a:bodyPr>
          <a:lstStyle/>
          <a:p>
            <a:r>
              <a:rPr lang="en-US" sz="3000" b="1" dirty="0" smtClean="0">
                <a:solidFill>
                  <a:srgbClr val="2FCE93"/>
                </a:solidFill>
              </a:rPr>
              <a:t>Meet GCI and Sustainability Man!</a:t>
            </a:r>
            <a:endParaRPr lang="en-US" sz="3000" b="1" dirty="0">
              <a:solidFill>
                <a:srgbClr val="2FCE93"/>
              </a:solidFill>
            </a:endParaRPr>
          </a:p>
        </p:txBody>
      </p:sp>
      <p:sp>
        <p:nvSpPr>
          <p:cNvPr id="14" name="TextBox 13"/>
          <p:cNvSpPr txBox="1"/>
          <p:nvPr/>
        </p:nvSpPr>
        <p:spPr>
          <a:xfrm>
            <a:off x="3547069" y="2128785"/>
            <a:ext cx="4620996" cy="1631216"/>
          </a:xfrm>
          <a:prstGeom prst="rect">
            <a:avLst/>
          </a:prstGeom>
          <a:noFill/>
        </p:spPr>
        <p:txBody>
          <a:bodyPr wrap="square" rtlCol="0">
            <a:spAutoFit/>
          </a:bodyPr>
          <a:lstStyle/>
          <a:p>
            <a:r>
              <a:rPr lang="en-US" sz="2000" dirty="0">
                <a:solidFill>
                  <a:srgbClr val="7F7F7F"/>
                </a:solidFill>
                <a:latin typeface="Berlin Sans FB" panose="020E0602020502020306" pitchFamily="34" charset="0"/>
              </a:rPr>
              <a:t>The Green Campus Initiative is a student </a:t>
            </a:r>
            <a:r>
              <a:rPr lang="en-US" sz="2000" dirty="0" smtClean="0">
                <a:solidFill>
                  <a:srgbClr val="7F7F7F"/>
                </a:solidFill>
                <a:latin typeface="Berlin Sans FB" panose="020E0602020502020306" pitchFamily="34" charset="0"/>
              </a:rPr>
              <a:t>employee group that promotes sustainability on campus! Yes, we’re the rock stars who hang the Green Zines in the bathrooms!</a:t>
            </a:r>
          </a:p>
        </p:txBody>
      </p:sp>
      <p:sp>
        <p:nvSpPr>
          <p:cNvPr id="16" name="TextBox 15"/>
          <p:cNvSpPr txBox="1"/>
          <p:nvPr/>
        </p:nvSpPr>
        <p:spPr>
          <a:xfrm>
            <a:off x="579613" y="1505272"/>
            <a:ext cx="2116946" cy="584776"/>
          </a:xfrm>
          <a:prstGeom prst="rect">
            <a:avLst/>
          </a:prstGeom>
          <a:noFill/>
        </p:spPr>
        <p:txBody>
          <a:bodyPr wrap="square" rtlCol="0">
            <a:spAutoFit/>
          </a:bodyPr>
          <a:lstStyle/>
          <a:p>
            <a:r>
              <a:rPr lang="en-US" sz="3200" b="1" dirty="0" smtClean="0">
                <a:solidFill>
                  <a:srgbClr val="2FCE93"/>
                </a:solidFill>
              </a:rPr>
              <a:t>Questions?</a:t>
            </a:r>
            <a:endParaRPr lang="en-US" sz="3200" b="1" dirty="0">
              <a:solidFill>
                <a:srgbClr val="2FCE93"/>
              </a:solidFill>
            </a:endParaRPr>
          </a:p>
        </p:txBody>
      </p:sp>
      <p:sp>
        <p:nvSpPr>
          <p:cNvPr id="2" name="TextBox 1"/>
          <p:cNvSpPr txBox="1"/>
          <p:nvPr/>
        </p:nvSpPr>
        <p:spPr>
          <a:xfrm>
            <a:off x="220277" y="2085206"/>
            <a:ext cx="3326792" cy="1200329"/>
          </a:xfrm>
          <a:prstGeom prst="rect">
            <a:avLst/>
          </a:prstGeom>
          <a:noFill/>
        </p:spPr>
        <p:txBody>
          <a:bodyPr wrap="square" rtlCol="0">
            <a:spAutoFit/>
          </a:bodyPr>
          <a:lstStyle/>
          <a:p>
            <a:r>
              <a:rPr lang="en-US" dirty="0" smtClean="0">
                <a:solidFill>
                  <a:schemeClr val="bg1">
                    <a:lumMod val="50000"/>
                  </a:schemeClr>
                </a:solidFill>
                <a:latin typeface="Berlin Sans FB" panose="020E0602020502020306" pitchFamily="34" charset="0"/>
              </a:rPr>
              <a:t>Please contact: laura.lommler</a:t>
            </a:r>
            <a:r>
              <a:rPr lang="en-US" dirty="0">
                <a:solidFill>
                  <a:schemeClr val="bg1">
                    <a:lumMod val="50000"/>
                  </a:schemeClr>
                </a:solidFill>
                <a:latin typeface="Berlin Sans FB" panose="020E0602020502020306" pitchFamily="34" charset="0"/>
              </a:rPr>
              <a:t>@</a:t>
            </a:r>
            <a:r>
              <a:rPr lang="en-US" dirty="0" smtClean="0">
                <a:solidFill>
                  <a:schemeClr val="bg1">
                    <a:lumMod val="50000"/>
                  </a:schemeClr>
                </a:solidFill>
                <a:latin typeface="Berlin Sans FB" panose="020E0602020502020306" pitchFamily="34" charset="0"/>
              </a:rPr>
              <a:t>umit.maine.edu</a:t>
            </a:r>
            <a:r>
              <a:rPr lang="en-US" dirty="0">
                <a:solidFill>
                  <a:schemeClr val="bg1">
                    <a:lumMod val="50000"/>
                  </a:schemeClr>
                </a:solidFill>
                <a:latin typeface="Berlin Sans FB" panose="020E0602020502020306" pitchFamily="34" charset="0"/>
              </a:rPr>
              <a:t> </a:t>
            </a:r>
            <a:r>
              <a:rPr lang="en-US" dirty="0" smtClean="0">
                <a:solidFill>
                  <a:schemeClr val="bg1">
                    <a:lumMod val="50000"/>
                  </a:schemeClr>
                </a:solidFill>
                <a:latin typeface="Berlin Sans FB" panose="020E0602020502020306" pitchFamily="34" charset="0"/>
              </a:rPr>
              <a:t>or george.lindbom@maine.edu at the University of Maine. </a:t>
            </a:r>
            <a:endParaRPr lang="en-US" dirty="0">
              <a:solidFill>
                <a:schemeClr val="bg1">
                  <a:lumMod val="50000"/>
                </a:schemeClr>
              </a:solidFill>
              <a:latin typeface="Berlin Sans FB" panose="020E0602020502020306" pitchFamily="34" charset="0"/>
            </a:endParaRPr>
          </a:p>
        </p:txBody>
      </p:sp>
      <p:sp>
        <p:nvSpPr>
          <p:cNvPr id="9" name="TextBox 8"/>
          <p:cNvSpPr txBox="1"/>
          <p:nvPr/>
        </p:nvSpPr>
        <p:spPr>
          <a:xfrm>
            <a:off x="579613" y="3981497"/>
            <a:ext cx="2116946" cy="584776"/>
          </a:xfrm>
          <a:prstGeom prst="rect">
            <a:avLst/>
          </a:prstGeom>
          <a:noFill/>
        </p:spPr>
        <p:txBody>
          <a:bodyPr wrap="square" rtlCol="0">
            <a:spAutoFit/>
          </a:bodyPr>
          <a:lstStyle/>
          <a:p>
            <a:r>
              <a:rPr lang="en-US" sz="3200" b="1" dirty="0" smtClean="0">
                <a:solidFill>
                  <a:srgbClr val="2FCE93"/>
                </a:solidFill>
              </a:rPr>
              <a:t>Follow Us!</a:t>
            </a:r>
            <a:endParaRPr lang="en-US" sz="3200" b="1" dirty="0">
              <a:solidFill>
                <a:srgbClr val="2FCE93"/>
              </a:solidFill>
            </a:endParaRPr>
          </a:p>
        </p:txBody>
      </p:sp>
      <p:sp>
        <p:nvSpPr>
          <p:cNvPr id="10" name="Text Box 9"/>
          <p:cNvSpPr txBox="1"/>
          <p:nvPr/>
        </p:nvSpPr>
        <p:spPr>
          <a:xfrm>
            <a:off x="653702" y="4586044"/>
            <a:ext cx="2969219" cy="127366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2000" dirty="0">
                <a:solidFill>
                  <a:schemeClr val="bg1">
                    <a:lumMod val="50000"/>
                  </a:schemeClr>
                </a:solidFill>
                <a:effectLst/>
                <a:latin typeface="Berlin Sans FB" panose="020E0602020502020306" pitchFamily="34" charset="0"/>
                <a:ea typeface="Calibri"/>
                <a:cs typeface="Times New Roman"/>
              </a:rPr>
              <a:t>facebook.com/UMaineGCI</a:t>
            </a:r>
            <a:br>
              <a:rPr lang="en-US" sz="2000" dirty="0">
                <a:solidFill>
                  <a:schemeClr val="bg1">
                    <a:lumMod val="50000"/>
                  </a:schemeClr>
                </a:solidFill>
                <a:effectLst/>
                <a:latin typeface="Berlin Sans FB" panose="020E0602020502020306" pitchFamily="34" charset="0"/>
                <a:ea typeface="Calibri"/>
                <a:cs typeface="Times New Roman"/>
              </a:rPr>
            </a:br>
            <a:r>
              <a:rPr lang="en-US" sz="2000" dirty="0">
                <a:solidFill>
                  <a:schemeClr val="bg1">
                    <a:lumMod val="50000"/>
                  </a:schemeClr>
                </a:solidFill>
                <a:effectLst/>
                <a:latin typeface="Berlin Sans FB" panose="020E0602020502020306" pitchFamily="34" charset="0"/>
                <a:ea typeface="Calibri"/>
                <a:cs typeface="Times New Roman"/>
              </a:rPr>
              <a:t>@UMaine_GCI</a:t>
            </a:r>
          </a:p>
          <a:p>
            <a:pPr marL="0" marR="0">
              <a:lnSpc>
                <a:spcPct val="115000"/>
              </a:lnSpc>
              <a:spcBef>
                <a:spcPts val="0"/>
              </a:spcBef>
              <a:spcAft>
                <a:spcPts val="0"/>
              </a:spcAft>
            </a:pPr>
            <a:r>
              <a:rPr lang="en-US" sz="2000" dirty="0">
                <a:solidFill>
                  <a:schemeClr val="bg1">
                    <a:lumMod val="50000"/>
                  </a:schemeClr>
                </a:solidFill>
                <a:effectLst/>
                <a:latin typeface="Berlin Sans FB" panose="020E0602020502020306" pitchFamily="34" charset="0"/>
                <a:ea typeface="Calibri"/>
                <a:cs typeface="Times New Roman"/>
              </a:rPr>
              <a:t>@GreenCampusIntiative</a:t>
            </a:r>
          </a:p>
        </p:txBody>
      </p:sp>
      <p:pic>
        <p:nvPicPr>
          <p:cNvPr id="12" name="Picture 11" descr="https://image.freepik.com/free-icon/facebook-logo_318-49940.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99" y="4586044"/>
            <a:ext cx="398714" cy="416722"/>
          </a:xfrm>
          <a:prstGeom prst="rect">
            <a:avLst/>
          </a:prstGeom>
          <a:noFill/>
          <a:ln>
            <a:noFill/>
          </a:ln>
        </p:spPr>
      </p:pic>
      <p:pic>
        <p:nvPicPr>
          <p:cNvPr id="13" name="Picture 12" descr="https://cdn1.iconfinder.com/data/icons/simple-icons/4096/twitter-4096-black.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95" y="5002766"/>
            <a:ext cx="563707" cy="522153"/>
          </a:xfrm>
          <a:prstGeom prst="rect">
            <a:avLst/>
          </a:prstGeom>
          <a:noFill/>
          <a:ln>
            <a:noFill/>
          </a:ln>
        </p:spPr>
      </p:pic>
      <p:pic>
        <p:nvPicPr>
          <p:cNvPr id="15" name="Picture 14" descr="http://animprobablefiction.com/wp-content/uploads/2014/09/instagram-logo-black-png.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182" y="5398753"/>
            <a:ext cx="461431" cy="491449"/>
          </a:xfrm>
          <a:prstGeom prst="rect">
            <a:avLst/>
          </a:prstGeom>
          <a:noFill/>
          <a:ln>
            <a:noFill/>
          </a:ln>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2869" y="3981497"/>
            <a:ext cx="2786731" cy="2090048"/>
          </a:xfrm>
          <a:prstGeom prst="rect">
            <a:avLst/>
          </a:prstGeom>
        </p:spPr>
      </p:pic>
      <p:sp>
        <p:nvSpPr>
          <p:cNvPr id="17" name="TextBox 16"/>
          <p:cNvSpPr txBox="1"/>
          <p:nvPr/>
        </p:nvSpPr>
        <p:spPr>
          <a:xfrm>
            <a:off x="6786146" y="4132685"/>
            <a:ext cx="2139527" cy="1631216"/>
          </a:xfrm>
          <a:prstGeom prst="rect">
            <a:avLst/>
          </a:prstGeom>
          <a:noFill/>
        </p:spPr>
        <p:txBody>
          <a:bodyPr wrap="square" rtlCol="0">
            <a:spAutoFit/>
          </a:bodyPr>
          <a:lstStyle/>
          <a:p>
            <a:r>
              <a:rPr lang="en-US" sz="2000" dirty="0" smtClean="0">
                <a:solidFill>
                  <a:srgbClr val="7F7F7F"/>
                </a:solidFill>
                <a:latin typeface="Berlin Sans FB" panose="020E0602020502020306" pitchFamily="34" charset="0"/>
                <a:ea typeface="Adobe Fan Heiti Std B" panose="020B0700000000000000" pitchFamily="34" charset="-128"/>
              </a:rPr>
              <a:t>He will teach us all about sustainability tips here on the UMaine campus!</a:t>
            </a:r>
          </a:p>
        </p:txBody>
      </p:sp>
    </p:spTree>
    <p:extLst>
      <p:ext uri="{BB962C8B-B14F-4D97-AF65-F5344CB8AC3E}">
        <p14:creationId xmlns:p14="http://schemas.microsoft.com/office/powerpoint/2010/main" val="1865984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5788" y="0"/>
            <a:ext cx="6118212" cy="1254812"/>
          </a:xfrm>
          <a:prstGeom prst="rect">
            <a:avLst/>
          </a:prstGeom>
          <a:solidFill>
            <a:srgbClr val="0638B0"/>
          </a:solidFill>
        </p:spPr>
        <p:txBody>
          <a:bodyPr wrap="square" rtlCol="0">
            <a:spAutoFit/>
          </a:bodyPr>
          <a:lstStyle/>
          <a:p>
            <a:endParaRPr lang="en-US" dirty="0"/>
          </a:p>
        </p:txBody>
      </p:sp>
      <p:sp>
        <p:nvSpPr>
          <p:cNvPr id="3" name="TextBox 2"/>
          <p:cNvSpPr txBox="1"/>
          <p:nvPr/>
        </p:nvSpPr>
        <p:spPr>
          <a:xfrm>
            <a:off x="3547069" y="222046"/>
            <a:ext cx="5342169" cy="769441"/>
          </a:xfrm>
          <a:prstGeom prst="rect">
            <a:avLst/>
          </a:prstGeom>
          <a:noFill/>
        </p:spPr>
        <p:txBody>
          <a:bodyPr wrap="square" rtlCol="0">
            <a:spAutoFit/>
          </a:bodyPr>
          <a:lstStyle/>
          <a:p>
            <a:pPr algn="ctr"/>
            <a:r>
              <a:rPr lang="en-US" sz="4400" dirty="0" smtClean="0">
                <a:solidFill>
                  <a:schemeClr val="bg1"/>
                </a:solidFill>
                <a:latin typeface="Abadi MT Condensed Extra Bold"/>
                <a:cs typeface="Abadi MT Condensed Extra Bold"/>
              </a:rPr>
              <a:t>Dining - Yummmm</a:t>
            </a:r>
          </a:p>
        </p:txBody>
      </p:sp>
      <p:pic>
        <p:nvPicPr>
          <p:cNvPr id="4" name="Picture 3" descr="16146398251_c116d694cb_z.jpg"/>
          <p:cNvPicPr>
            <a:picLocks noChangeAspect="1"/>
          </p:cNvPicPr>
          <p:nvPr/>
        </p:nvPicPr>
        <p:blipFill rotWithShape="1">
          <a:blip r:embed="rId3">
            <a:extLst>
              <a:ext uri="{28A0092B-C50C-407E-A947-70E740481C1C}">
                <a14:useLocalDpi xmlns:a14="http://schemas.microsoft.com/office/drawing/2010/main" val="0"/>
              </a:ext>
            </a:extLst>
          </a:blip>
          <a:srcRect b="41410"/>
          <a:stretch/>
        </p:blipFill>
        <p:spPr>
          <a:xfrm>
            <a:off x="0" y="1"/>
            <a:ext cx="3210037" cy="1254812"/>
          </a:xfrm>
          <a:prstGeom prst="rect">
            <a:avLst/>
          </a:prstGeom>
        </p:spPr>
      </p:pic>
      <p:sp>
        <p:nvSpPr>
          <p:cNvPr id="5" name="TextBox 4"/>
          <p:cNvSpPr txBox="1"/>
          <p:nvPr/>
        </p:nvSpPr>
        <p:spPr>
          <a:xfrm>
            <a:off x="286240" y="1505272"/>
            <a:ext cx="3260829" cy="584776"/>
          </a:xfrm>
          <a:prstGeom prst="rect">
            <a:avLst/>
          </a:prstGeom>
          <a:noFill/>
        </p:spPr>
        <p:txBody>
          <a:bodyPr wrap="square" rtlCol="0">
            <a:spAutoFit/>
          </a:bodyPr>
          <a:lstStyle/>
          <a:p>
            <a:r>
              <a:rPr lang="en-US" sz="3200" b="1" dirty="0" smtClean="0">
                <a:solidFill>
                  <a:srgbClr val="2FCE93"/>
                </a:solidFill>
              </a:rPr>
              <a:t>What you can do</a:t>
            </a:r>
            <a:endParaRPr lang="en-US" sz="3200" b="1" dirty="0">
              <a:solidFill>
                <a:srgbClr val="2FCE93"/>
              </a:solidFill>
            </a:endParaRPr>
          </a:p>
        </p:txBody>
      </p:sp>
      <p:sp>
        <p:nvSpPr>
          <p:cNvPr id="6" name="TextBox 5"/>
          <p:cNvSpPr txBox="1"/>
          <p:nvPr/>
        </p:nvSpPr>
        <p:spPr>
          <a:xfrm>
            <a:off x="220276" y="2085206"/>
            <a:ext cx="3941477" cy="4678204"/>
          </a:xfrm>
          <a:prstGeom prst="rect">
            <a:avLst/>
          </a:prstGeom>
          <a:noFill/>
        </p:spPr>
        <p:txBody>
          <a:bodyPr wrap="square" rtlCol="0">
            <a:spAutoFit/>
          </a:bodyPr>
          <a:lstStyle/>
          <a:p>
            <a:pPr marL="342900" indent="-342900">
              <a:buFont typeface="Arial"/>
              <a:buChar char="•"/>
            </a:pPr>
            <a:r>
              <a:rPr lang="en-US" sz="2000" dirty="0">
                <a:latin typeface="Berlin Sans FB" panose="020E0602020502020306" pitchFamily="34" charset="0"/>
              </a:rPr>
              <a:t>Eat locally grown foods.</a:t>
            </a:r>
          </a:p>
          <a:p>
            <a:pPr marL="342900" indent="-342900">
              <a:buFont typeface="Arial"/>
              <a:buChar char="•"/>
            </a:pPr>
            <a:r>
              <a:rPr lang="en-US" sz="2000" dirty="0">
                <a:latin typeface="Berlin Sans FB" panose="020E0602020502020306" pitchFamily="34" charset="0"/>
              </a:rPr>
              <a:t>Carry a reusable cup or water bottle. Some water bottles come with built-in filters if you're worried about the quality of the tap water.</a:t>
            </a:r>
          </a:p>
          <a:p>
            <a:pPr marL="342900" indent="-342900">
              <a:buFont typeface="Arial"/>
              <a:buChar char="•"/>
            </a:pPr>
            <a:r>
              <a:rPr lang="en-US" sz="2000" dirty="0">
                <a:latin typeface="Berlin Sans FB" panose="020E0602020502020306" pitchFamily="34" charset="0"/>
              </a:rPr>
              <a:t>Limit the use of paper napkins.</a:t>
            </a:r>
          </a:p>
          <a:p>
            <a:pPr marL="342900" indent="-342900">
              <a:buFont typeface="Arial"/>
              <a:buChar char="•"/>
            </a:pPr>
            <a:r>
              <a:rPr lang="en-US" sz="2000" dirty="0">
                <a:latin typeface="Berlin Sans FB" panose="020E0602020502020306" pitchFamily="34" charset="0"/>
              </a:rPr>
              <a:t>Only take what you will eat to limit food waste.</a:t>
            </a:r>
          </a:p>
          <a:p>
            <a:pPr marL="342900" indent="-342900">
              <a:buFont typeface="Arial"/>
              <a:buChar char="•"/>
            </a:pPr>
            <a:r>
              <a:rPr lang="en-US" sz="2000" dirty="0">
                <a:latin typeface="Berlin Sans FB" panose="020E0602020502020306" pitchFamily="34" charset="0"/>
              </a:rPr>
              <a:t>Do not remove reusable plates, bowls, cups, or utensils from the dining facilities.</a:t>
            </a:r>
          </a:p>
          <a:p>
            <a:pPr marL="342900" indent="-342900">
              <a:buFont typeface="Arial"/>
              <a:buChar char="•"/>
            </a:pPr>
            <a:r>
              <a:rPr lang="en-US" sz="2000" dirty="0">
                <a:latin typeface="Berlin Sans FB" panose="020E0602020502020306" pitchFamily="34" charset="0"/>
              </a:rPr>
              <a:t>Dispose of waste in the correct container.</a:t>
            </a:r>
          </a:p>
          <a:p>
            <a:endParaRPr lang="en-US" dirty="0"/>
          </a:p>
        </p:txBody>
      </p:sp>
      <p:sp>
        <p:nvSpPr>
          <p:cNvPr id="10" name="TextBox 9"/>
          <p:cNvSpPr txBox="1"/>
          <p:nvPr/>
        </p:nvSpPr>
        <p:spPr>
          <a:xfrm>
            <a:off x="4268242" y="4066086"/>
            <a:ext cx="4620996" cy="707886"/>
          </a:xfrm>
          <a:prstGeom prst="rect">
            <a:avLst/>
          </a:prstGeom>
          <a:noFill/>
        </p:spPr>
        <p:txBody>
          <a:bodyPr wrap="square" rtlCol="0">
            <a:spAutoFit/>
          </a:bodyPr>
          <a:lstStyle/>
          <a:p>
            <a:endParaRPr lang="en-US" sz="2000" dirty="0" smtClean="0">
              <a:solidFill>
                <a:schemeClr val="bg1">
                  <a:lumMod val="50000"/>
                </a:schemeClr>
              </a:solidFill>
            </a:endParaRPr>
          </a:p>
          <a:p>
            <a:endParaRPr lang="en-US" sz="2000" dirty="0">
              <a:solidFill>
                <a:schemeClr val="bg1">
                  <a:lumMod val="50000"/>
                </a:schemeClr>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5615" y="1567895"/>
            <a:ext cx="4123623" cy="3092717"/>
          </a:xfrm>
          <a:prstGeom prst="rect">
            <a:avLst/>
          </a:prstGeom>
        </p:spPr>
      </p:pic>
      <p:sp>
        <p:nvSpPr>
          <p:cNvPr id="8" name="Rectangle 7"/>
          <p:cNvSpPr/>
          <p:nvPr/>
        </p:nvSpPr>
        <p:spPr>
          <a:xfrm>
            <a:off x="4946033" y="4773972"/>
            <a:ext cx="3265414" cy="1754326"/>
          </a:xfrm>
          <a:prstGeom prst="rect">
            <a:avLst/>
          </a:prstGeom>
        </p:spPr>
        <p:txBody>
          <a:bodyPr wrap="square">
            <a:spAutoFit/>
          </a:bodyPr>
          <a:lstStyle/>
          <a:p>
            <a:r>
              <a:rPr lang="en-US" dirty="0" smtClean="0">
                <a:latin typeface="Berlin Sans FB" panose="020E0602020502020306" pitchFamily="34" charset="0"/>
              </a:rPr>
              <a:t>Look - Trayless dining at Hilltop! Don’t take more than you are going to eat – if you do, the leftover scraps are going into the compost and eventually used on the UMaine grounds!</a:t>
            </a:r>
            <a:endParaRPr lang="en-US" dirty="0">
              <a:latin typeface="Berlin Sans FB" panose="020E0602020502020306" pitchFamily="34" charset="0"/>
            </a:endParaRPr>
          </a:p>
        </p:txBody>
      </p:sp>
    </p:spTree>
    <p:extLst>
      <p:ext uri="{BB962C8B-B14F-4D97-AF65-F5344CB8AC3E}">
        <p14:creationId xmlns:p14="http://schemas.microsoft.com/office/powerpoint/2010/main" val="3697848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5788" y="0"/>
            <a:ext cx="6118212" cy="1254812"/>
          </a:xfrm>
          <a:prstGeom prst="rect">
            <a:avLst/>
          </a:prstGeom>
          <a:solidFill>
            <a:srgbClr val="0638B0"/>
          </a:solidFill>
        </p:spPr>
        <p:txBody>
          <a:bodyPr wrap="square" rtlCol="0">
            <a:spAutoFit/>
          </a:bodyPr>
          <a:lstStyle/>
          <a:p>
            <a:endParaRPr lang="en-US" dirty="0"/>
          </a:p>
        </p:txBody>
      </p:sp>
      <p:sp>
        <p:nvSpPr>
          <p:cNvPr id="3" name="TextBox 2"/>
          <p:cNvSpPr txBox="1"/>
          <p:nvPr/>
        </p:nvSpPr>
        <p:spPr>
          <a:xfrm>
            <a:off x="3547069" y="222046"/>
            <a:ext cx="5342169" cy="769441"/>
          </a:xfrm>
          <a:prstGeom prst="rect">
            <a:avLst/>
          </a:prstGeom>
          <a:noFill/>
        </p:spPr>
        <p:txBody>
          <a:bodyPr wrap="square" rtlCol="0">
            <a:spAutoFit/>
          </a:bodyPr>
          <a:lstStyle/>
          <a:p>
            <a:pPr algn="ctr"/>
            <a:r>
              <a:rPr lang="en-US" sz="4400" dirty="0" smtClean="0">
                <a:solidFill>
                  <a:schemeClr val="bg1"/>
                </a:solidFill>
                <a:latin typeface="Abadi MT Condensed Extra Bold"/>
                <a:cs typeface="Abadi MT Condensed Extra Bold"/>
              </a:rPr>
              <a:t>Printing</a:t>
            </a:r>
          </a:p>
        </p:txBody>
      </p:sp>
      <p:sp>
        <p:nvSpPr>
          <p:cNvPr id="5" name="TextBox 4"/>
          <p:cNvSpPr txBox="1"/>
          <p:nvPr/>
        </p:nvSpPr>
        <p:spPr>
          <a:xfrm>
            <a:off x="286240" y="1505272"/>
            <a:ext cx="3260829" cy="1569660"/>
          </a:xfrm>
          <a:prstGeom prst="rect">
            <a:avLst/>
          </a:prstGeom>
          <a:noFill/>
        </p:spPr>
        <p:txBody>
          <a:bodyPr wrap="square" rtlCol="0">
            <a:spAutoFit/>
          </a:bodyPr>
          <a:lstStyle/>
          <a:p>
            <a:r>
              <a:rPr lang="en-US" sz="3200" b="1" dirty="0">
                <a:solidFill>
                  <a:srgbClr val="2FCE93"/>
                </a:solidFill>
              </a:rPr>
              <a:t>What you can do</a:t>
            </a:r>
          </a:p>
          <a:p>
            <a:endParaRPr lang="en-US" sz="3200" b="1" dirty="0" smtClean="0">
              <a:solidFill>
                <a:srgbClr val="2FCE93"/>
              </a:solidFill>
            </a:endParaRPr>
          </a:p>
          <a:p>
            <a:endParaRPr lang="en-US" sz="3200" b="1" dirty="0">
              <a:solidFill>
                <a:srgbClr val="2FCE93"/>
              </a:solidFill>
            </a:endParaRPr>
          </a:p>
        </p:txBody>
      </p:sp>
      <p:sp>
        <p:nvSpPr>
          <p:cNvPr id="6" name="TextBox 5"/>
          <p:cNvSpPr txBox="1"/>
          <p:nvPr/>
        </p:nvSpPr>
        <p:spPr>
          <a:xfrm>
            <a:off x="220276" y="2085206"/>
            <a:ext cx="3941477" cy="4062651"/>
          </a:xfrm>
          <a:prstGeom prst="rect">
            <a:avLst/>
          </a:prstGeom>
          <a:noFill/>
        </p:spPr>
        <p:txBody>
          <a:bodyPr wrap="square" rtlCol="0">
            <a:spAutoFit/>
          </a:bodyPr>
          <a:lstStyle/>
          <a:p>
            <a:pPr marL="342900" indent="-342900">
              <a:buFont typeface="Arial"/>
              <a:buChar char="•"/>
            </a:pPr>
            <a:r>
              <a:rPr lang="en-US" sz="2000" dirty="0">
                <a:latin typeface="Berlin Sans FB" panose="020E0602020502020306" pitchFamily="34" charset="0"/>
              </a:rPr>
              <a:t>A</a:t>
            </a:r>
            <a:r>
              <a:rPr lang="en-US" sz="2000" dirty="0" smtClean="0">
                <a:latin typeface="Berlin Sans FB" panose="020E0602020502020306" pitchFamily="34" charset="0"/>
              </a:rPr>
              <a:t>lways print double-sided so you save paper and energy. </a:t>
            </a:r>
          </a:p>
          <a:p>
            <a:pPr marL="342900" indent="-342900">
              <a:buFont typeface="Arial"/>
              <a:buChar char="•"/>
            </a:pPr>
            <a:r>
              <a:rPr lang="en-US" sz="2000" dirty="0" smtClean="0">
                <a:latin typeface="Berlin Sans FB" panose="020E0602020502020306" pitchFamily="34" charset="0"/>
              </a:rPr>
              <a:t>Print only documents that you absolutely need. In today’s world, most everything is done electronically.</a:t>
            </a:r>
          </a:p>
          <a:p>
            <a:pPr marL="342900" indent="-342900">
              <a:buFont typeface="Arial"/>
              <a:buChar char="•"/>
            </a:pPr>
            <a:r>
              <a:rPr lang="en-US" sz="2000" dirty="0" smtClean="0">
                <a:latin typeface="Berlin Sans FB" panose="020E0602020502020306" pitchFamily="34" charset="0"/>
              </a:rPr>
              <a:t>Use recycled paper for printing if you can. </a:t>
            </a:r>
          </a:p>
          <a:p>
            <a:pPr marL="342900" indent="-342900">
              <a:buFont typeface="Arial"/>
              <a:buChar char="•"/>
            </a:pPr>
            <a:r>
              <a:rPr lang="en-US" sz="2000" dirty="0" smtClean="0">
                <a:latin typeface="Berlin Sans FB" panose="020E0602020502020306" pitchFamily="34" charset="0"/>
              </a:rPr>
              <a:t>Give paperless presentations.</a:t>
            </a:r>
          </a:p>
          <a:p>
            <a:pPr marL="342900" indent="-342900">
              <a:buFont typeface="Arial"/>
              <a:buChar char="•"/>
            </a:pPr>
            <a:r>
              <a:rPr lang="en-US" sz="2000" dirty="0" smtClean="0">
                <a:latin typeface="Berlin Sans FB" panose="020E0602020502020306" pitchFamily="34" charset="0"/>
              </a:rPr>
              <a:t>Minimize the use of coated, glossy, or laminated paper. </a:t>
            </a:r>
          </a:p>
          <a:p>
            <a:pPr marL="342900" indent="-342900">
              <a:buFont typeface="Arial"/>
              <a:buChar char="•"/>
            </a:pPr>
            <a:endParaRPr lang="en-US" sz="2000" dirty="0"/>
          </a:p>
          <a:p>
            <a:endParaRPr lang="en-US" dirty="0"/>
          </a:p>
        </p:txBody>
      </p:sp>
      <p:sp>
        <p:nvSpPr>
          <p:cNvPr id="10" name="TextBox 9"/>
          <p:cNvSpPr txBox="1"/>
          <p:nvPr/>
        </p:nvSpPr>
        <p:spPr>
          <a:xfrm>
            <a:off x="4268242" y="4066086"/>
            <a:ext cx="4620996" cy="707886"/>
          </a:xfrm>
          <a:prstGeom prst="rect">
            <a:avLst/>
          </a:prstGeom>
          <a:noFill/>
        </p:spPr>
        <p:txBody>
          <a:bodyPr wrap="square" rtlCol="0">
            <a:spAutoFit/>
          </a:bodyPr>
          <a:lstStyle/>
          <a:p>
            <a:endParaRPr lang="en-US" sz="2000" dirty="0" smtClean="0">
              <a:solidFill>
                <a:schemeClr val="bg1">
                  <a:lumMod val="50000"/>
                </a:schemeClr>
              </a:solidFill>
            </a:endParaRPr>
          </a:p>
          <a:p>
            <a:endParaRPr lang="en-US" sz="2000" dirty="0">
              <a:solidFill>
                <a:schemeClr val="bg1">
                  <a:lumMod val="50000"/>
                </a:schemeClr>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855" b="44828"/>
          <a:stretch/>
        </p:blipFill>
        <p:spPr>
          <a:xfrm>
            <a:off x="-8930" y="1"/>
            <a:ext cx="3034718" cy="125403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8242" y="1476858"/>
            <a:ext cx="4629150" cy="31051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7983" y="4702628"/>
            <a:ext cx="2445292" cy="1833969"/>
          </a:xfrm>
          <a:prstGeom prst="rect">
            <a:avLst/>
          </a:prstGeom>
        </p:spPr>
      </p:pic>
    </p:spTree>
    <p:extLst>
      <p:ext uri="{BB962C8B-B14F-4D97-AF65-F5344CB8AC3E}">
        <p14:creationId xmlns:p14="http://schemas.microsoft.com/office/powerpoint/2010/main" val="1437085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5788" y="0"/>
            <a:ext cx="6118212" cy="1254812"/>
          </a:xfrm>
          <a:prstGeom prst="rect">
            <a:avLst/>
          </a:prstGeom>
          <a:solidFill>
            <a:srgbClr val="0638B0"/>
          </a:solidFill>
        </p:spPr>
        <p:txBody>
          <a:bodyPr wrap="square" rtlCol="0">
            <a:spAutoFit/>
          </a:bodyPr>
          <a:lstStyle/>
          <a:p>
            <a:endParaRPr lang="en-US" dirty="0"/>
          </a:p>
        </p:txBody>
      </p:sp>
      <p:sp>
        <p:nvSpPr>
          <p:cNvPr id="3" name="TextBox 2"/>
          <p:cNvSpPr txBox="1"/>
          <p:nvPr/>
        </p:nvSpPr>
        <p:spPr>
          <a:xfrm>
            <a:off x="3547069" y="222046"/>
            <a:ext cx="5342169" cy="769441"/>
          </a:xfrm>
          <a:prstGeom prst="rect">
            <a:avLst/>
          </a:prstGeom>
          <a:noFill/>
        </p:spPr>
        <p:txBody>
          <a:bodyPr wrap="square" rtlCol="0">
            <a:spAutoFit/>
          </a:bodyPr>
          <a:lstStyle/>
          <a:p>
            <a:pPr algn="ctr"/>
            <a:r>
              <a:rPr lang="en-US" sz="4400" dirty="0" smtClean="0">
                <a:solidFill>
                  <a:schemeClr val="bg1"/>
                </a:solidFill>
                <a:latin typeface="Abadi MT Condensed Extra Bold"/>
                <a:cs typeface="Abadi MT Condensed Extra Bold"/>
              </a:rPr>
              <a:t>Resident Life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4706"/>
          <a:stretch/>
        </p:blipFill>
        <p:spPr>
          <a:xfrm>
            <a:off x="0" y="1"/>
            <a:ext cx="3025788" cy="1254812"/>
          </a:xfrm>
          <a:prstGeom prst="rect">
            <a:avLst/>
          </a:prstGeom>
        </p:spPr>
      </p:pic>
      <p:sp>
        <p:nvSpPr>
          <p:cNvPr id="5" name="TextBox 4"/>
          <p:cNvSpPr txBox="1"/>
          <p:nvPr/>
        </p:nvSpPr>
        <p:spPr>
          <a:xfrm>
            <a:off x="286240" y="1505272"/>
            <a:ext cx="3260829" cy="1569660"/>
          </a:xfrm>
          <a:prstGeom prst="rect">
            <a:avLst/>
          </a:prstGeom>
          <a:noFill/>
        </p:spPr>
        <p:txBody>
          <a:bodyPr wrap="square" rtlCol="0">
            <a:spAutoFit/>
          </a:bodyPr>
          <a:lstStyle/>
          <a:p>
            <a:r>
              <a:rPr lang="en-US" sz="3200" b="1" dirty="0">
                <a:solidFill>
                  <a:srgbClr val="2FCE93"/>
                </a:solidFill>
              </a:rPr>
              <a:t>What you can do</a:t>
            </a:r>
          </a:p>
          <a:p>
            <a:endParaRPr lang="en-US" sz="3200" b="1" dirty="0" smtClean="0">
              <a:solidFill>
                <a:srgbClr val="2FCE93"/>
              </a:solidFill>
            </a:endParaRPr>
          </a:p>
          <a:p>
            <a:endParaRPr lang="en-US" sz="3200" b="1" dirty="0">
              <a:solidFill>
                <a:srgbClr val="2FCE93"/>
              </a:solidFill>
            </a:endParaRPr>
          </a:p>
        </p:txBody>
      </p:sp>
      <p:sp>
        <p:nvSpPr>
          <p:cNvPr id="6" name="TextBox 5"/>
          <p:cNvSpPr txBox="1"/>
          <p:nvPr/>
        </p:nvSpPr>
        <p:spPr>
          <a:xfrm>
            <a:off x="220276" y="2085206"/>
            <a:ext cx="3941477" cy="4678204"/>
          </a:xfrm>
          <a:prstGeom prst="rect">
            <a:avLst/>
          </a:prstGeom>
          <a:noFill/>
        </p:spPr>
        <p:txBody>
          <a:bodyPr wrap="square" rtlCol="0">
            <a:spAutoFit/>
          </a:bodyPr>
          <a:lstStyle/>
          <a:p>
            <a:pPr marL="342900" indent="-342900">
              <a:buFont typeface="Arial"/>
              <a:buChar char="•"/>
            </a:pPr>
            <a:r>
              <a:rPr lang="en-US" sz="2000" dirty="0" smtClean="0">
                <a:latin typeface="Berlin Sans FB" panose="020E0602020502020306" pitchFamily="34" charset="0"/>
              </a:rPr>
              <a:t>Use compact fluorescent bulbs. </a:t>
            </a:r>
          </a:p>
          <a:p>
            <a:pPr marL="342900" indent="-342900">
              <a:buFont typeface="Arial"/>
              <a:buChar char="•"/>
            </a:pPr>
            <a:r>
              <a:rPr lang="en-US" sz="2000" dirty="0" smtClean="0">
                <a:latin typeface="Berlin Sans FB" panose="020E0602020502020306" pitchFamily="34" charset="0"/>
              </a:rPr>
              <a:t>Turn off unnecessary electrical devices when you leave a room for more than 15 minutes.</a:t>
            </a:r>
          </a:p>
          <a:p>
            <a:pPr marL="342900" indent="-342900">
              <a:buFont typeface="Arial"/>
              <a:buChar char="•"/>
            </a:pPr>
            <a:r>
              <a:rPr lang="en-US" sz="2000" dirty="0" smtClean="0">
                <a:latin typeface="Berlin Sans FB" panose="020E0602020502020306" pitchFamily="34" charset="0"/>
              </a:rPr>
              <a:t>Do not leave computers on all night.</a:t>
            </a:r>
          </a:p>
          <a:p>
            <a:pPr marL="342900" indent="-342900">
              <a:buFont typeface="Arial"/>
              <a:buChar char="•"/>
            </a:pPr>
            <a:r>
              <a:rPr lang="en-US" sz="2000" dirty="0">
                <a:latin typeface="Berlin Sans FB" panose="020E0602020502020306" pitchFamily="34" charset="0"/>
              </a:rPr>
              <a:t>Wash your clothes in cold water. </a:t>
            </a:r>
            <a:endParaRPr lang="en-US" sz="2000" dirty="0" smtClean="0">
              <a:latin typeface="Berlin Sans FB" panose="020E0602020502020306" pitchFamily="34" charset="0"/>
            </a:endParaRPr>
          </a:p>
          <a:p>
            <a:pPr marL="342900" indent="-342900">
              <a:buFont typeface="Arial"/>
              <a:buChar char="•"/>
            </a:pPr>
            <a:r>
              <a:rPr lang="en-US" sz="2000" dirty="0" smtClean="0">
                <a:latin typeface="Berlin Sans FB" panose="020E0602020502020306" pitchFamily="34" charset="0"/>
              </a:rPr>
              <a:t>Buy inexpensive mugs and plates that you can wash rather than disposable ones and avoid over-packaged takeout food. </a:t>
            </a:r>
          </a:p>
          <a:p>
            <a:pPr marL="342900" indent="-342900">
              <a:buFont typeface="Arial"/>
              <a:buChar char="•"/>
            </a:pPr>
            <a:r>
              <a:rPr lang="en-US" sz="2000" dirty="0" smtClean="0">
                <a:latin typeface="Berlin Sans FB" panose="020E0602020502020306" pitchFamily="34" charset="0"/>
              </a:rPr>
              <a:t>Take shorter showers.</a:t>
            </a:r>
          </a:p>
          <a:p>
            <a:pPr marL="342900" indent="-342900">
              <a:buFont typeface="Arial"/>
              <a:buChar char="•"/>
            </a:pPr>
            <a:r>
              <a:rPr lang="en-US" sz="2000" dirty="0" smtClean="0">
                <a:latin typeface="Berlin Sans FB" panose="020E0602020502020306" pitchFamily="34" charset="0"/>
              </a:rPr>
              <a:t>Only wash full loads of laundry.</a:t>
            </a:r>
          </a:p>
          <a:p>
            <a:pPr marL="342900" indent="-342900">
              <a:buFont typeface="Arial"/>
              <a:buChar char="•"/>
            </a:pPr>
            <a:r>
              <a:rPr lang="en-US" sz="2000" dirty="0" smtClean="0">
                <a:latin typeface="Berlin Sans FB" panose="020E0602020502020306" pitchFamily="34" charset="0"/>
              </a:rPr>
              <a:t>Air dry whenever possible.</a:t>
            </a:r>
          </a:p>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1752" y="1355560"/>
            <a:ext cx="3728749" cy="2796562"/>
          </a:xfrm>
          <a:prstGeom prst="rect">
            <a:avLst/>
          </a:prstGeom>
        </p:spPr>
      </p:pic>
      <p:sp>
        <p:nvSpPr>
          <p:cNvPr id="9" name="TextBox 8"/>
          <p:cNvSpPr txBox="1"/>
          <p:nvPr/>
        </p:nvSpPr>
        <p:spPr>
          <a:xfrm>
            <a:off x="6210156" y="1505273"/>
            <a:ext cx="2784553" cy="2862322"/>
          </a:xfrm>
          <a:prstGeom prst="rect">
            <a:avLst/>
          </a:prstGeom>
          <a:noFill/>
        </p:spPr>
        <p:txBody>
          <a:bodyPr wrap="square" rtlCol="0">
            <a:spAutoFit/>
          </a:bodyPr>
          <a:lstStyle/>
          <a:p>
            <a:r>
              <a:rPr lang="en-US" dirty="0" smtClean="0">
                <a:latin typeface="Berlin Sans FB" panose="020E0602020502020306" pitchFamily="34" charset="0"/>
              </a:rPr>
              <a:t>Sustainability Man doesn’t know if he should take his recyclables out to the Zero Sort dumpster just outside his residence hall OR just ignore everything, throw his recyclables into the trash, and have a NOT SO environmentally friendly day.</a:t>
            </a:r>
            <a:endParaRPr lang="en-US" dirty="0">
              <a:latin typeface="Berlin Sans FB" panose="020E0602020502020306" pitchFamily="34" charset="0"/>
            </a:endParaRPr>
          </a:p>
        </p:txBody>
      </p:sp>
      <p:sp>
        <p:nvSpPr>
          <p:cNvPr id="10" name="TextBox 9"/>
          <p:cNvSpPr txBox="1"/>
          <p:nvPr/>
        </p:nvSpPr>
        <p:spPr>
          <a:xfrm>
            <a:off x="4549872" y="4433390"/>
            <a:ext cx="4444837" cy="369332"/>
          </a:xfrm>
          <a:prstGeom prst="rect">
            <a:avLst/>
          </a:prstGeom>
          <a:noFill/>
        </p:spPr>
        <p:txBody>
          <a:bodyPr wrap="square" rtlCol="0">
            <a:spAutoFit/>
          </a:bodyPr>
          <a:lstStyle/>
          <a:p>
            <a:r>
              <a:rPr lang="en-US" dirty="0" smtClean="0">
                <a:latin typeface="Berlin Sans FB" panose="020E0602020502020306" pitchFamily="34" charset="0"/>
              </a:rPr>
              <a:t>I think we all know the right decision here….</a:t>
            </a:r>
            <a:endParaRPr lang="en-US" dirty="0">
              <a:latin typeface="Berlin Sans FB" panose="020E0602020502020306"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5020" y="4885030"/>
            <a:ext cx="2504507" cy="1878380"/>
          </a:xfrm>
          <a:prstGeom prst="rect">
            <a:avLst/>
          </a:prstGeom>
        </p:spPr>
      </p:pic>
    </p:spTree>
    <p:extLst>
      <p:ext uri="{BB962C8B-B14F-4D97-AF65-F5344CB8AC3E}">
        <p14:creationId xmlns:p14="http://schemas.microsoft.com/office/powerpoint/2010/main" val="1119451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5788" y="0"/>
            <a:ext cx="6118212" cy="1254812"/>
          </a:xfrm>
          <a:prstGeom prst="rect">
            <a:avLst/>
          </a:prstGeom>
          <a:solidFill>
            <a:srgbClr val="0638B0"/>
          </a:solidFill>
        </p:spPr>
        <p:txBody>
          <a:bodyPr wrap="square" rtlCol="0">
            <a:spAutoFit/>
          </a:bodyPr>
          <a:lstStyle/>
          <a:p>
            <a:endParaRPr lang="en-US" dirty="0"/>
          </a:p>
        </p:txBody>
      </p:sp>
      <p:sp>
        <p:nvSpPr>
          <p:cNvPr id="3" name="TextBox 2"/>
          <p:cNvSpPr txBox="1"/>
          <p:nvPr/>
        </p:nvSpPr>
        <p:spPr>
          <a:xfrm>
            <a:off x="3547069" y="222046"/>
            <a:ext cx="5342169" cy="769441"/>
          </a:xfrm>
          <a:prstGeom prst="rect">
            <a:avLst/>
          </a:prstGeom>
          <a:noFill/>
        </p:spPr>
        <p:txBody>
          <a:bodyPr wrap="square" rtlCol="0">
            <a:spAutoFit/>
          </a:bodyPr>
          <a:lstStyle/>
          <a:p>
            <a:pPr algn="ctr"/>
            <a:r>
              <a:rPr lang="en-US" sz="4400" dirty="0" smtClean="0">
                <a:solidFill>
                  <a:schemeClr val="bg1"/>
                </a:solidFill>
                <a:latin typeface="Abadi MT Condensed Extra Bold"/>
                <a:cs typeface="Abadi MT Condensed Extra Bold"/>
              </a:rPr>
              <a:t>Energy</a:t>
            </a:r>
          </a:p>
        </p:txBody>
      </p:sp>
      <p:sp>
        <p:nvSpPr>
          <p:cNvPr id="5" name="TextBox 4"/>
          <p:cNvSpPr txBox="1"/>
          <p:nvPr/>
        </p:nvSpPr>
        <p:spPr>
          <a:xfrm>
            <a:off x="286240" y="1505272"/>
            <a:ext cx="3260829" cy="1569660"/>
          </a:xfrm>
          <a:prstGeom prst="rect">
            <a:avLst/>
          </a:prstGeom>
          <a:noFill/>
        </p:spPr>
        <p:txBody>
          <a:bodyPr wrap="square" rtlCol="0">
            <a:spAutoFit/>
          </a:bodyPr>
          <a:lstStyle/>
          <a:p>
            <a:r>
              <a:rPr lang="en-US" sz="3200" b="1" dirty="0">
                <a:solidFill>
                  <a:srgbClr val="2FCE93"/>
                </a:solidFill>
              </a:rPr>
              <a:t>What you can do</a:t>
            </a:r>
          </a:p>
          <a:p>
            <a:endParaRPr lang="en-US" sz="3200" b="1" dirty="0" smtClean="0">
              <a:solidFill>
                <a:srgbClr val="2FCE93"/>
              </a:solidFill>
            </a:endParaRPr>
          </a:p>
          <a:p>
            <a:endParaRPr lang="en-US" sz="3200" b="1" dirty="0">
              <a:solidFill>
                <a:srgbClr val="2FCE93"/>
              </a:solidFill>
            </a:endParaRPr>
          </a:p>
        </p:txBody>
      </p:sp>
      <p:sp>
        <p:nvSpPr>
          <p:cNvPr id="6" name="TextBox 5"/>
          <p:cNvSpPr txBox="1"/>
          <p:nvPr/>
        </p:nvSpPr>
        <p:spPr>
          <a:xfrm>
            <a:off x="220276" y="2085206"/>
            <a:ext cx="3941477" cy="4062651"/>
          </a:xfrm>
          <a:prstGeom prst="rect">
            <a:avLst/>
          </a:prstGeom>
          <a:noFill/>
        </p:spPr>
        <p:txBody>
          <a:bodyPr wrap="square" rtlCol="0">
            <a:spAutoFit/>
          </a:bodyPr>
          <a:lstStyle/>
          <a:p>
            <a:pPr marL="342900" indent="-342900">
              <a:buFont typeface="Arial"/>
              <a:buChar char="•"/>
            </a:pPr>
            <a:r>
              <a:rPr lang="en-US" sz="2000" dirty="0" smtClean="0">
                <a:latin typeface="Berlin Sans FB" panose="020E0602020502020306" pitchFamily="34" charset="0"/>
              </a:rPr>
              <a:t>Put your computer to sleep during lunch and during the day when it is not in use. </a:t>
            </a:r>
          </a:p>
          <a:p>
            <a:pPr marL="342900" indent="-342900">
              <a:buFont typeface="Arial"/>
              <a:buChar char="•"/>
            </a:pPr>
            <a:r>
              <a:rPr lang="en-US" sz="2000" dirty="0" smtClean="0">
                <a:latin typeface="Berlin Sans FB" panose="020E0602020502020306" pitchFamily="34" charset="0"/>
              </a:rPr>
              <a:t>Close window shades on hot summer days.</a:t>
            </a:r>
          </a:p>
          <a:p>
            <a:pPr marL="342900" indent="-342900">
              <a:buFont typeface="Arial"/>
              <a:buChar char="•"/>
            </a:pPr>
            <a:r>
              <a:rPr lang="en-US" sz="2000" dirty="0" smtClean="0">
                <a:latin typeface="Berlin Sans FB" panose="020E0602020502020306" pitchFamily="34" charset="0"/>
              </a:rPr>
              <a:t>Shut down electronics and turn off your power strip at the end of the day. </a:t>
            </a:r>
          </a:p>
          <a:p>
            <a:pPr marL="342900" indent="-342900">
              <a:buFont typeface="Arial"/>
              <a:buChar char="•"/>
            </a:pPr>
            <a:r>
              <a:rPr lang="en-US" sz="2000" dirty="0" smtClean="0">
                <a:latin typeface="Berlin Sans FB" panose="020E0602020502020306" pitchFamily="34" charset="0"/>
              </a:rPr>
              <a:t>Use smart power strips. </a:t>
            </a:r>
          </a:p>
          <a:p>
            <a:pPr marL="342900" indent="-342900">
              <a:buFont typeface="Arial"/>
              <a:buChar char="•"/>
            </a:pPr>
            <a:r>
              <a:rPr lang="en-US" sz="2000" dirty="0" smtClean="0">
                <a:latin typeface="Berlin Sans FB" panose="020E0602020502020306" pitchFamily="34" charset="0"/>
              </a:rPr>
              <a:t>Remove light bulbs from fixtures where possible and encourage daylighting. </a:t>
            </a:r>
          </a:p>
          <a:p>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61259"/>
          <a:stretch/>
        </p:blipFill>
        <p:spPr>
          <a:xfrm>
            <a:off x="0" y="0"/>
            <a:ext cx="3025788" cy="202349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7993" y="2313428"/>
            <a:ext cx="4416490" cy="3312367"/>
          </a:xfrm>
          <a:prstGeom prst="rect">
            <a:avLst/>
          </a:prstGeom>
        </p:spPr>
      </p:pic>
    </p:spTree>
    <p:extLst>
      <p:ext uri="{BB962C8B-B14F-4D97-AF65-F5344CB8AC3E}">
        <p14:creationId xmlns:p14="http://schemas.microsoft.com/office/powerpoint/2010/main" val="3914264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5788" y="0"/>
            <a:ext cx="6118212" cy="1254812"/>
          </a:xfrm>
          <a:prstGeom prst="rect">
            <a:avLst/>
          </a:prstGeom>
          <a:solidFill>
            <a:srgbClr val="0638B0"/>
          </a:solidFill>
        </p:spPr>
        <p:txBody>
          <a:bodyPr wrap="square" rtlCol="0">
            <a:spAutoFit/>
          </a:bodyPr>
          <a:lstStyle/>
          <a:p>
            <a:endParaRPr lang="en-US" dirty="0"/>
          </a:p>
        </p:txBody>
      </p:sp>
      <p:sp>
        <p:nvSpPr>
          <p:cNvPr id="3" name="TextBox 2"/>
          <p:cNvSpPr txBox="1"/>
          <p:nvPr/>
        </p:nvSpPr>
        <p:spPr>
          <a:xfrm>
            <a:off x="3325091" y="222046"/>
            <a:ext cx="5564147" cy="769441"/>
          </a:xfrm>
          <a:prstGeom prst="rect">
            <a:avLst/>
          </a:prstGeom>
          <a:noFill/>
        </p:spPr>
        <p:txBody>
          <a:bodyPr wrap="square" rtlCol="0">
            <a:spAutoFit/>
          </a:bodyPr>
          <a:lstStyle/>
          <a:p>
            <a:pPr algn="ctr"/>
            <a:r>
              <a:rPr lang="en-US" sz="4400" dirty="0" smtClean="0">
                <a:solidFill>
                  <a:schemeClr val="bg1"/>
                </a:solidFill>
                <a:latin typeface="Abadi MT Condensed Extra Bold"/>
                <a:cs typeface="Abadi MT Condensed Extra Bold"/>
              </a:rPr>
              <a:t>Waste and Recycling</a:t>
            </a:r>
          </a:p>
        </p:txBody>
      </p:sp>
      <p:sp>
        <p:nvSpPr>
          <p:cNvPr id="5" name="TextBox 4"/>
          <p:cNvSpPr txBox="1"/>
          <p:nvPr/>
        </p:nvSpPr>
        <p:spPr>
          <a:xfrm>
            <a:off x="286240" y="1505272"/>
            <a:ext cx="3260829" cy="1569660"/>
          </a:xfrm>
          <a:prstGeom prst="rect">
            <a:avLst/>
          </a:prstGeom>
          <a:noFill/>
        </p:spPr>
        <p:txBody>
          <a:bodyPr wrap="square" rtlCol="0">
            <a:spAutoFit/>
          </a:bodyPr>
          <a:lstStyle/>
          <a:p>
            <a:r>
              <a:rPr lang="en-US" sz="3200" b="1" dirty="0">
                <a:solidFill>
                  <a:srgbClr val="2FCE93"/>
                </a:solidFill>
              </a:rPr>
              <a:t>What you can do</a:t>
            </a:r>
          </a:p>
          <a:p>
            <a:endParaRPr lang="en-US" sz="3200" b="1" dirty="0" smtClean="0">
              <a:solidFill>
                <a:srgbClr val="2FCE93"/>
              </a:solidFill>
            </a:endParaRPr>
          </a:p>
          <a:p>
            <a:endParaRPr lang="en-US" sz="3200" b="1" dirty="0">
              <a:solidFill>
                <a:srgbClr val="2FCE93"/>
              </a:solidFill>
            </a:endParaRPr>
          </a:p>
        </p:txBody>
      </p:sp>
      <p:sp>
        <p:nvSpPr>
          <p:cNvPr id="6" name="TextBox 5"/>
          <p:cNvSpPr txBox="1"/>
          <p:nvPr/>
        </p:nvSpPr>
        <p:spPr>
          <a:xfrm>
            <a:off x="220276" y="2085206"/>
            <a:ext cx="3941477" cy="2831544"/>
          </a:xfrm>
          <a:prstGeom prst="rect">
            <a:avLst/>
          </a:prstGeom>
          <a:noFill/>
        </p:spPr>
        <p:txBody>
          <a:bodyPr wrap="square" rtlCol="0">
            <a:spAutoFit/>
          </a:bodyPr>
          <a:lstStyle/>
          <a:p>
            <a:pPr marL="342900" indent="-342900">
              <a:buFont typeface="Arial"/>
              <a:buChar char="•"/>
            </a:pPr>
            <a:r>
              <a:rPr lang="en-US" sz="2000" dirty="0" smtClean="0">
                <a:latin typeface="Berlin Sans FB" panose="020E0602020502020306" pitchFamily="34" charset="0"/>
              </a:rPr>
              <a:t>Reduce, Reuse, and Recycle as much as possible. </a:t>
            </a:r>
          </a:p>
          <a:p>
            <a:pPr marL="342900" indent="-342900">
              <a:buFont typeface="Arial"/>
              <a:buChar char="•"/>
            </a:pPr>
            <a:r>
              <a:rPr lang="en-US" sz="2000" dirty="0" smtClean="0">
                <a:latin typeface="Berlin Sans FB" panose="020E0602020502020306" pitchFamily="34" charset="0"/>
              </a:rPr>
              <a:t>Know what you can and can’t recycle with the Zero-Sort recycling system. </a:t>
            </a:r>
          </a:p>
          <a:p>
            <a:pPr marL="342900" indent="-342900">
              <a:buFont typeface="Arial"/>
              <a:buChar char="•"/>
            </a:pPr>
            <a:r>
              <a:rPr lang="en-US" sz="2000" dirty="0" smtClean="0">
                <a:latin typeface="Berlin Sans FB" panose="020E0602020502020306" pitchFamily="34" charset="0"/>
              </a:rPr>
              <a:t>Compost your food waste.</a:t>
            </a:r>
          </a:p>
          <a:p>
            <a:pPr marL="342900" indent="-342900">
              <a:buFont typeface="Arial"/>
              <a:buChar char="•"/>
            </a:pPr>
            <a:endParaRPr lang="en-US" sz="2000" dirty="0" smtClean="0"/>
          </a:p>
          <a:p>
            <a:pPr marL="342900" indent="-342900">
              <a:buFont typeface="Arial"/>
              <a:buChar char="•"/>
            </a:pPr>
            <a:endParaRPr lang="en-US" sz="2000" dirty="0" smtClean="0"/>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2254" b="4020"/>
          <a:stretch/>
        </p:blipFill>
        <p:spPr>
          <a:xfrm>
            <a:off x="0" y="1"/>
            <a:ext cx="3025788" cy="125481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2884" y="1305924"/>
            <a:ext cx="4814434" cy="3610826"/>
          </a:xfrm>
          <a:prstGeom prst="rect">
            <a:avLst/>
          </a:prstGeom>
        </p:spPr>
      </p:pic>
      <p:sp>
        <p:nvSpPr>
          <p:cNvPr id="9" name="TextBox 8"/>
          <p:cNvSpPr txBox="1"/>
          <p:nvPr/>
        </p:nvSpPr>
        <p:spPr>
          <a:xfrm>
            <a:off x="391414" y="5542850"/>
            <a:ext cx="8375904" cy="1015663"/>
          </a:xfrm>
          <a:prstGeom prst="rect">
            <a:avLst/>
          </a:prstGeom>
          <a:noFill/>
        </p:spPr>
        <p:txBody>
          <a:bodyPr wrap="square" rtlCol="0">
            <a:spAutoFit/>
          </a:bodyPr>
          <a:lstStyle/>
          <a:p>
            <a:r>
              <a:rPr lang="en-US" sz="6000" dirty="0" smtClean="0"/>
              <a:t>Recycle! It’s </a:t>
            </a:r>
            <a:r>
              <a:rPr lang="en-US" sz="6000" u="sng" dirty="0" smtClean="0"/>
              <a:t>YOUR</a:t>
            </a:r>
            <a:r>
              <a:rPr lang="en-US" sz="6000" dirty="0" smtClean="0"/>
              <a:t> choice!</a:t>
            </a:r>
            <a:endParaRPr lang="en-US" sz="6000" dirty="0"/>
          </a:p>
        </p:txBody>
      </p:sp>
    </p:spTree>
    <p:extLst>
      <p:ext uri="{BB962C8B-B14F-4D97-AF65-F5344CB8AC3E}">
        <p14:creationId xmlns:p14="http://schemas.microsoft.com/office/powerpoint/2010/main" val="92404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5788" y="0"/>
            <a:ext cx="6118212" cy="1254812"/>
          </a:xfrm>
          <a:prstGeom prst="rect">
            <a:avLst/>
          </a:prstGeom>
          <a:solidFill>
            <a:srgbClr val="0638B0"/>
          </a:solidFill>
        </p:spPr>
        <p:txBody>
          <a:bodyPr wrap="square" rtlCol="0">
            <a:spAutoFit/>
          </a:bodyPr>
          <a:lstStyle/>
          <a:p>
            <a:endParaRPr lang="en-US" dirty="0"/>
          </a:p>
        </p:txBody>
      </p:sp>
      <p:sp>
        <p:nvSpPr>
          <p:cNvPr id="3" name="TextBox 2"/>
          <p:cNvSpPr txBox="1"/>
          <p:nvPr/>
        </p:nvSpPr>
        <p:spPr>
          <a:xfrm>
            <a:off x="3325091" y="222046"/>
            <a:ext cx="5564147" cy="769441"/>
          </a:xfrm>
          <a:prstGeom prst="rect">
            <a:avLst/>
          </a:prstGeom>
          <a:noFill/>
        </p:spPr>
        <p:txBody>
          <a:bodyPr wrap="square" rtlCol="0">
            <a:spAutoFit/>
          </a:bodyPr>
          <a:lstStyle/>
          <a:p>
            <a:pPr algn="ctr"/>
            <a:r>
              <a:rPr lang="en-US" sz="4400" dirty="0" smtClean="0">
                <a:solidFill>
                  <a:schemeClr val="bg1"/>
                </a:solidFill>
                <a:latin typeface="Abadi MT Condensed Extra Bold"/>
                <a:cs typeface="Abadi MT Condensed Extra Bold"/>
              </a:rPr>
              <a:t>Water</a:t>
            </a:r>
          </a:p>
        </p:txBody>
      </p:sp>
      <p:sp>
        <p:nvSpPr>
          <p:cNvPr id="5" name="TextBox 4"/>
          <p:cNvSpPr txBox="1"/>
          <p:nvPr/>
        </p:nvSpPr>
        <p:spPr>
          <a:xfrm>
            <a:off x="286240" y="1505272"/>
            <a:ext cx="3260829" cy="1569660"/>
          </a:xfrm>
          <a:prstGeom prst="rect">
            <a:avLst/>
          </a:prstGeom>
          <a:noFill/>
        </p:spPr>
        <p:txBody>
          <a:bodyPr wrap="square" rtlCol="0">
            <a:spAutoFit/>
          </a:bodyPr>
          <a:lstStyle/>
          <a:p>
            <a:r>
              <a:rPr lang="en-US" sz="3200" b="1" dirty="0">
                <a:solidFill>
                  <a:srgbClr val="2FCE93"/>
                </a:solidFill>
              </a:rPr>
              <a:t>What you can do</a:t>
            </a:r>
          </a:p>
          <a:p>
            <a:endParaRPr lang="en-US" sz="3200" b="1" dirty="0" smtClean="0">
              <a:solidFill>
                <a:srgbClr val="2FCE93"/>
              </a:solidFill>
            </a:endParaRPr>
          </a:p>
          <a:p>
            <a:endParaRPr lang="en-US" sz="3200" b="1" dirty="0">
              <a:solidFill>
                <a:srgbClr val="2FCE93"/>
              </a:solidFill>
            </a:endParaRPr>
          </a:p>
        </p:txBody>
      </p:sp>
      <p:sp>
        <p:nvSpPr>
          <p:cNvPr id="6" name="TextBox 5"/>
          <p:cNvSpPr txBox="1"/>
          <p:nvPr/>
        </p:nvSpPr>
        <p:spPr>
          <a:xfrm>
            <a:off x="220276" y="2085206"/>
            <a:ext cx="3941477" cy="2523768"/>
          </a:xfrm>
          <a:prstGeom prst="rect">
            <a:avLst/>
          </a:prstGeom>
          <a:noFill/>
        </p:spPr>
        <p:txBody>
          <a:bodyPr wrap="square" rtlCol="0">
            <a:spAutoFit/>
          </a:bodyPr>
          <a:lstStyle/>
          <a:p>
            <a:pPr marL="342900" indent="-342900">
              <a:buFont typeface="Arial"/>
              <a:buChar char="•"/>
            </a:pPr>
            <a:r>
              <a:rPr lang="en-US" sz="2000" dirty="0" smtClean="0">
                <a:latin typeface="Berlin Sans FB" panose="020E0602020502020306" pitchFamily="34" charset="0"/>
              </a:rPr>
              <a:t>Report all leaking faucets/fixtures.</a:t>
            </a:r>
          </a:p>
          <a:p>
            <a:pPr marL="342900" indent="-342900">
              <a:buFont typeface="Arial"/>
              <a:buChar char="•"/>
            </a:pPr>
            <a:r>
              <a:rPr lang="en-US" sz="2000" dirty="0" smtClean="0">
                <a:latin typeface="Berlin Sans FB" panose="020E0602020502020306" pitchFamily="34" charset="0"/>
              </a:rPr>
              <a:t>Use a dishwasher instead of hand washing individual dishes.</a:t>
            </a:r>
          </a:p>
          <a:p>
            <a:pPr marL="342900" indent="-342900">
              <a:buFont typeface="Arial"/>
              <a:buChar char="•"/>
            </a:pPr>
            <a:r>
              <a:rPr lang="en-US" sz="2000" dirty="0" smtClean="0">
                <a:latin typeface="Berlin Sans FB" panose="020E0602020502020306" pitchFamily="34" charset="0"/>
              </a:rPr>
              <a:t>Don’t buy bottled water, use a reusable mug</a:t>
            </a:r>
            <a:r>
              <a:rPr lang="en-US" sz="2000" dirty="0" smtClean="0"/>
              <a:t>. </a:t>
            </a:r>
          </a:p>
          <a:p>
            <a:pPr marL="342900" indent="-342900">
              <a:buFont typeface="Arial"/>
              <a:buChar char="•"/>
            </a:pPr>
            <a:endParaRPr lang="en-US" sz="2000" dirty="0" smtClean="0"/>
          </a:p>
          <a:p>
            <a:endParaRPr lang="en-US" dirty="0"/>
          </a:p>
        </p:txBody>
      </p:sp>
      <p:sp>
        <p:nvSpPr>
          <p:cNvPr id="8" name="Rectangle 7"/>
          <p:cNvSpPr/>
          <p:nvPr/>
        </p:nvSpPr>
        <p:spPr>
          <a:xfrm>
            <a:off x="4268242" y="1415314"/>
            <a:ext cx="4572000" cy="3970318"/>
          </a:xfrm>
          <a:prstGeom prst="rect">
            <a:avLst/>
          </a:prstGeom>
        </p:spPr>
        <p:txBody>
          <a:bodyPr>
            <a:spAutoFit/>
          </a:bodyPr>
          <a:lstStyle/>
          <a:p>
            <a:r>
              <a:rPr lang="en-US" dirty="0" smtClean="0">
                <a:solidFill>
                  <a:srgbClr val="7F7F7F"/>
                </a:solidFill>
                <a:latin typeface="Berlin Sans FB" panose="020E0602020502020306" pitchFamily="34" charset="0"/>
              </a:rPr>
              <a:t>A leaky faucet that drips at the rate of one drip per second can waste more than 3,000 gallons per year (3,000 gallons = enough to fill a small tanker truck), and a running toilet can waste 200  gallons of water in a day.</a:t>
            </a:r>
            <a:r>
              <a:rPr lang="en-US" strike="sngStrike" dirty="0" smtClean="0">
                <a:solidFill>
                  <a:srgbClr val="7F7F7F"/>
                </a:solidFill>
                <a:latin typeface="Berlin Sans FB" panose="020E0602020502020306" pitchFamily="34" charset="0"/>
              </a:rPr>
              <a:t> </a:t>
            </a:r>
          </a:p>
          <a:p>
            <a:endParaRPr lang="en-US" dirty="0">
              <a:solidFill>
                <a:srgbClr val="7F7F7F"/>
              </a:solidFill>
              <a:latin typeface="Berlin Sans FB" panose="020E0602020502020306" pitchFamily="34" charset="0"/>
            </a:endParaRPr>
          </a:p>
          <a:p>
            <a:r>
              <a:rPr lang="en-US" dirty="0" smtClean="0">
                <a:solidFill>
                  <a:srgbClr val="7F7F7F"/>
                </a:solidFill>
                <a:latin typeface="Berlin Sans FB" panose="020E0602020502020306" pitchFamily="34" charset="0"/>
              </a:rPr>
              <a:t>Energy Star – Rate dishwashers are required to use less than 4.25 gallons of water per cycle. In contrast, the average kitchen faucet releases 2-3 gallons every minute.  Unless you can wash the eight place settings a dishwasher can hold without running the faucet for more than 2 minutes, the dishwasher is more sustainable. </a:t>
            </a:r>
            <a:endParaRPr lang="en-US" dirty="0">
              <a:latin typeface="Berlin Sans FB" panose="020E0602020502020306"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9057" r="144" b="20781"/>
          <a:stretch/>
        </p:blipFill>
        <p:spPr>
          <a:xfrm>
            <a:off x="-28516" y="1"/>
            <a:ext cx="3054304" cy="125481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862" y="4041648"/>
            <a:ext cx="3755136" cy="2816352"/>
          </a:xfrm>
          <a:prstGeom prst="rect">
            <a:avLst/>
          </a:prstGeom>
        </p:spPr>
      </p:pic>
    </p:spTree>
    <p:extLst>
      <p:ext uri="{BB962C8B-B14F-4D97-AF65-F5344CB8AC3E}">
        <p14:creationId xmlns:p14="http://schemas.microsoft.com/office/powerpoint/2010/main" val="1389596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559</TotalTime>
  <Words>974</Words>
  <Application>Microsoft Office PowerPoint</Application>
  <PresentationFormat>On-screen Show (4:3)</PresentationFormat>
  <Paragraphs>106</Paragraphs>
  <Slides>12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Adobe Fan Heiti Std B</vt:lpstr>
      <vt:lpstr>Abadi MT Condensed Extra Bold</vt:lpstr>
      <vt:lpstr>Arial</vt:lpstr>
      <vt:lpstr>Berlin Sans FB</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SUSTAINABILITYHANDBOOK</dc:title>
  <dc:creator>George Lindbom</dc:creator>
  <cp:lastModifiedBy>Cluster User</cp:lastModifiedBy>
  <cp:revision>53</cp:revision>
  <dcterms:created xsi:type="dcterms:W3CDTF">2015-10-22T14:43:30Z</dcterms:created>
  <dcterms:modified xsi:type="dcterms:W3CDTF">2016-04-29T13:46:54Z</dcterms:modified>
</cp:coreProperties>
</file>