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Roboto Slab"/>
      <p:regular r:id="rId17"/>
      <p:bold r:id="rId18"/>
    </p:embeddedFont>
    <p:embeddedFont>
      <p:font typeface="PT Serif"/>
      <p:regular r:id="rId19"/>
      <p:bold r:id="rId20"/>
      <p:italic r:id="rId21"/>
      <p:boldItalic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gOyC7bDnN/J/FkhAuRlWp1DJ8W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erif-bold.fntdata"/><Relationship Id="rId22" Type="http://schemas.openxmlformats.org/officeDocument/2006/relationships/font" Target="fonts/PTSerif-boldItalic.fntdata"/><Relationship Id="rId21" Type="http://schemas.openxmlformats.org/officeDocument/2006/relationships/font" Target="fonts/PTSerif-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Slab-regular.fntdata"/><Relationship Id="rId16" Type="http://schemas.openxmlformats.org/officeDocument/2006/relationships/slide" Target="slides/slide12.xml"/><Relationship Id="rId19" Type="http://schemas.openxmlformats.org/officeDocument/2006/relationships/font" Target="fonts/PTSerif-regular.fntdata"/><Relationship Id="rId18" Type="http://schemas.openxmlformats.org/officeDocument/2006/relationships/font" Target="fonts/RobotoSlab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1" name="Google Shape;5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4" name="Google Shape;13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" name="Google Shape;143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4" name="Google Shape;154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2" name="Google Shape;6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0" name="Google Shape;70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c717d2155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c717d2155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10c717d2155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c717d2155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c717d2155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0c717d2155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c717d2155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0c717d2155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10c717d2155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89240d9b9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89240d9b9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189240d9b9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89240d9b9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89240d9b9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1189240d9b9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89240d9b9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89240d9b9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1189240d9b9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189240d9b9_0_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1189240d9b9_0_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g1189240d9b9_0_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89240d9b9_0_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g1189240d9b9_0_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g1189240d9b9_0_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1189240d9b9_0_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189240d9b9_0_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1189240d9b9_0_23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1189240d9b9_0_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1189240d9b9_0_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1189240d9b9_0_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189240d9b9_0_29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g1189240d9b9_0_29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g1189240d9b9_0_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1189240d9b9_0_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g1189240d9b9_0_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9D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ctrTitle"/>
          </p:nvPr>
        </p:nvSpPr>
        <p:spPr>
          <a:xfrm>
            <a:off x="61813" y="1087624"/>
            <a:ext cx="6290100" cy="27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US" sz="4900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  <a:t>{Town Name}</a:t>
            </a:r>
            <a:br>
              <a:rPr b="1" lang="en-US" sz="4900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b="1" lang="en-US" sz="4900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  <a:t>Food Waste Management Opportunity</a:t>
            </a:r>
            <a:endParaRPr sz="4900">
              <a:solidFill>
                <a:srgbClr val="6C584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descr="A bowl of salad&#10;&#10;Description automatically generated" id="54" name="Google Shape;54;p10"/>
          <p:cNvPicPr preferRelativeResize="0"/>
          <p:nvPr/>
        </p:nvPicPr>
        <p:blipFill rotWithShape="1">
          <a:blip r:embed="rId3">
            <a:alphaModFix/>
          </a:blip>
          <a:srcRect b="4168" l="0" r="23010" t="4921"/>
          <a:stretch/>
        </p:blipFill>
        <p:spPr>
          <a:xfrm>
            <a:off x="6351905" y="1685541"/>
            <a:ext cx="5305589" cy="377815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/>
          <p:nvPr/>
        </p:nvSpPr>
        <p:spPr>
          <a:xfrm>
            <a:off x="1217975" y="4006636"/>
            <a:ext cx="3977700" cy="18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0"/>
          <p:cNvSpPr txBox="1"/>
          <p:nvPr/>
        </p:nvSpPr>
        <p:spPr>
          <a:xfrm>
            <a:off x="470101" y="4173128"/>
            <a:ext cx="5473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 u="none" cap="none" strike="noStrike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Consolidated Collection:  A Food Waste Management Triple Bottom Line Solution</a:t>
            </a:r>
            <a:endParaRPr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" name="Google Shape;5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5525" y="5789975"/>
            <a:ext cx="2755998" cy="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15200" y="5706725"/>
            <a:ext cx="3006132" cy="11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9D2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838200" y="276621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5000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  <a:t>Questions or Comments? </a:t>
            </a:r>
            <a:endParaRPr sz="5000">
              <a:solidFill>
                <a:srgbClr val="6C584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37" name="Google Shape;13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100" y="5653450"/>
            <a:ext cx="2755998" cy="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7775" y="5570200"/>
            <a:ext cx="3006132" cy="11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9D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4500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  <a:t>Additional Resources </a:t>
            </a:r>
            <a:endParaRPr sz="4500">
              <a:solidFill>
                <a:srgbClr val="6C584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6" name="Google Shape;14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7"/>
          <p:cNvSpPr txBox="1"/>
          <p:nvPr/>
        </p:nvSpPr>
        <p:spPr>
          <a:xfrm>
            <a:off x="2152650" y="1447470"/>
            <a:ext cx="78867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A98467"/>
                </a:solidFill>
                <a:latin typeface="Open Sans"/>
                <a:ea typeface="Open Sans"/>
                <a:cs typeface="Open Sans"/>
                <a:sym typeface="Open Sans"/>
              </a:rPr>
              <a:t>Where to Begin</a:t>
            </a:r>
            <a:endParaRPr sz="3600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8100" y="5736700"/>
            <a:ext cx="2755998" cy="9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7775" y="5653450"/>
            <a:ext cx="3006132" cy="115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7"/>
          <p:cNvSpPr txBox="1"/>
          <p:nvPr/>
        </p:nvSpPr>
        <p:spPr>
          <a:xfrm>
            <a:off x="2324300" y="1952975"/>
            <a:ext cx="78048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Service provider list</a:t>
            </a:r>
            <a:endParaRPr sz="22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Data Tracking</a:t>
            </a:r>
            <a:endParaRPr sz="22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At Home Tracker </a:t>
            </a:r>
            <a:endParaRPr sz="22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Community Tracker</a:t>
            </a:r>
            <a:endParaRPr sz="22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200"/>
              <a:buFont typeface="Open Sans"/>
              <a:buChar char="■"/>
            </a:pPr>
            <a:r>
              <a:rPr lang="en-US" sz="22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Self Compost </a:t>
            </a:r>
            <a:endParaRPr sz="22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200"/>
              <a:buFont typeface="Open Sans"/>
              <a:buChar char="■"/>
            </a:pPr>
            <a:r>
              <a:rPr lang="en-US" sz="22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Service Provider </a:t>
            </a:r>
            <a:endParaRPr sz="22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Community </a:t>
            </a:r>
            <a:r>
              <a:rPr lang="en-US" sz="22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education</a:t>
            </a:r>
            <a:r>
              <a:rPr lang="en-US" sz="22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 and outreach portfolio</a:t>
            </a:r>
            <a:endParaRPr sz="22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Information about other communities in Maine</a:t>
            </a:r>
            <a:endParaRPr sz="22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9D2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/>
          <p:nvPr/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rgbClr val="177C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8"/>
          <p:cNvSpPr/>
          <p:nvPr/>
        </p:nvSpPr>
        <p:spPr>
          <a:xfrm rot="-5400000">
            <a:off x="6374475" y="1040470"/>
            <a:ext cx="6858003" cy="4777047"/>
          </a:xfrm>
          <a:prstGeom prst="rect">
            <a:avLst/>
          </a:prstGeom>
          <a:solidFill>
            <a:srgbClr val="177C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8"/>
          <p:cNvSpPr/>
          <p:nvPr/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rgbClr val="EFE9D2"/>
          </a:solidFill>
          <a:ln>
            <a:noFill/>
          </a:ln>
          <a:effectLst>
            <a:outerShdw blurRad="139700" rotWithShape="0" algn="t" dir="5400000" dist="127000">
              <a:srgbClr val="000000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8"/>
          <p:cNvSpPr txBox="1"/>
          <p:nvPr>
            <p:ph type="ctrTitle"/>
          </p:nvPr>
        </p:nvSpPr>
        <p:spPr>
          <a:xfrm>
            <a:off x="987689" y="3071183"/>
            <a:ext cx="9910296" cy="2590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en-US" sz="8000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  <a:t>Thank you!</a:t>
            </a:r>
            <a:endParaRPr b="1">
              <a:solidFill>
                <a:srgbClr val="6C584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60" name="Google Shape;160;p28"/>
          <p:cNvSpPr/>
          <p:nvPr/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rgbClr val="177C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48000"/>
            <a:ext cx="2546726" cy="9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724" y="6015650"/>
            <a:ext cx="2376135" cy="9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9D2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4600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  <a:t>Meeting Agenda</a:t>
            </a:r>
            <a:endParaRPr sz="4600">
              <a:solidFill>
                <a:srgbClr val="6C584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284100" y="1582625"/>
            <a:ext cx="11623800" cy="49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C584D"/>
              </a:buClr>
              <a:buSzPct val="64285"/>
              <a:buFont typeface="Open Sans"/>
              <a:buChar char="●"/>
            </a:pPr>
            <a:r>
              <a:rPr lang="en-US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Why do we need sustainable food waste management practices?</a:t>
            </a:r>
            <a:endParaRPr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C584D"/>
              </a:buClr>
              <a:buSzPct val="64285"/>
              <a:buFont typeface="Open Sans"/>
              <a:buChar char="●"/>
            </a:pPr>
            <a:r>
              <a:rPr lang="en-US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How can we approach sustainable food waste management?</a:t>
            </a:r>
            <a:endParaRPr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C584D"/>
              </a:buClr>
              <a:buSzPct val="75000"/>
              <a:buFont typeface="Open Sans"/>
              <a:buChar char="○"/>
            </a:pPr>
            <a:r>
              <a:rPr lang="en-US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Triple Bottom Line</a:t>
            </a:r>
            <a:endParaRPr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1" marL="9144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C584D"/>
              </a:buClr>
              <a:buSzPct val="75000"/>
              <a:buFont typeface="Open Sans"/>
              <a:buChar char="○"/>
            </a:pPr>
            <a:r>
              <a:rPr lang="en-US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Food Recovery Hierarchy</a:t>
            </a:r>
            <a:endParaRPr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C584D"/>
              </a:buClr>
              <a:buSzPct val="64285"/>
              <a:buFont typeface="Open Sans"/>
              <a:buChar char="●"/>
            </a:pPr>
            <a:r>
              <a:rPr lang="en-US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How can we benefit?</a:t>
            </a:r>
            <a:endParaRPr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C584D"/>
              </a:buClr>
              <a:buSzPct val="64285"/>
              <a:buFont typeface="Open Sans"/>
              <a:buChar char="●"/>
            </a:pPr>
            <a:r>
              <a:rPr lang="en-US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Comments and Questions</a:t>
            </a:r>
            <a:endParaRPr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4327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C584D"/>
              </a:buClr>
              <a:buSzPct val="64285"/>
              <a:buFont typeface="Open Sans"/>
              <a:buChar char="●"/>
            </a:pPr>
            <a:r>
              <a:rPr lang="en-US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Additional Resources/How to Begin</a:t>
            </a:r>
            <a:endParaRPr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4285"/>
              <a:buNone/>
            </a:pPr>
            <a:r>
              <a:t/>
            </a:r>
            <a:endParaRPr/>
          </a:p>
        </p:txBody>
      </p:sp>
      <p:sp>
        <p:nvSpPr>
          <p:cNvPr id="66" name="Google Shape;6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person, outdoor, table, food&#10;&#10;Description automatically generated" id="73" name="Google Shape;73;p21"/>
          <p:cNvPicPr preferRelativeResize="0"/>
          <p:nvPr/>
        </p:nvPicPr>
        <p:blipFill rotWithShape="1">
          <a:blip r:embed="rId3">
            <a:alphaModFix/>
          </a:blip>
          <a:srcRect b="0" l="0" r="0" t="15730"/>
          <a:stretch/>
        </p:blipFill>
        <p:spPr>
          <a:xfrm>
            <a:off x="-94191" y="0"/>
            <a:ext cx="12191979" cy="72874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4" name="Google Shape;74;p21"/>
          <p:cNvSpPr/>
          <p:nvPr/>
        </p:nvSpPr>
        <p:spPr>
          <a:xfrm>
            <a:off x="279871" y="1713654"/>
            <a:ext cx="11607329" cy="4076680"/>
          </a:xfrm>
          <a:prstGeom prst="rect">
            <a:avLst/>
          </a:prstGeom>
          <a:solidFill>
            <a:srgbClr val="EFE9D2"/>
          </a:solidFill>
          <a:ln cap="flat" cmpd="sng" w="25400">
            <a:solidFill>
              <a:srgbClr val="6C58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75" name="Google Shape;75;p21"/>
          <p:cNvSpPr txBox="1"/>
          <p:nvPr/>
        </p:nvSpPr>
        <p:spPr>
          <a:xfrm>
            <a:off x="332509" y="1799153"/>
            <a:ext cx="10473900" cy="40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  <a:t>Background</a:t>
            </a:r>
            <a:endParaRPr>
              <a:solidFill>
                <a:srgbClr val="6C584D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" u="none" cap="none" strike="noStrike">
              <a:solidFill>
                <a:srgbClr val="6C58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5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800"/>
              <a:buFont typeface="Open Sans"/>
              <a:buChar char="•"/>
            </a:pPr>
            <a:r>
              <a:rPr i="0" lang="en-US" sz="2800" u="none" cap="none" strike="noStrike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About 40% of Food Produced Is Never Eaten</a:t>
            </a:r>
            <a:endParaRPr i="0" sz="2800" u="none" cap="none" strike="noStrike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5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800"/>
              <a:buFont typeface="Open Sans"/>
              <a:buChar char="•"/>
            </a:pPr>
            <a:r>
              <a:rPr lang="en-US" sz="28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Nearly 30% of Maine’s Solid Waste Stream is Food Waste</a:t>
            </a:r>
            <a:endParaRPr sz="28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4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800"/>
              <a:buFont typeface="Open Sans"/>
              <a:buChar char="•"/>
            </a:pPr>
            <a:r>
              <a:rPr i="0" lang="en-US" sz="2800" u="none" cap="none" strike="noStrike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Wasted Food Results In Wasted Dollars</a:t>
            </a:r>
            <a:endParaRPr i="0" sz="2800" u="none" cap="none" strike="noStrike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4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800"/>
              <a:buFont typeface="Open Sans"/>
              <a:buChar char="•"/>
            </a:pPr>
            <a:r>
              <a:rPr i="0" lang="en-US" sz="2800" u="none" cap="none" strike="noStrike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Food Waste in Landfill Causes Climate and Water Problems</a:t>
            </a:r>
            <a:endParaRPr i="0" sz="2800" u="none" cap="none" strike="noStrike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57200" lvl="4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800"/>
              <a:buFont typeface="Open Sans"/>
              <a:buChar char="•"/>
            </a:pPr>
            <a:r>
              <a:rPr i="0" lang="en-US" sz="2800" u="none" cap="none" strike="noStrike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Consolidated Food Waste Collection is a triple bottom line solution</a:t>
            </a:r>
            <a:endParaRPr i="0" sz="1400" u="none" cap="none" strike="noStrike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9D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c717d2155_0_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g10c717d2155_0_9"/>
          <p:cNvSpPr txBox="1"/>
          <p:nvPr>
            <p:ph idx="4294967295"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4600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  <a:t>What is the triple bottom line?</a:t>
            </a:r>
            <a:endParaRPr sz="4600">
              <a:solidFill>
                <a:srgbClr val="6C584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3" name="Google Shape;83;g10c717d2155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1650" y="2331461"/>
            <a:ext cx="5055876" cy="33842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g10c717d2155_0_9"/>
          <p:cNvSpPr txBox="1"/>
          <p:nvPr/>
        </p:nvSpPr>
        <p:spPr>
          <a:xfrm>
            <a:off x="236475" y="1782725"/>
            <a:ext cx="6421500" cy="49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800"/>
              <a:buFont typeface="Open Sans"/>
              <a:buChar char="●"/>
            </a:pPr>
            <a:r>
              <a:rPr lang="en-US" sz="28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Sustainable food waste management requires a triple bottom line solution.</a:t>
            </a:r>
            <a:endParaRPr sz="28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800"/>
              <a:buFont typeface="Open Sans"/>
              <a:buChar char="○"/>
            </a:pPr>
            <a:r>
              <a:rPr lang="en-US" sz="28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PEOPLE: Divert good and edible food to suffering from food insecurity</a:t>
            </a:r>
            <a:endParaRPr sz="28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800"/>
              <a:buFont typeface="Open Sans"/>
              <a:buChar char="○"/>
            </a:pPr>
            <a:r>
              <a:rPr lang="en-US" sz="28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PLANET: Reduce GHG emissions that occurs when food waste goes to landfills </a:t>
            </a:r>
            <a:endParaRPr sz="28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6400" lvl="1" marL="914400" rtl="0" algn="l">
              <a:spcBef>
                <a:spcPts val="0"/>
              </a:spcBef>
              <a:spcAft>
                <a:spcPts val="0"/>
              </a:spcAft>
              <a:buClr>
                <a:srgbClr val="6C584D"/>
              </a:buClr>
              <a:buSzPts val="2800"/>
              <a:buFont typeface="Open Sans"/>
              <a:buChar char="○"/>
            </a:pPr>
            <a:r>
              <a:rPr lang="en-US" sz="2800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PROFIT: Generate savings from reduced landfill disposal costs.</a:t>
            </a:r>
            <a:endParaRPr sz="2800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9D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c717d2155_0_2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g10c717d2155_0_21"/>
          <p:cNvSpPr txBox="1"/>
          <p:nvPr>
            <p:ph idx="4294967295" type="title"/>
          </p:nvPr>
        </p:nvSpPr>
        <p:spPr>
          <a:xfrm>
            <a:off x="529000" y="1752825"/>
            <a:ext cx="7010100" cy="22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4900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  <a:t>Food Recovery Hierarchy</a:t>
            </a:r>
            <a:endParaRPr b="1" sz="4900">
              <a:solidFill>
                <a:srgbClr val="6C584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2" name="Google Shape;92;g10c717d2155_0_21"/>
          <p:cNvSpPr txBox="1"/>
          <p:nvPr/>
        </p:nvSpPr>
        <p:spPr>
          <a:xfrm>
            <a:off x="1519300" y="3643400"/>
            <a:ext cx="5029500" cy="12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rgbClr val="A98467"/>
                </a:solidFill>
                <a:latin typeface="Open Sans"/>
                <a:ea typeface="Open Sans"/>
                <a:cs typeface="Open Sans"/>
                <a:sym typeface="Open Sans"/>
              </a:rPr>
              <a:t>Community Food Waste Management Objectives</a:t>
            </a:r>
            <a:endParaRPr sz="8591">
              <a:solidFill>
                <a:srgbClr val="000000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93" name="Google Shape;93;g10c717d2155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7200" y="-37289"/>
            <a:ext cx="4638650" cy="693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9D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c717d2155_0_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g10c717d2155_0_29"/>
          <p:cNvSpPr txBox="1"/>
          <p:nvPr>
            <p:ph idx="4294967295" type="title"/>
          </p:nvPr>
        </p:nvSpPr>
        <p:spPr>
          <a:xfrm>
            <a:off x="193800" y="370300"/>
            <a:ext cx="118044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4900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  <a:t>How can we benefit?</a:t>
            </a:r>
            <a:endParaRPr b="1" sz="4900">
              <a:solidFill>
                <a:srgbClr val="6C584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01" name="Google Shape;101;g10c717d2155_0_29"/>
          <p:cNvSpPr txBox="1"/>
          <p:nvPr/>
        </p:nvSpPr>
        <p:spPr>
          <a:xfrm>
            <a:off x="2130300" y="1496400"/>
            <a:ext cx="79314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900">
                <a:solidFill>
                  <a:srgbClr val="A98467"/>
                </a:solidFill>
                <a:latin typeface="Open Sans"/>
                <a:ea typeface="Open Sans"/>
                <a:cs typeface="Open Sans"/>
                <a:sym typeface="Open Sans"/>
              </a:rPr>
              <a:t>Cost Savings: Landfilling vs. Recycling Food</a:t>
            </a:r>
            <a:endParaRPr i="1" sz="859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2" name="Google Shape;102;g10c717d2155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5" y="2061649"/>
            <a:ext cx="12188952" cy="43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9D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89240d9b9_0_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g1189240d9b9_0_60"/>
          <p:cNvSpPr txBox="1"/>
          <p:nvPr>
            <p:ph idx="4294967295" type="title"/>
          </p:nvPr>
        </p:nvSpPr>
        <p:spPr>
          <a:xfrm>
            <a:off x="193800" y="370300"/>
            <a:ext cx="118044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4900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  <a:t>How can we benefit?</a:t>
            </a:r>
            <a:endParaRPr b="1" sz="4900">
              <a:solidFill>
                <a:srgbClr val="6C584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10" name="Google Shape;110;g1189240d9b9_0_60"/>
          <p:cNvSpPr txBox="1"/>
          <p:nvPr/>
        </p:nvSpPr>
        <p:spPr>
          <a:xfrm>
            <a:off x="1974450" y="1449300"/>
            <a:ext cx="82431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900">
                <a:solidFill>
                  <a:srgbClr val="A98467"/>
                </a:solidFill>
                <a:latin typeface="Open Sans"/>
                <a:ea typeface="Open Sans"/>
                <a:cs typeface="Open Sans"/>
                <a:sym typeface="Open Sans"/>
              </a:rPr>
              <a:t>Maine Food Recycling Generates Profits</a:t>
            </a:r>
            <a:endParaRPr i="1" sz="859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Google Shape;111;g1189240d9b9_0_60"/>
          <p:cNvSpPr txBox="1"/>
          <p:nvPr/>
        </p:nvSpPr>
        <p:spPr>
          <a:xfrm>
            <a:off x="0" y="1899000"/>
            <a:ext cx="12192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6C584D"/>
                </a:solidFill>
              </a:rPr>
              <a:t>Revenue Growth:  New Businesses and Services</a:t>
            </a:r>
            <a:endParaRPr>
              <a:solidFill>
                <a:srgbClr val="6C584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497D"/>
              </a:solidFill>
            </a:endParaRPr>
          </a:p>
        </p:txBody>
      </p:sp>
      <p:sp>
        <p:nvSpPr>
          <p:cNvPr id="112" name="Google Shape;112;g1189240d9b9_0_60"/>
          <p:cNvSpPr txBox="1"/>
          <p:nvPr/>
        </p:nvSpPr>
        <p:spPr>
          <a:xfrm>
            <a:off x="519600" y="2605100"/>
            <a:ext cx="11152800" cy="50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Collection (Truck/Trailer, Buckets, and a Hose)</a:t>
            </a:r>
            <a:endParaRPr i="0" sz="2400" u="none" cap="none" strike="noStrike"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Haulers</a:t>
            </a:r>
            <a:endParaRPr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Processors – AD and Composting</a:t>
            </a:r>
            <a:endParaRPr i="0" sz="2400" u="none" cap="none" strike="noStrike"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Compost Product Manufacturing – Commercial/Residential (Bulk and Bagged) </a:t>
            </a:r>
            <a:endParaRPr i="0" sz="2400" u="none" cap="none" strike="noStrike"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Upcycled Food Product Makers</a:t>
            </a:r>
            <a:endParaRPr i="0" sz="2400" u="none" cap="none" strike="noStrike"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Renewable Energy - Biogas</a:t>
            </a:r>
            <a:endParaRPr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1F497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9D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189240d9b9_0_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g1189240d9b9_0_6"/>
          <p:cNvSpPr txBox="1"/>
          <p:nvPr>
            <p:ph idx="4294967295" type="title"/>
          </p:nvPr>
        </p:nvSpPr>
        <p:spPr>
          <a:xfrm>
            <a:off x="193800" y="370300"/>
            <a:ext cx="118044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4900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  <a:t>How can we benefit?</a:t>
            </a:r>
            <a:endParaRPr b="1" sz="4900">
              <a:solidFill>
                <a:srgbClr val="6C584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0" name="Google Shape;120;g1189240d9b9_0_6"/>
          <p:cNvSpPr txBox="1"/>
          <p:nvPr/>
        </p:nvSpPr>
        <p:spPr>
          <a:xfrm>
            <a:off x="1974450" y="1449300"/>
            <a:ext cx="82431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900">
                <a:solidFill>
                  <a:srgbClr val="A98467"/>
                </a:solidFill>
                <a:latin typeface="Open Sans"/>
                <a:ea typeface="Open Sans"/>
                <a:cs typeface="Open Sans"/>
                <a:sym typeface="Open Sans"/>
              </a:rPr>
              <a:t>Maine Food Recycling is Sustainable for Individuals</a:t>
            </a:r>
            <a:endParaRPr i="1" sz="859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1" name="Google Shape;121;g1189240d9b9_0_6"/>
          <p:cNvSpPr txBox="1"/>
          <p:nvPr/>
        </p:nvSpPr>
        <p:spPr>
          <a:xfrm>
            <a:off x="1042800" y="1726375"/>
            <a:ext cx="10106400" cy="62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Increases Food Donation </a:t>
            </a:r>
            <a:endParaRPr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 u="none" cap="none" strike="noStrike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Vermont Food Donations </a:t>
            </a:r>
            <a:r>
              <a:rPr b="1" i="1" lang="en-US" sz="2400" u="sng" cap="none" strike="noStrike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tripled</a:t>
            </a:r>
            <a:r>
              <a:rPr i="1" lang="en-US" sz="2400" u="none" cap="none" strike="noStrike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 with food recycling</a:t>
            </a:r>
            <a:endParaRPr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Saves Households Money  </a:t>
            </a:r>
            <a:endParaRPr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 u="none" cap="none" strike="noStrike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Save families $1800/year on wasted food</a:t>
            </a:r>
            <a:endParaRPr i="0" sz="2400" u="none" cap="none" strike="noStrike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Increases Food System Education  </a:t>
            </a:r>
            <a:endParaRPr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 u="none" cap="none" strike="noStrike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Most cost-effective food waste solution</a:t>
            </a:r>
            <a:endParaRPr i="0" sz="2400" u="none" cap="none" strike="noStrike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Improves Local Food Quality and Access</a:t>
            </a:r>
            <a:endParaRPr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 u="none" cap="none" strike="noStrike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Less waste more feeding people</a:t>
            </a:r>
            <a:endParaRPr i="0" sz="2400" u="none" cap="none" strike="noStrike"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Improve Health/Quality of Life </a:t>
            </a:r>
            <a:endParaRPr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 u="none" cap="none" strike="noStrike">
                <a:solidFill>
                  <a:srgbClr val="6C584D"/>
                </a:solidFill>
                <a:latin typeface="Open Sans"/>
                <a:ea typeface="Open Sans"/>
                <a:cs typeface="Open Sans"/>
                <a:sym typeface="Open Sans"/>
              </a:rPr>
              <a:t>General fund savings spent on people not trash</a:t>
            </a:r>
            <a:endParaRPr>
              <a:solidFill>
                <a:srgbClr val="6C584D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6C584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9D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189240d9b9_0_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g1189240d9b9_0_46"/>
          <p:cNvSpPr txBox="1"/>
          <p:nvPr>
            <p:ph idx="4294967295" type="title"/>
          </p:nvPr>
        </p:nvSpPr>
        <p:spPr>
          <a:xfrm>
            <a:off x="193800" y="370300"/>
            <a:ext cx="118044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en-US" sz="4900">
                <a:solidFill>
                  <a:srgbClr val="6C584D"/>
                </a:solidFill>
                <a:latin typeface="Roboto Slab"/>
                <a:ea typeface="Roboto Slab"/>
                <a:cs typeface="Roboto Slab"/>
                <a:sym typeface="Roboto Slab"/>
              </a:rPr>
              <a:t>How can we benefit?</a:t>
            </a:r>
            <a:endParaRPr b="1" sz="4900">
              <a:solidFill>
                <a:srgbClr val="6C584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9" name="Google Shape;129;g1189240d9b9_0_46"/>
          <p:cNvSpPr txBox="1"/>
          <p:nvPr/>
        </p:nvSpPr>
        <p:spPr>
          <a:xfrm>
            <a:off x="1974450" y="1449300"/>
            <a:ext cx="82431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i="1" lang="en-US" sz="2900">
                <a:solidFill>
                  <a:srgbClr val="A98467"/>
                </a:solidFill>
                <a:latin typeface="Open Sans"/>
                <a:ea typeface="Open Sans"/>
                <a:cs typeface="Open Sans"/>
                <a:sym typeface="Open Sans"/>
              </a:rPr>
              <a:t>Maine Food Recycling is Sustainable for the Planet</a:t>
            </a:r>
            <a:endParaRPr i="1" sz="8591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0" name="Google Shape;130;g1189240d9b9_0_46"/>
          <p:cNvSpPr txBox="1"/>
          <p:nvPr/>
        </p:nvSpPr>
        <p:spPr>
          <a:xfrm>
            <a:off x="485762" y="1993170"/>
            <a:ext cx="11622300" cy="452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Improve Air/Water Quality</a:t>
            </a:r>
            <a:endParaRPr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Reduces GHG Emissions/Climate Impact </a:t>
            </a:r>
            <a:endParaRPr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	**New York State’s cost-benefit analysis identified reduction in greenhouse </a:t>
            </a:r>
            <a:endParaRPr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	gas emissions as one of the largest societal benefits stemming from the 	proposed organic waste ban.</a:t>
            </a:r>
            <a:endParaRPr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400" u="none" cap="none" strike="noStrike"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Builds Maine Soil Health &amp; Drought Resilience</a:t>
            </a:r>
            <a:endParaRPr i="0" sz="2400" u="none" cap="none" strike="noStrike"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2400" u="none" cap="none" strike="noStrike"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7C3E"/>
              </a:buClr>
              <a:buSzPts val="2400"/>
              <a:buFont typeface="Open Sans"/>
              <a:buChar char="•"/>
            </a:pPr>
            <a:r>
              <a:rPr i="0" lang="en-US" sz="2400" u="none" cap="none" strike="noStrike">
                <a:solidFill>
                  <a:srgbClr val="177C3E"/>
                </a:solidFill>
                <a:latin typeface="Open Sans"/>
                <a:ea typeface="Open Sans"/>
                <a:cs typeface="Open Sans"/>
                <a:sym typeface="Open Sans"/>
              </a:rPr>
              <a:t>Builds Maine Renewable Energy Resources</a:t>
            </a:r>
            <a:endParaRPr i="0" sz="2400" u="none" cap="none" strike="noStrike">
              <a:solidFill>
                <a:srgbClr val="177C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2021-01-03T18:38:27Z</dcterms:created>
  <dc:creator>Dominique DiSpirito</dc:creator>
</cp:coreProperties>
</file>