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7"/>
  </p:notesMasterIdLst>
  <p:sldIdLst>
    <p:sldId id="256" r:id="rId5"/>
    <p:sldId id="258" r:id="rId6"/>
    <p:sldId id="259" r:id="rId7"/>
    <p:sldId id="260" r:id="rId8"/>
    <p:sldId id="261" r:id="rId9"/>
    <p:sldId id="262" r:id="rId10"/>
    <p:sldId id="263" r:id="rId11"/>
    <p:sldId id="264" r:id="rId12"/>
    <p:sldId id="266" r:id="rId13"/>
    <p:sldId id="267" r:id="rId14"/>
    <p:sldId id="268" r:id="rId15"/>
    <p:sldId id="284" r:id="rId16"/>
    <p:sldId id="269" r:id="rId17"/>
    <p:sldId id="285" r:id="rId18"/>
    <p:sldId id="283" r:id="rId19"/>
    <p:sldId id="270" r:id="rId20"/>
    <p:sldId id="271" r:id="rId21"/>
    <p:sldId id="281" r:id="rId22"/>
    <p:sldId id="282" r:id="rId23"/>
    <p:sldId id="273" r:id="rId24"/>
    <p:sldId id="272" r:id="rId25"/>
    <p:sldId id="286" r:id="rId26"/>
  </p:sldIdLst>
  <p:sldSz cx="9144000" cy="5143500" type="screen16x9"/>
  <p:notesSz cx="7102475" cy="9388475"/>
  <p:embeddedFontLst>
    <p:embeddedFont>
      <p:font typeface="Open Sans"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YcTFPFwCon5KbozIaF4+sL/g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384"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40"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710555" y="4459836"/>
            <a:ext cx="5681359" cy="4223890"/>
          </a:xfrm>
          <a:prstGeom prst="rect">
            <a:avLst/>
          </a:prstGeom>
          <a:noFill/>
          <a:ln>
            <a:noFill/>
          </a:ln>
        </p:spPr>
        <p:txBody>
          <a:bodyPr spcFirstLastPara="1" wrap="square" lIns="93879" tIns="46939" rIns="93879" bIns="46939" anchor="t" anchorCtr="0">
            <a:noAutofit/>
          </a:bodyPr>
          <a:lstStyle/>
          <a:p>
            <a:pPr marL="444970" indent="-222485">
              <a:lnSpc>
                <a:spcPct val="115000"/>
              </a:lnSpc>
              <a:buClr>
                <a:schemeClr val="dk1"/>
              </a:buClr>
              <a:buSzPts val="2200"/>
              <a:buNone/>
            </a:pPr>
            <a:endParaRPr sz="2300" dirty="0">
              <a:solidFill>
                <a:schemeClr val="dk1"/>
              </a:solidFill>
              <a:latin typeface="Calibri"/>
              <a:ea typeface="Calibri"/>
              <a:cs typeface="Calibri"/>
              <a:sym typeface="Calibri"/>
            </a:endParaRPr>
          </a:p>
          <a:p>
            <a:pPr marL="444970" indent="-222485">
              <a:buClr>
                <a:schemeClr val="dk1"/>
              </a:buClr>
              <a:buSzPts val="2200"/>
              <a:buNone/>
            </a:pPr>
            <a:endParaRPr sz="2300" dirty="0">
              <a:solidFill>
                <a:schemeClr val="dk1"/>
              </a:solidFill>
              <a:latin typeface="Calibri"/>
              <a:ea typeface="Calibri"/>
              <a:cs typeface="Calibri"/>
              <a:sym typeface="Calibri"/>
            </a:endParaRPr>
          </a:p>
          <a:p>
            <a:pPr marL="0" indent="0">
              <a:buSzPts val="1300"/>
              <a:buNone/>
            </a:pPr>
            <a:endParaRPr dirty="0"/>
          </a:p>
        </p:txBody>
      </p:sp>
      <p:sp>
        <p:nvSpPr>
          <p:cNvPr id="199" name="Google Shape;199;p1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710555" y="4459836"/>
            <a:ext cx="5681359" cy="4223890"/>
          </a:xfrm>
          <a:prstGeom prst="rect">
            <a:avLst/>
          </a:prstGeom>
          <a:noFill/>
          <a:ln>
            <a:noFill/>
          </a:ln>
        </p:spPr>
        <p:txBody>
          <a:bodyPr spcFirstLastPara="1" wrap="square" lIns="93879" tIns="46939" rIns="93879" bIns="46939" anchor="t" anchorCtr="0">
            <a:noAutofit/>
          </a:bodyPr>
          <a:lstStyle/>
          <a:p>
            <a:pPr marL="444970" indent="-222485">
              <a:lnSpc>
                <a:spcPct val="115000"/>
              </a:lnSpc>
              <a:buClr>
                <a:schemeClr val="dk1"/>
              </a:buClr>
              <a:buSzPts val="2200"/>
              <a:buNone/>
            </a:pPr>
            <a:r>
              <a:rPr lang="en-US" sz="1100" b="0" i="0" u="none" strike="noStrike" cap="none" dirty="0" smtClean="0">
                <a:solidFill>
                  <a:srgbClr val="000000"/>
                </a:solidFill>
                <a:effectLst/>
                <a:latin typeface="Arial"/>
                <a:ea typeface="Arial"/>
                <a:cs typeface="Arial"/>
                <a:sym typeface="Arial"/>
              </a:rPr>
              <a:t>if you cut/core your apples and soak them in a lemon bath they won't brown and definitely get eaten more, taking grapes off stems, wedging oranges, dicing melon.</a:t>
            </a:r>
            <a:endParaRPr sz="2300" dirty="0">
              <a:solidFill>
                <a:schemeClr val="dk1"/>
              </a:solidFill>
              <a:latin typeface="Calibri"/>
              <a:ea typeface="Calibri"/>
              <a:cs typeface="Calibri"/>
              <a:sym typeface="Calibri"/>
            </a:endParaRPr>
          </a:p>
          <a:p>
            <a:pPr marL="444970" indent="-366446">
              <a:lnSpc>
                <a:spcPct val="115000"/>
              </a:lnSpc>
              <a:buClr>
                <a:schemeClr val="dk1"/>
              </a:buClr>
              <a:buSzPts val="2200"/>
              <a:buFont typeface="Calibri"/>
              <a:buChar char="-"/>
            </a:pPr>
            <a:r>
              <a:rPr lang="en" sz="2300" dirty="0">
                <a:solidFill>
                  <a:schemeClr val="dk1"/>
                </a:solidFill>
                <a:latin typeface="Calibri"/>
                <a:ea typeface="Calibri"/>
                <a:cs typeface="Calibri"/>
                <a:sym typeface="Calibri"/>
              </a:rPr>
              <a:t>For schools that served packaged or whole fruit, some of the fruit &amp; veggie reduction could be due to Share Basket recovery.</a:t>
            </a:r>
            <a:endParaRPr sz="2300" dirty="0">
              <a:solidFill>
                <a:schemeClr val="dk1"/>
              </a:solidFill>
              <a:latin typeface="Calibri"/>
              <a:ea typeface="Calibri"/>
              <a:cs typeface="Calibri"/>
              <a:sym typeface="Calibri"/>
            </a:endParaRPr>
          </a:p>
          <a:p>
            <a:pPr marL="444970" indent="-366446">
              <a:lnSpc>
                <a:spcPct val="115000"/>
              </a:lnSpc>
              <a:buClr>
                <a:schemeClr val="dk1"/>
              </a:buClr>
              <a:buSzPts val="2200"/>
              <a:buFont typeface="Calibri"/>
              <a:buChar char="-"/>
            </a:pPr>
            <a:r>
              <a:rPr lang="en" sz="2300" dirty="0">
                <a:solidFill>
                  <a:schemeClr val="dk1"/>
                </a:solidFill>
                <a:latin typeface="Calibri"/>
                <a:ea typeface="Calibri"/>
                <a:cs typeface="Calibri"/>
                <a:sym typeface="Calibri"/>
              </a:rPr>
              <a:t>In future studies, we should measure the Share Basket fruit &amp; veggies at the end of the day to assess whether the overall reduction of food waste is due to eating or sharing</a:t>
            </a:r>
            <a:r>
              <a:rPr lang="en" sz="2300" dirty="0" smtClean="0">
                <a:solidFill>
                  <a:schemeClr val="dk1"/>
                </a:solidFill>
                <a:latin typeface="Calibri"/>
                <a:ea typeface="Calibri"/>
                <a:cs typeface="Calibri"/>
                <a:sym typeface="Calibri"/>
              </a:rPr>
              <a:t>.</a:t>
            </a:r>
          </a:p>
          <a:p>
            <a:pPr marL="444970" indent="-366446">
              <a:lnSpc>
                <a:spcPct val="115000"/>
              </a:lnSpc>
              <a:buClr>
                <a:schemeClr val="dk1"/>
              </a:buClr>
              <a:buSzPts val="2200"/>
              <a:buFont typeface="Calibri"/>
              <a:buChar char="-"/>
            </a:pPr>
            <a:r>
              <a:rPr lang="en-US" sz="1100" b="0" i="0" u="none" strike="noStrike" cap="none" dirty="0" smtClean="0">
                <a:solidFill>
                  <a:srgbClr val="000000"/>
                </a:solidFill>
                <a:effectLst/>
                <a:latin typeface="Arial"/>
                <a:ea typeface="Arial"/>
                <a:cs typeface="Arial"/>
                <a:sym typeface="Arial"/>
              </a:rPr>
              <a:t>a lot of success with baby carrots or sliced red bell peppers, starchy is tough to do fresh but a potato salad made in house usually goes well. I think all children like sugar snap or snow peas fresh with dip or cucumbers, also cherry tomatoes.  Fruits are what you expect, apples, oranges, cut melon, canned pineapple, plums, peaches in season, grapes etc..</a:t>
            </a:r>
            <a:endParaRPr sz="2300" dirty="0">
              <a:solidFill>
                <a:schemeClr val="dk1"/>
              </a:solidFill>
              <a:latin typeface="Calibri"/>
              <a:ea typeface="Calibri"/>
              <a:cs typeface="Calibri"/>
              <a:sym typeface="Calibri"/>
            </a:endParaRPr>
          </a:p>
          <a:p>
            <a:pPr marL="444970" indent="-222485">
              <a:buClr>
                <a:schemeClr val="dk1"/>
              </a:buClr>
              <a:buSzPts val="2200"/>
              <a:buNone/>
            </a:pPr>
            <a:endParaRPr sz="2300" dirty="0">
              <a:solidFill>
                <a:schemeClr val="dk1"/>
              </a:solidFill>
              <a:latin typeface="Calibri"/>
              <a:ea typeface="Calibri"/>
              <a:cs typeface="Calibri"/>
              <a:sym typeface="Calibri"/>
            </a:endParaRPr>
          </a:p>
          <a:p>
            <a:pPr marL="0" indent="0">
              <a:buSzPts val="1300"/>
              <a:buNone/>
            </a:pPr>
            <a:endParaRPr dirty="0"/>
          </a:p>
        </p:txBody>
      </p:sp>
      <p:sp>
        <p:nvSpPr>
          <p:cNvPr id="199" name="Google Shape;199;p1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206079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710555" y="4459836"/>
            <a:ext cx="5681359" cy="4223890"/>
          </a:xfrm>
          <a:prstGeom prst="rect">
            <a:avLst/>
          </a:prstGeom>
          <a:noFill/>
          <a:ln>
            <a:noFill/>
          </a:ln>
        </p:spPr>
        <p:txBody>
          <a:bodyPr spcFirstLastPara="1" wrap="square" lIns="93879" tIns="46939" rIns="93879" bIns="46939" anchor="t" anchorCtr="0">
            <a:noAutofit/>
          </a:bodyPr>
          <a:lstStyle/>
          <a:p>
            <a:pPr marL="0" indent="0">
              <a:buSzPts val="1300"/>
              <a:buNone/>
            </a:pPr>
            <a:r>
              <a:rPr lang="en-US" sz="1100" b="0" i="0" u="none" strike="noStrike" cap="none" dirty="0" smtClean="0">
                <a:solidFill>
                  <a:srgbClr val="000000"/>
                </a:solidFill>
                <a:effectLst/>
                <a:latin typeface="Arial"/>
                <a:ea typeface="Arial"/>
                <a:cs typeface="Arial"/>
                <a:sym typeface="Arial"/>
              </a:rPr>
              <a:t>I think if you have a core of students/staff or community that are looking to reduce food waste composting or utilizing the food waste is a no brainer.  The impact on the custodial staff was surprising to them I do believe, they were against it but soon realized it made their jobs emptying trash a whole lot cleaner and easier.  We started diverting food waste prior to the study at the high school and diverted</a:t>
            </a:r>
            <a:r>
              <a:rPr lang="en-US" sz="1100" b="0" i="0" u="none" strike="noStrike" cap="none" baseline="0" dirty="0" smtClean="0">
                <a:solidFill>
                  <a:srgbClr val="000000"/>
                </a:solidFill>
                <a:effectLst/>
                <a:latin typeface="Arial"/>
                <a:ea typeface="Arial"/>
                <a:cs typeface="Arial"/>
                <a:sym typeface="Arial"/>
              </a:rPr>
              <a:t> food waste to create biogas via </a:t>
            </a:r>
            <a:r>
              <a:rPr lang="en-US" sz="1100" b="0" i="0" u="none" strike="noStrike" cap="none" baseline="0" dirty="0" err="1" smtClean="0">
                <a:solidFill>
                  <a:srgbClr val="000000"/>
                </a:solidFill>
                <a:effectLst/>
                <a:latin typeface="Arial"/>
                <a:ea typeface="Arial"/>
                <a:cs typeface="Arial"/>
                <a:sym typeface="Arial"/>
              </a:rPr>
              <a:t>Agricycle</a:t>
            </a:r>
            <a:r>
              <a:rPr lang="en-US" sz="1100" b="0" i="0" u="none" strike="noStrike" cap="none" dirty="0" smtClean="0">
                <a:solidFill>
                  <a:srgbClr val="000000"/>
                </a:solidFill>
                <a:effectLst/>
                <a:latin typeface="Arial"/>
                <a:ea typeface="Arial"/>
                <a:cs typeface="Arial"/>
                <a:sym typeface="Arial"/>
              </a:rPr>
              <a:t>.  That's one small district of </a:t>
            </a:r>
            <a:r>
              <a:rPr lang="en-US" sz="1100" b="0" i="0" u="none" strike="noStrike" cap="none" dirty="0" err="1" smtClean="0">
                <a:solidFill>
                  <a:srgbClr val="000000"/>
                </a:solidFill>
                <a:effectLst/>
                <a:latin typeface="Arial"/>
                <a:ea typeface="Arial"/>
                <a:cs typeface="Arial"/>
                <a:sym typeface="Arial"/>
              </a:rPr>
              <a:t>approx</a:t>
            </a:r>
            <a:r>
              <a:rPr lang="en-US" sz="1100" b="0" i="0" u="none" strike="noStrike" cap="none" dirty="0" smtClean="0">
                <a:solidFill>
                  <a:srgbClr val="000000"/>
                </a:solidFill>
                <a:effectLst/>
                <a:latin typeface="Arial"/>
                <a:ea typeface="Arial"/>
                <a:cs typeface="Arial"/>
                <a:sym typeface="Arial"/>
              </a:rPr>
              <a:t> 800 kids, imagine that on an even county level let alone statewide.  It's a small buy-in for kids to do something good while basically doing what they were doing anyway, but just putting it in a different bin. Ben Johnson, Nutrition Director</a:t>
            </a:r>
            <a:r>
              <a:rPr lang="en-US" sz="1100" b="0" i="0" u="none" strike="noStrike" cap="none" baseline="0" dirty="0" smtClean="0">
                <a:solidFill>
                  <a:srgbClr val="000000"/>
                </a:solidFill>
                <a:effectLst/>
                <a:latin typeface="Arial"/>
                <a:ea typeface="Arial"/>
                <a:cs typeface="Arial"/>
                <a:sym typeface="Arial"/>
              </a:rPr>
              <a:t> – </a:t>
            </a:r>
            <a:r>
              <a:rPr lang="en-US" sz="1100" b="0" i="0" u="none" strike="noStrike" cap="none" baseline="0" dirty="0" err="1" smtClean="0">
                <a:solidFill>
                  <a:srgbClr val="000000"/>
                </a:solidFill>
                <a:effectLst/>
                <a:latin typeface="Arial"/>
                <a:ea typeface="Arial"/>
                <a:cs typeface="Arial"/>
                <a:sym typeface="Arial"/>
              </a:rPr>
              <a:t>Orono</a:t>
            </a:r>
            <a:r>
              <a:rPr lang="en-US" sz="1100" b="0" i="0" u="none" strike="noStrike" cap="none" baseline="0" dirty="0" smtClean="0">
                <a:solidFill>
                  <a:srgbClr val="000000"/>
                </a:solidFill>
                <a:effectLst/>
                <a:latin typeface="Arial"/>
                <a:ea typeface="Arial"/>
                <a:cs typeface="Arial"/>
                <a:sym typeface="Arial"/>
              </a:rPr>
              <a:t> School District</a:t>
            </a:r>
            <a:endParaRPr dirty="0"/>
          </a:p>
        </p:txBody>
      </p:sp>
      <p:sp>
        <p:nvSpPr>
          <p:cNvPr id="211" name="Google Shape;211;p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710555" y="4459836"/>
            <a:ext cx="5681359" cy="4223890"/>
          </a:xfrm>
          <a:prstGeom prst="rect">
            <a:avLst/>
          </a:prstGeom>
          <a:noFill/>
          <a:ln>
            <a:noFill/>
          </a:ln>
        </p:spPr>
        <p:txBody>
          <a:bodyPr spcFirstLastPara="1" wrap="square" lIns="93879" tIns="46939" rIns="93879" bIns="46939" anchor="t" anchorCtr="0">
            <a:noAutofit/>
          </a:bodyPr>
          <a:lstStyle/>
          <a:p>
            <a:pPr marL="0" indent="0">
              <a:buSzPts val="1300"/>
              <a:buNone/>
            </a:pPr>
            <a:r>
              <a:rPr lang="en-US" sz="1100" b="0" i="0" u="none" strike="noStrike" cap="none" dirty="0" smtClean="0">
                <a:solidFill>
                  <a:srgbClr val="000000"/>
                </a:solidFill>
                <a:effectLst/>
                <a:latin typeface="Arial"/>
                <a:ea typeface="Arial"/>
                <a:cs typeface="Arial"/>
                <a:sym typeface="Arial"/>
              </a:rPr>
              <a:t>I think if you have a core of students/staff or community that are looking to reduce food waste composting or utilizing the food waste is a no brainer.  The impact on the custodial staff was surprising to them I do believe, they were against it but soon realized it made their jobs emptying trash a whole lot cleaner and easier.  We started diverting food waste prior to the study at the high school and diverted</a:t>
            </a:r>
            <a:r>
              <a:rPr lang="en-US" sz="1100" b="0" i="0" u="none" strike="noStrike" cap="none" baseline="0" dirty="0" smtClean="0">
                <a:solidFill>
                  <a:srgbClr val="000000"/>
                </a:solidFill>
                <a:effectLst/>
                <a:latin typeface="Arial"/>
                <a:ea typeface="Arial"/>
                <a:cs typeface="Arial"/>
                <a:sym typeface="Arial"/>
              </a:rPr>
              <a:t> food waste to create biogas via </a:t>
            </a:r>
            <a:r>
              <a:rPr lang="en-US" sz="1100" b="0" i="0" u="none" strike="noStrike" cap="none" baseline="0" dirty="0" err="1" smtClean="0">
                <a:solidFill>
                  <a:srgbClr val="000000"/>
                </a:solidFill>
                <a:effectLst/>
                <a:latin typeface="Arial"/>
                <a:ea typeface="Arial"/>
                <a:cs typeface="Arial"/>
                <a:sym typeface="Arial"/>
              </a:rPr>
              <a:t>Agricycle</a:t>
            </a:r>
            <a:r>
              <a:rPr lang="en-US" sz="1100" b="0" i="0" u="none" strike="noStrike" cap="none" dirty="0" smtClean="0">
                <a:solidFill>
                  <a:srgbClr val="000000"/>
                </a:solidFill>
                <a:effectLst/>
                <a:latin typeface="Arial"/>
                <a:ea typeface="Arial"/>
                <a:cs typeface="Arial"/>
                <a:sym typeface="Arial"/>
              </a:rPr>
              <a:t>.  That's one small district of </a:t>
            </a:r>
            <a:r>
              <a:rPr lang="en-US" sz="1100" b="0" i="0" u="none" strike="noStrike" cap="none" dirty="0" err="1" smtClean="0">
                <a:solidFill>
                  <a:srgbClr val="000000"/>
                </a:solidFill>
                <a:effectLst/>
                <a:latin typeface="Arial"/>
                <a:ea typeface="Arial"/>
                <a:cs typeface="Arial"/>
                <a:sym typeface="Arial"/>
              </a:rPr>
              <a:t>approx</a:t>
            </a:r>
            <a:r>
              <a:rPr lang="en-US" sz="1100" b="0" i="0" u="none" strike="noStrike" cap="none" dirty="0" smtClean="0">
                <a:solidFill>
                  <a:srgbClr val="000000"/>
                </a:solidFill>
                <a:effectLst/>
                <a:latin typeface="Arial"/>
                <a:ea typeface="Arial"/>
                <a:cs typeface="Arial"/>
                <a:sym typeface="Arial"/>
              </a:rPr>
              <a:t> 800 kids, imagine that on an even county level let alone statewide.  It's a small buy-in for kids to do something good while basically doing what they were doing anyway, but just putting it in a different bin. Ben Johnson, Nutrition Director</a:t>
            </a:r>
            <a:r>
              <a:rPr lang="en-US" sz="1100" b="0" i="0" u="none" strike="noStrike" cap="none" baseline="0" dirty="0" smtClean="0">
                <a:solidFill>
                  <a:srgbClr val="000000"/>
                </a:solidFill>
                <a:effectLst/>
                <a:latin typeface="Arial"/>
                <a:ea typeface="Arial"/>
                <a:cs typeface="Arial"/>
                <a:sym typeface="Arial"/>
              </a:rPr>
              <a:t> – </a:t>
            </a:r>
            <a:r>
              <a:rPr lang="en-US" sz="1100" b="0" i="0" u="none" strike="noStrike" cap="none" baseline="0" dirty="0" err="1" smtClean="0">
                <a:solidFill>
                  <a:srgbClr val="000000"/>
                </a:solidFill>
                <a:effectLst/>
                <a:latin typeface="Arial"/>
                <a:ea typeface="Arial"/>
                <a:cs typeface="Arial"/>
                <a:sym typeface="Arial"/>
              </a:rPr>
              <a:t>Orono</a:t>
            </a:r>
            <a:r>
              <a:rPr lang="en-US" sz="1100" b="0" i="0" u="none" strike="noStrike" cap="none" baseline="0" dirty="0" smtClean="0">
                <a:solidFill>
                  <a:srgbClr val="000000"/>
                </a:solidFill>
                <a:effectLst/>
                <a:latin typeface="Arial"/>
                <a:ea typeface="Arial"/>
                <a:cs typeface="Arial"/>
                <a:sym typeface="Arial"/>
              </a:rPr>
              <a:t> School District</a:t>
            </a:r>
            <a:endParaRPr dirty="0"/>
          </a:p>
        </p:txBody>
      </p:sp>
      <p:sp>
        <p:nvSpPr>
          <p:cNvPr id="211" name="Google Shape;211;p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115754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710555" y="4459836"/>
            <a:ext cx="5681359" cy="4223890"/>
          </a:xfrm>
          <a:prstGeom prst="rect">
            <a:avLst/>
          </a:prstGeom>
          <a:noFill/>
          <a:ln>
            <a:noFill/>
          </a:ln>
        </p:spPr>
        <p:txBody>
          <a:bodyPr spcFirstLastPara="1" wrap="square" lIns="93879" tIns="46939" rIns="93879" bIns="46939" anchor="t" anchorCtr="0">
            <a:noAutofit/>
          </a:bodyPr>
          <a:lstStyle/>
          <a:p>
            <a:pPr marL="0" indent="0">
              <a:buSzPts val="1300"/>
              <a:buNone/>
            </a:pPr>
            <a:endParaRPr/>
          </a:p>
        </p:txBody>
      </p:sp>
      <p:sp>
        <p:nvSpPr>
          <p:cNvPr id="223" name="Google Shape;223;p1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344846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710555" y="4459836"/>
            <a:ext cx="5681359" cy="4223890"/>
          </a:xfrm>
          <a:prstGeom prst="rect">
            <a:avLst/>
          </a:prstGeom>
          <a:noFill/>
          <a:ln>
            <a:noFill/>
          </a:ln>
        </p:spPr>
        <p:txBody>
          <a:bodyPr spcFirstLastPara="1" wrap="square" lIns="93879" tIns="46939" rIns="93879" bIns="46939" anchor="t" anchorCtr="0">
            <a:noAutofit/>
          </a:bodyPr>
          <a:lstStyle/>
          <a:p>
            <a:pPr marL="0" indent="0">
              <a:buSzPts val="1300"/>
              <a:buNone/>
            </a:pPr>
            <a:endParaRPr/>
          </a:p>
        </p:txBody>
      </p:sp>
      <p:sp>
        <p:nvSpPr>
          <p:cNvPr id="223" name="Google Shape;223;p1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5fe8b51c33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25fe8b51c33_0_21: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5fe8b51c33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25fe8b51c33_0_21: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128669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5fe8b51c33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25fe8b51c33_0_21: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r>
              <a:rPr lang="en-US" dirty="0" smtClean="0"/>
              <a:t>Jane</a:t>
            </a:r>
            <a:r>
              <a:rPr lang="en-US" baseline="0" dirty="0" smtClean="0"/>
              <a:t> McLucas and DOE for support and insights, Ryan Parker/</a:t>
            </a:r>
            <a:r>
              <a:rPr lang="en-US" baseline="0" dirty="0" err="1" smtClean="0"/>
              <a:t>FoodCorps</a:t>
            </a:r>
            <a:r>
              <a:rPr lang="en-US" baseline="0" dirty="0" smtClean="0"/>
              <a:t> also for sharing school food programs experience, NRCM for grant which provided materials for the study and </a:t>
            </a:r>
            <a:r>
              <a:rPr lang="en-US" baseline="0" dirty="0" err="1" smtClean="0"/>
              <a:t>Agricycle</a:t>
            </a:r>
            <a:r>
              <a:rPr lang="en-US" baseline="0" dirty="0" smtClean="0"/>
              <a:t> who supported the Study by providing food waste pick-up services…and of course our terrific participating schools and nutrition directors – Morgan </a:t>
            </a:r>
            <a:r>
              <a:rPr lang="en-US" baseline="0" dirty="0" err="1" smtClean="0"/>
              <a:t>Thierault</a:t>
            </a:r>
            <a:r>
              <a:rPr lang="en-US" baseline="0" dirty="0" smtClean="0"/>
              <a:t> – Sebago, Dottie </a:t>
            </a:r>
            <a:r>
              <a:rPr lang="en-US" baseline="0" dirty="0" err="1" smtClean="0"/>
              <a:t>Janotta</a:t>
            </a:r>
            <a:r>
              <a:rPr lang="en-US" baseline="0" dirty="0" smtClean="0"/>
              <a:t>/Erin Miller at Buxton Center, Ben Johnson – </a:t>
            </a:r>
            <a:r>
              <a:rPr lang="en-US" baseline="0" dirty="0" err="1" smtClean="0"/>
              <a:t>Asa</a:t>
            </a:r>
            <a:r>
              <a:rPr lang="en-US" baseline="0" dirty="0" smtClean="0"/>
              <a:t> Adams, and one of our hosts today Allison Leavitt, Lisbon Community School!</a:t>
            </a:r>
            <a:endParaRPr dirty="0"/>
          </a:p>
        </p:txBody>
      </p:sp>
    </p:spTree>
    <p:extLst>
      <p:ext uri="{BB962C8B-B14F-4D97-AF65-F5344CB8AC3E}">
        <p14:creationId xmlns:p14="http://schemas.microsoft.com/office/powerpoint/2010/main" val="243126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2: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92214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r>
              <a:rPr lang="en"/>
              <a:t>anonymity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0: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4"/>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 name="Google Shape;13;p24"/>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998F8B"/>
              </a:buClr>
              <a:buSzPts val="3200"/>
              <a:buNone/>
              <a:defRPr>
                <a:solidFill>
                  <a:srgbClr val="998F8B"/>
                </a:solidFill>
              </a:defRPr>
            </a:lvl1pPr>
            <a:lvl2pPr lvl="1" algn="ctr">
              <a:lnSpc>
                <a:spcPct val="100000"/>
              </a:lnSpc>
              <a:spcBef>
                <a:spcPts val="560"/>
              </a:spcBef>
              <a:spcAft>
                <a:spcPts val="0"/>
              </a:spcAft>
              <a:buClr>
                <a:srgbClr val="998F8B"/>
              </a:buClr>
              <a:buSzPts val="2800"/>
              <a:buNone/>
              <a:defRPr>
                <a:solidFill>
                  <a:srgbClr val="998F8B"/>
                </a:solidFill>
              </a:defRPr>
            </a:lvl2pPr>
            <a:lvl3pPr lvl="2" algn="ctr">
              <a:lnSpc>
                <a:spcPct val="100000"/>
              </a:lnSpc>
              <a:spcBef>
                <a:spcPts val="480"/>
              </a:spcBef>
              <a:spcAft>
                <a:spcPts val="0"/>
              </a:spcAft>
              <a:buClr>
                <a:srgbClr val="998F8B"/>
              </a:buClr>
              <a:buSzPts val="2400"/>
              <a:buNone/>
              <a:defRPr>
                <a:solidFill>
                  <a:srgbClr val="998F8B"/>
                </a:solidFill>
              </a:defRPr>
            </a:lvl3pPr>
            <a:lvl4pPr lvl="3" algn="ctr">
              <a:lnSpc>
                <a:spcPct val="100000"/>
              </a:lnSpc>
              <a:spcBef>
                <a:spcPts val="400"/>
              </a:spcBef>
              <a:spcAft>
                <a:spcPts val="0"/>
              </a:spcAft>
              <a:buClr>
                <a:srgbClr val="998F8B"/>
              </a:buClr>
              <a:buSzPts val="2000"/>
              <a:buNone/>
              <a:defRPr>
                <a:solidFill>
                  <a:srgbClr val="998F8B"/>
                </a:solidFill>
              </a:defRPr>
            </a:lvl4pPr>
            <a:lvl5pPr lvl="4" algn="ctr">
              <a:lnSpc>
                <a:spcPct val="100000"/>
              </a:lnSpc>
              <a:spcBef>
                <a:spcPts val="400"/>
              </a:spcBef>
              <a:spcAft>
                <a:spcPts val="0"/>
              </a:spcAft>
              <a:buClr>
                <a:srgbClr val="998F8B"/>
              </a:buClr>
              <a:buSzPts val="2000"/>
              <a:buNone/>
              <a:defRPr>
                <a:solidFill>
                  <a:srgbClr val="998F8B"/>
                </a:solidFill>
              </a:defRPr>
            </a:lvl5pPr>
            <a:lvl6pPr lvl="5" algn="ctr">
              <a:lnSpc>
                <a:spcPct val="100000"/>
              </a:lnSpc>
              <a:spcBef>
                <a:spcPts val="400"/>
              </a:spcBef>
              <a:spcAft>
                <a:spcPts val="0"/>
              </a:spcAft>
              <a:buClr>
                <a:srgbClr val="998F8B"/>
              </a:buClr>
              <a:buSzPts val="2000"/>
              <a:buNone/>
              <a:defRPr>
                <a:solidFill>
                  <a:srgbClr val="998F8B"/>
                </a:solidFill>
              </a:defRPr>
            </a:lvl6pPr>
            <a:lvl7pPr lvl="6" algn="ctr">
              <a:lnSpc>
                <a:spcPct val="100000"/>
              </a:lnSpc>
              <a:spcBef>
                <a:spcPts val="400"/>
              </a:spcBef>
              <a:spcAft>
                <a:spcPts val="0"/>
              </a:spcAft>
              <a:buClr>
                <a:srgbClr val="998F8B"/>
              </a:buClr>
              <a:buSzPts val="2000"/>
              <a:buNone/>
              <a:defRPr>
                <a:solidFill>
                  <a:srgbClr val="998F8B"/>
                </a:solidFill>
              </a:defRPr>
            </a:lvl7pPr>
            <a:lvl8pPr lvl="7" algn="ctr">
              <a:lnSpc>
                <a:spcPct val="100000"/>
              </a:lnSpc>
              <a:spcBef>
                <a:spcPts val="400"/>
              </a:spcBef>
              <a:spcAft>
                <a:spcPts val="0"/>
              </a:spcAft>
              <a:buClr>
                <a:srgbClr val="998F8B"/>
              </a:buClr>
              <a:buSzPts val="2000"/>
              <a:buNone/>
              <a:defRPr>
                <a:solidFill>
                  <a:srgbClr val="998F8B"/>
                </a:solidFill>
              </a:defRPr>
            </a:lvl8pPr>
            <a:lvl9pPr lvl="8" algn="ctr">
              <a:lnSpc>
                <a:spcPct val="100000"/>
              </a:lnSpc>
              <a:spcBef>
                <a:spcPts val="400"/>
              </a:spcBef>
              <a:spcAft>
                <a:spcPts val="0"/>
              </a:spcAft>
              <a:buClr>
                <a:srgbClr val="998F8B"/>
              </a:buClr>
              <a:buSzPts val="2000"/>
              <a:buNone/>
              <a:defRPr>
                <a:solidFill>
                  <a:srgbClr val="998F8B"/>
                </a:solidFill>
              </a:defRPr>
            </a:lvl9pPr>
          </a:lstStyle>
          <a:p>
            <a:endParaRPr/>
          </a:p>
        </p:txBody>
      </p:sp>
      <p:sp>
        <p:nvSpPr>
          <p:cNvPr id="14" name="Google Shape;14;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i="0">
                <a:solidFill>
                  <a:srgbClr val="9A91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1pPr>
            <a:lvl2pPr marL="0" marR="0" lvl="1"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2pPr>
            <a:lvl3pPr marL="0" marR="0" lvl="2"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3pPr>
            <a:lvl4pPr marL="0" marR="0" lvl="3"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4pPr>
            <a:lvl5pPr marL="0" marR="0" lvl="4"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5pPr>
            <a:lvl6pPr marL="0" marR="0" lvl="5"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6pPr>
            <a:lvl7pPr marL="0" marR="0" lvl="6"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7pPr>
            <a:lvl8pPr marL="0" marR="0" lvl="7"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8pPr>
            <a:lvl9pPr marL="0" marR="0" lvl="8"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i="0">
                <a:solidFill>
                  <a:srgbClr val="9A91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1pPr>
            <a:lvl2pPr marL="0" marR="0" lvl="1"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2pPr>
            <a:lvl3pPr marL="0" marR="0" lvl="2"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3pPr>
            <a:lvl4pPr marL="0" marR="0" lvl="3"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4pPr>
            <a:lvl5pPr marL="0" marR="0" lvl="4"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5pPr>
            <a:lvl6pPr marL="0" marR="0" lvl="5"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6pPr>
            <a:lvl7pPr marL="0" marR="0" lvl="6"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7pPr>
            <a:lvl8pPr marL="0" marR="0" lvl="7"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8pPr>
            <a:lvl9pPr marL="0" marR="0" lvl="8"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 name="Google Shape;26;p26"/>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 name="Google Shape;27;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i="0">
                <a:solidFill>
                  <a:srgbClr val="9A91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1pPr>
            <a:lvl2pPr marL="0" marR="0" lvl="1"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2pPr>
            <a:lvl3pPr marL="0" marR="0" lvl="2"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3pPr>
            <a:lvl4pPr marL="0" marR="0" lvl="3"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4pPr>
            <a:lvl5pPr marL="0" marR="0" lvl="4"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5pPr>
            <a:lvl6pPr marL="0" marR="0" lvl="5"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6pPr>
            <a:lvl7pPr marL="0" marR="0" lvl="6"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7pPr>
            <a:lvl8pPr marL="0" marR="0" lvl="7"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8pPr>
            <a:lvl9pPr marL="0" marR="0" lvl="8"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i="0">
                <a:solidFill>
                  <a:srgbClr val="9A91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1pPr>
            <a:lvl2pPr marL="0" marR="0" lvl="1"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2pPr>
            <a:lvl3pPr marL="0" marR="0" lvl="2"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3pPr>
            <a:lvl4pPr marL="0" marR="0" lvl="3"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4pPr>
            <a:lvl5pPr marL="0" marR="0" lvl="4"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5pPr>
            <a:lvl6pPr marL="0" marR="0" lvl="5"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6pPr>
            <a:lvl7pPr marL="0" marR="0" lvl="6"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7pPr>
            <a:lvl8pPr marL="0" marR="0" lvl="7"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8pPr>
            <a:lvl9pPr marL="0" marR="0" lvl="8"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rot="5400000">
            <a:off x="5463749" y="1371628"/>
            <a:ext cx="43887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28"/>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i="0">
                <a:solidFill>
                  <a:srgbClr val="9A91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1pPr>
            <a:lvl2pPr marL="0" marR="0" lvl="1"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2pPr>
            <a:lvl3pPr marL="0" marR="0" lvl="2"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3pPr>
            <a:lvl4pPr marL="0" marR="0" lvl="3"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4pPr>
            <a:lvl5pPr marL="0" marR="0" lvl="4"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5pPr>
            <a:lvl6pPr marL="0" marR="0" lvl="5"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6pPr>
            <a:lvl7pPr marL="0" marR="0" lvl="6"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7pPr>
            <a:lvl8pPr marL="0" marR="0" lvl="7"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8pPr>
            <a:lvl9pPr marL="0" marR="0" lvl="8"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29"/>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2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i="0">
                <a:solidFill>
                  <a:srgbClr val="9A91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1pPr>
            <a:lvl2pPr marL="0" marR="0" lvl="1"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2pPr>
            <a:lvl3pPr marL="0" marR="0" lvl="2"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3pPr>
            <a:lvl4pPr marL="0" marR="0" lvl="3"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4pPr>
            <a:lvl5pPr marL="0" marR="0" lvl="4"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5pPr>
            <a:lvl6pPr marL="0" marR="0" lvl="5"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6pPr>
            <a:lvl7pPr marL="0" marR="0" lvl="6"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7pPr>
            <a:lvl8pPr marL="0" marR="0" lvl="7"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8pPr>
            <a:lvl9pPr marL="0" marR="0" lvl="8"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3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8" name="Google Shape;48;p30"/>
          <p:cNvSpPr>
            <a:spLocks noGrp="1"/>
          </p:cNvSpPr>
          <p:nvPr>
            <p:ph type="pic" idx="2"/>
          </p:nvPr>
        </p:nvSpPr>
        <p:spPr>
          <a:xfrm>
            <a:off x="1792288" y="459581"/>
            <a:ext cx="5486400" cy="3086100"/>
          </a:xfrm>
          <a:prstGeom prst="rect">
            <a:avLst/>
          </a:prstGeom>
          <a:noFill/>
          <a:ln>
            <a:noFill/>
          </a:ln>
        </p:spPr>
      </p:sp>
      <p:sp>
        <p:nvSpPr>
          <p:cNvPr id="49" name="Google Shape;49;p30"/>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0" name="Google Shape;50;p3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i="0">
                <a:solidFill>
                  <a:srgbClr val="9A91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1pPr>
            <a:lvl2pPr marL="0" marR="0" lvl="1"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2pPr>
            <a:lvl3pPr marL="0" marR="0" lvl="2"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3pPr>
            <a:lvl4pPr marL="0" marR="0" lvl="3"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4pPr>
            <a:lvl5pPr marL="0" marR="0" lvl="4"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5pPr>
            <a:lvl6pPr marL="0" marR="0" lvl="5"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6pPr>
            <a:lvl7pPr marL="0" marR="0" lvl="6"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7pPr>
            <a:lvl8pPr marL="0" marR="0" lvl="7"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8pPr>
            <a:lvl9pPr marL="0" marR="0" lvl="8"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3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i="0">
                <a:solidFill>
                  <a:srgbClr val="9A91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1pPr>
            <a:lvl2pPr marL="0" marR="0" lvl="1"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2pPr>
            <a:lvl3pPr marL="0" marR="0" lvl="2"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3pPr>
            <a:lvl4pPr marL="0" marR="0" lvl="3"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4pPr>
            <a:lvl5pPr marL="0" marR="0" lvl="4"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5pPr>
            <a:lvl6pPr marL="0" marR="0" lvl="5"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6pPr>
            <a:lvl7pPr marL="0" marR="0" lvl="6"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7pPr>
            <a:lvl8pPr marL="0" marR="0" lvl="7"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8pPr>
            <a:lvl9pPr marL="0" marR="0" lvl="8"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3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32"/>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 name="Google Shape;63;p32"/>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4" name="Google Shape;64;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i="0">
                <a:solidFill>
                  <a:srgbClr val="9A91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1pPr>
            <a:lvl2pPr marL="0" marR="0" lvl="1"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2pPr>
            <a:lvl3pPr marL="0" marR="0" lvl="2"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3pPr>
            <a:lvl4pPr marL="0" marR="0" lvl="3"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4pPr>
            <a:lvl5pPr marL="0" marR="0" lvl="4"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5pPr>
            <a:lvl6pPr marL="0" marR="0" lvl="5"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6pPr>
            <a:lvl7pPr marL="0" marR="0" lvl="6"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7pPr>
            <a:lvl8pPr marL="0" marR="0" lvl="7"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8pPr>
            <a:lvl9pPr marL="0" marR="0" lvl="8" indent="0" algn="r">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2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A918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1pPr>
            <a:lvl2pPr marL="0" marR="0" lvl="1" indent="0" algn="r" rtl="0">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2pPr>
            <a:lvl3pPr marL="0" marR="0" lvl="2" indent="0" algn="r" rtl="0">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3pPr>
            <a:lvl4pPr marL="0" marR="0" lvl="3" indent="0" algn="r" rtl="0">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4pPr>
            <a:lvl5pPr marL="0" marR="0" lvl="4" indent="0" algn="r" rtl="0">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5pPr>
            <a:lvl6pPr marL="0" marR="0" lvl="5" indent="0" algn="r" rtl="0">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6pPr>
            <a:lvl7pPr marL="0" marR="0" lvl="6" indent="0" algn="r" rtl="0">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7pPr>
            <a:lvl8pPr marL="0" marR="0" lvl="7" indent="0" algn="r" rtl="0">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8pPr>
            <a:lvl9pPr marL="0" marR="0" lvl="8" indent="0" algn="r" rtl="0">
              <a:lnSpc>
                <a:spcPct val="100000"/>
              </a:lnSpc>
              <a:spcBef>
                <a:spcPts val="0"/>
              </a:spcBef>
              <a:spcAft>
                <a:spcPts val="0"/>
              </a:spcAft>
              <a:buClr>
                <a:srgbClr val="9A918D"/>
              </a:buClr>
              <a:buSzPts val="1200"/>
              <a:buFont typeface="Calibri"/>
              <a:buNone/>
              <a:defRPr sz="1200" b="0" i="0" u="none" strike="noStrike" cap="none">
                <a:solidFill>
                  <a:srgbClr val="9A91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umaine.edu/foodrescuemaine" TargetMode="External"/><Relationship Id="rId4" Type="http://schemas.openxmlformats.org/officeDocument/2006/relationships/hyperlink" Target="https://default.salsalabs.org/T0a8d2abe-d321-4758-9be8-d7b7d0daf64c/f7e20fd5-e4fc-4eab-a20a-05eba834cd7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260503" y="1887509"/>
            <a:ext cx="8615043" cy="134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3800" b="1" dirty="0"/>
              <a:t>Maine School Cafeteria </a:t>
            </a:r>
            <a:r>
              <a:rPr lang="en" sz="3800" b="1" dirty="0" smtClean="0"/>
              <a:t/>
            </a:r>
            <a:br>
              <a:rPr lang="en" sz="3800" b="1" dirty="0" smtClean="0"/>
            </a:br>
            <a:r>
              <a:rPr lang="en" sz="3800" b="1" dirty="0" smtClean="0"/>
              <a:t>Food </a:t>
            </a:r>
            <a:r>
              <a:rPr lang="en" sz="3800" b="1" dirty="0"/>
              <a:t>Waste Study </a:t>
            </a:r>
            <a:r>
              <a:rPr lang="en" sz="3800" b="1" dirty="0" smtClean="0"/>
              <a:t>2023 - Results</a:t>
            </a:r>
            <a:endParaRPr sz="3800" b="1" dirty="0"/>
          </a:p>
        </p:txBody>
      </p:sp>
      <p:sp>
        <p:nvSpPr>
          <p:cNvPr id="73" name="Google Shape;73;p1"/>
          <p:cNvSpPr txBox="1">
            <a:spLocks noGrp="1"/>
          </p:cNvSpPr>
          <p:nvPr>
            <p:ph type="title" idx="4294967295"/>
          </p:nvPr>
        </p:nvSpPr>
        <p:spPr>
          <a:xfrm>
            <a:off x="0" y="0"/>
            <a:ext cx="9144000" cy="1200000"/>
          </a:xfrm>
          <a:prstGeom prst="rect">
            <a:avLst/>
          </a:prstGeom>
          <a:solidFill>
            <a:schemeClr val="accent3"/>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a:t>Title</a:t>
            </a:r>
            <a:endParaRPr/>
          </a:p>
        </p:txBody>
      </p:sp>
      <p:pic>
        <p:nvPicPr>
          <p:cNvPr id="74" name="Google Shape;74;p1"/>
          <p:cNvPicPr preferRelativeResize="0"/>
          <p:nvPr/>
        </p:nvPicPr>
        <p:blipFill rotWithShape="1">
          <a:blip r:embed="rId3">
            <a:alphaModFix/>
          </a:blip>
          <a:srcRect/>
          <a:stretch/>
        </p:blipFill>
        <p:spPr>
          <a:xfrm>
            <a:off x="-7950" y="0"/>
            <a:ext cx="9151950" cy="1879175"/>
          </a:xfrm>
          <a:prstGeom prst="rect">
            <a:avLst/>
          </a:prstGeom>
          <a:noFill/>
          <a:ln>
            <a:noFill/>
          </a:ln>
        </p:spPr>
      </p:pic>
      <p:sp>
        <p:nvSpPr>
          <p:cNvPr id="75" name="Google Shape;75;p1"/>
          <p:cNvSpPr txBox="1"/>
          <p:nvPr/>
        </p:nvSpPr>
        <p:spPr>
          <a:xfrm>
            <a:off x="322650" y="158300"/>
            <a:ext cx="8506500" cy="12252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FFFFFF"/>
              </a:buClr>
              <a:buSzPts val="4600"/>
              <a:buFont typeface="Calibri"/>
              <a:buNone/>
            </a:pPr>
            <a:r>
              <a:rPr lang="en" sz="4600" b="0" i="0" u="none" strike="noStrike" cap="none">
                <a:solidFill>
                  <a:srgbClr val="FFFFFF"/>
                </a:solidFill>
                <a:latin typeface="Calibri"/>
                <a:ea typeface="Calibri"/>
                <a:cs typeface="Calibri"/>
                <a:sym typeface="Calibri"/>
              </a:rPr>
              <a:t>Senator George J. Mitchell </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FFFFFF"/>
              </a:buClr>
              <a:buSzPts val="4600"/>
              <a:buFont typeface="Calibri"/>
              <a:buNone/>
            </a:pPr>
            <a:r>
              <a:rPr lang="en" sz="4600" b="0" i="0" u="none" strike="noStrike" cap="none">
                <a:solidFill>
                  <a:srgbClr val="FFFFFF"/>
                </a:solidFill>
                <a:latin typeface="Calibri"/>
                <a:ea typeface="Calibri"/>
                <a:cs typeface="Calibri"/>
                <a:sym typeface="Calibri"/>
              </a:rPr>
              <a:t>Center for Sustainability Solutions</a:t>
            </a:r>
            <a:endParaRPr sz="1400" b="0" i="0" u="none" strike="noStrike" cap="none">
              <a:solidFill>
                <a:srgbClr val="000000"/>
              </a:solidFill>
              <a:latin typeface="Arial"/>
              <a:ea typeface="Arial"/>
              <a:cs typeface="Arial"/>
              <a:sym typeface="Arial"/>
            </a:endParaRPr>
          </a:p>
        </p:txBody>
      </p:sp>
      <p:sp>
        <p:nvSpPr>
          <p:cNvPr id="76" name="Google Shape;76;p1"/>
          <p:cNvSpPr txBox="1"/>
          <p:nvPr/>
        </p:nvSpPr>
        <p:spPr>
          <a:xfrm>
            <a:off x="75" y="47625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77" name="Google Shape;77;p1"/>
          <p:cNvSpPr txBox="1"/>
          <p:nvPr/>
        </p:nvSpPr>
        <p:spPr>
          <a:xfrm>
            <a:off x="0" y="47760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pic>
        <p:nvPicPr>
          <p:cNvPr id="10" name="Google Shape;267;p41"/>
          <p:cNvPicPr preferRelativeResize="0"/>
          <p:nvPr/>
        </p:nvPicPr>
        <p:blipFill>
          <a:blip r:embed="rId4">
            <a:alphaModFix/>
          </a:blip>
          <a:stretch>
            <a:fillRect/>
          </a:stretch>
        </p:blipFill>
        <p:spPr>
          <a:xfrm>
            <a:off x="4568024" y="3418504"/>
            <a:ext cx="2482172" cy="1161800"/>
          </a:xfrm>
          <a:prstGeom prst="rect">
            <a:avLst/>
          </a:prstGeom>
          <a:noFill/>
          <a:ln>
            <a:noFill/>
          </a:ln>
        </p:spPr>
      </p:pic>
      <p:pic>
        <p:nvPicPr>
          <p:cNvPr id="4" name="Picture 3"/>
          <p:cNvPicPr>
            <a:picLocks noChangeAspect="1"/>
          </p:cNvPicPr>
          <p:nvPr/>
        </p:nvPicPr>
        <p:blipFill>
          <a:blip r:embed="rId5"/>
          <a:stretch>
            <a:fillRect/>
          </a:stretch>
        </p:blipFill>
        <p:spPr>
          <a:xfrm>
            <a:off x="1489668" y="3405366"/>
            <a:ext cx="2552832" cy="11355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body" idx="1"/>
          </p:nvPr>
        </p:nvSpPr>
        <p:spPr>
          <a:xfrm>
            <a:off x="286438" y="1019279"/>
            <a:ext cx="4146300" cy="3037714"/>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2800"/>
              <a:buNone/>
            </a:pPr>
            <a:r>
              <a:rPr lang="en" sz="2000" b="1" u="sng" dirty="0" smtClean="0"/>
              <a:t>Average </a:t>
            </a:r>
          </a:p>
          <a:p>
            <a:pPr marL="0" lvl="0" indent="0" algn="ctr" rtl="0">
              <a:lnSpc>
                <a:spcPct val="100000"/>
              </a:lnSpc>
              <a:spcBef>
                <a:spcPts val="360"/>
              </a:spcBef>
              <a:spcAft>
                <a:spcPts val="0"/>
              </a:spcAft>
              <a:buSzPts val="2800"/>
              <a:buNone/>
            </a:pPr>
            <a:r>
              <a:rPr lang="en" sz="2000" b="1" dirty="0" smtClean="0"/>
              <a:t>204,267 </a:t>
            </a:r>
            <a:r>
              <a:rPr lang="en" sz="2000" b="1" dirty="0"/>
              <a:t>lbs of School Food Waste</a:t>
            </a:r>
            <a:endParaRPr dirty="0"/>
          </a:p>
          <a:p>
            <a:pPr marL="0" lvl="0" indent="0" algn="ctr" rtl="0">
              <a:lnSpc>
                <a:spcPct val="100000"/>
              </a:lnSpc>
              <a:spcBef>
                <a:spcPts val="360"/>
              </a:spcBef>
              <a:spcAft>
                <a:spcPts val="0"/>
              </a:spcAft>
              <a:buSzPts val="2800"/>
              <a:buNone/>
            </a:pPr>
            <a:endParaRPr sz="800" b="1" dirty="0"/>
          </a:p>
          <a:p>
            <a:pPr lvl="0" indent="-330200" algn="ctr">
              <a:spcBef>
                <a:spcPts val="360"/>
              </a:spcBef>
              <a:buSzPts val="1600"/>
              <a:buChar char="-"/>
            </a:pPr>
            <a:r>
              <a:rPr lang="en-US" sz="1600" dirty="0"/>
              <a:t>Estimated </a:t>
            </a:r>
            <a:r>
              <a:rPr lang="en-US" sz="1600" b="1" dirty="0">
                <a:solidFill>
                  <a:schemeClr val="accent1"/>
                </a:solidFill>
              </a:rPr>
              <a:t>$510,668</a:t>
            </a:r>
            <a:r>
              <a:rPr lang="en-US" sz="1600" dirty="0">
                <a:solidFill>
                  <a:schemeClr val="accent1"/>
                </a:solidFill>
              </a:rPr>
              <a:t> </a:t>
            </a:r>
            <a:r>
              <a:rPr lang="en-US" sz="1600" b="1" dirty="0">
                <a:solidFill>
                  <a:schemeClr val="accent1"/>
                </a:solidFill>
              </a:rPr>
              <a:t>of Food saved per year</a:t>
            </a:r>
            <a:r>
              <a:rPr lang="en-US" sz="1600" dirty="0" smtClean="0"/>
              <a:t>*</a:t>
            </a:r>
            <a:endParaRPr lang="en-US" sz="1600" dirty="0"/>
          </a:p>
          <a:p>
            <a:pPr lvl="0" indent="0" algn="ctr">
              <a:spcBef>
                <a:spcPts val="360"/>
              </a:spcBef>
              <a:buNone/>
            </a:pPr>
            <a:endParaRPr lang="en-US" sz="800" dirty="0"/>
          </a:p>
          <a:p>
            <a:pPr marL="457200" lvl="0" indent="-368300" algn="ctr" rtl="0">
              <a:lnSpc>
                <a:spcPct val="100000"/>
              </a:lnSpc>
              <a:spcBef>
                <a:spcPts val="360"/>
              </a:spcBef>
              <a:spcAft>
                <a:spcPts val="0"/>
              </a:spcAft>
              <a:buSzPts val="2200"/>
              <a:buChar char="-"/>
            </a:pPr>
            <a:r>
              <a:rPr lang="en" sz="1600" dirty="0" smtClean="0"/>
              <a:t>Estimated </a:t>
            </a:r>
            <a:r>
              <a:rPr lang="en" sz="1600" b="1" dirty="0" smtClean="0">
                <a:solidFill>
                  <a:srgbClr val="00B050"/>
                </a:solidFill>
              </a:rPr>
              <a:t>3194 </a:t>
            </a:r>
            <a:r>
              <a:rPr lang="en" sz="1600" b="1" dirty="0">
                <a:solidFill>
                  <a:srgbClr val="00B050"/>
                </a:solidFill>
              </a:rPr>
              <a:t>tons of </a:t>
            </a:r>
            <a:r>
              <a:rPr lang="en" sz="1600" b="1" dirty="0" smtClean="0">
                <a:solidFill>
                  <a:srgbClr val="00B050"/>
                </a:solidFill>
              </a:rPr>
              <a:t>CO2</a:t>
            </a:r>
            <a:r>
              <a:rPr lang="en" sz="1600" dirty="0" smtClean="0">
                <a:solidFill>
                  <a:srgbClr val="00B050"/>
                </a:solidFill>
              </a:rPr>
              <a:t> </a:t>
            </a:r>
            <a:r>
              <a:rPr lang="en" sz="1600" b="1" dirty="0" smtClean="0">
                <a:solidFill>
                  <a:srgbClr val="00B050"/>
                </a:solidFill>
              </a:rPr>
              <a:t>reduced per year</a:t>
            </a:r>
            <a:r>
              <a:rPr lang="en" sz="1600" b="1" dirty="0" smtClean="0"/>
              <a:t>** </a:t>
            </a:r>
            <a:r>
              <a:rPr lang="en" sz="1600" dirty="0"/>
              <a:t>(climate </a:t>
            </a:r>
            <a:r>
              <a:rPr lang="en" sz="1600" dirty="0" smtClean="0"/>
              <a:t>impact of 700 passenger vehicles</a:t>
            </a:r>
            <a:r>
              <a:rPr lang="en" sz="1600" b="1" dirty="0" smtClean="0"/>
              <a:t>)</a:t>
            </a:r>
            <a:endParaRPr sz="1600" b="1" dirty="0"/>
          </a:p>
          <a:p>
            <a:pPr marL="457200" lvl="0" indent="0" algn="ctr" rtl="0">
              <a:lnSpc>
                <a:spcPct val="100000"/>
              </a:lnSpc>
              <a:spcBef>
                <a:spcPts val="360"/>
              </a:spcBef>
              <a:spcAft>
                <a:spcPts val="0"/>
              </a:spcAft>
              <a:buSzPts val="2800"/>
              <a:buNone/>
            </a:pPr>
            <a:endParaRPr sz="800" dirty="0"/>
          </a:p>
          <a:p>
            <a:pPr marL="228600" lvl="0" indent="-228600" algn="ctr">
              <a:spcBef>
                <a:spcPts val="360"/>
              </a:spcBef>
              <a:buSzPts val="1600"/>
              <a:buChar char="-"/>
            </a:pPr>
            <a:r>
              <a:rPr lang="en" sz="1600" dirty="0" smtClean="0"/>
              <a:t>Estimated </a:t>
            </a:r>
            <a:r>
              <a:rPr lang="en" sz="1600" b="1" dirty="0" smtClean="0">
                <a:solidFill>
                  <a:srgbClr val="7030A0"/>
                </a:solidFill>
              </a:rPr>
              <a:t>170,223 </a:t>
            </a:r>
            <a:r>
              <a:rPr lang="en" sz="1600" b="1" dirty="0">
                <a:solidFill>
                  <a:srgbClr val="7030A0"/>
                </a:solidFill>
              </a:rPr>
              <a:t>extra </a:t>
            </a:r>
            <a:r>
              <a:rPr lang="en" sz="1600" b="1" dirty="0" smtClean="0">
                <a:solidFill>
                  <a:srgbClr val="7030A0"/>
                </a:solidFill>
              </a:rPr>
              <a:t>meals </a:t>
            </a:r>
            <a:r>
              <a:rPr lang="en" sz="1600" b="1" dirty="0">
                <a:solidFill>
                  <a:srgbClr val="7030A0"/>
                </a:solidFill>
              </a:rPr>
              <a:t>per </a:t>
            </a:r>
            <a:r>
              <a:rPr lang="en" sz="1600" b="1" dirty="0" smtClean="0">
                <a:solidFill>
                  <a:srgbClr val="7030A0"/>
                </a:solidFill>
              </a:rPr>
              <a:t>year</a:t>
            </a:r>
            <a:r>
              <a:rPr lang="en" sz="1600" dirty="0" smtClean="0"/>
              <a:t>***</a:t>
            </a:r>
            <a:endParaRPr sz="1600" b="1" dirty="0"/>
          </a:p>
        </p:txBody>
      </p:sp>
      <p:sp>
        <p:nvSpPr>
          <p:cNvPr id="191" name="Google Shape;191;p11"/>
          <p:cNvSpPr txBox="1">
            <a:spLocks noGrp="1"/>
          </p:cNvSpPr>
          <p:nvPr>
            <p:ph type="body" idx="2"/>
          </p:nvPr>
        </p:nvSpPr>
        <p:spPr>
          <a:xfrm>
            <a:off x="4648200" y="1019279"/>
            <a:ext cx="4146300" cy="3037714"/>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2800"/>
              <a:buNone/>
            </a:pPr>
            <a:r>
              <a:rPr lang="en" sz="2000" b="1" u="sng" dirty="0" smtClean="0"/>
              <a:t>High </a:t>
            </a:r>
          </a:p>
          <a:p>
            <a:pPr marL="0" lvl="0" indent="0" algn="ctr" rtl="0">
              <a:lnSpc>
                <a:spcPct val="100000"/>
              </a:lnSpc>
              <a:spcBef>
                <a:spcPts val="360"/>
              </a:spcBef>
              <a:spcAft>
                <a:spcPts val="0"/>
              </a:spcAft>
              <a:buSzPts val="2800"/>
              <a:buNone/>
            </a:pPr>
            <a:r>
              <a:rPr lang="en" sz="2000" b="1" dirty="0" smtClean="0"/>
              <a:t>651,865 </a:t>
            </a:r>
            <a:r>
              <a:rPr lang="en" sz="2000" b="1" dirty="0"/>
              <a:t>lbs of School Food Waste</a:t>
            </a:r>
            <a:endParaRPr dirty="0"/>
          </a:p>
          <a:p>
            <a:pPr marL="0" lvl="0" indent="0" algn="ctr" rtl="0">
              <a:lnSpc>
                <a:spcPct val="100000"/>
              </a:lnSpc>
              <a:spcBef>
                <a:spcPts val="360"/>
              </a:spcBef>
              <a:spcAft>
                <a:spcPts val="0"/>
              </a:spcAft>
              <a:buSzPts val="2800"/>
              <a:buNone/>
            </a:pPr>
            <a:endParaRPr sz="800" b="1" dirty="0"/>
          </a:p>
          <a:p>
            <a:pPr indent="-368300" algn="ctr">
              <a:spcBef>
                <a:spcPts val="360"/>
              </a:spcBef>
              <a:buSzPts val="2200"/>
              <a:buFont typeface="Arial"/>
              <a:buChar char="-"/>
            </a:pPr>
            <a:r>
              <a:rPr lang="en-US" sz="1600" dirty="0"/>
              <a:t>Estimated </a:t>
            </a:r>
            <a:r>
              <a:rPr lang="en-US" sz="1600" b="1" dirty="0">
                <a:solidFill>
                  <a:srgbClr val="0070C0"/>
                </a:solidFill>
              </a:rPr>
              <a:t>$1,629,663</a:t>
            </a:r>
            <a:r>
              <a:rPr lang="en-US" sz="1600" dirty="0">
                <a:solidFill>
                  <a:srgbClr val="0070C0"/>
                </a:solidFill>
              </a:rPr>
              <a:t> </a:t>
            </a:r>
            <a:r>
              <a:rPr lang="en-US" sz="1600" b="1" dirty="0">
                <a:solidFill>
                  <a:srgbClr val="0070C0"/>
                </a:solidFill>
              </a:rPr>
              <a:t>of Food saved per year</a:t>
            </a:r>
            <a:r>
              <a:rPr lang="en-US" sz="1600" dirty="0" smtClean="0"/>
              <a:t>*</a:t>
            </a:r>
          </a:p>
          <a:p>
            <a:pPr marL="88900" indent="0" algn="ctr">
              <a:spcBef>
                <a:spcPts val="360"/>
              </a:spcBef>
              <a:buSzPts val="2200"/>
              <a:buNone/>
            </a:pPr>
            <a:endParaRPr lang="en" sz="1000" dirty="0" smtClean="0"/>
          </a:p>
          <a:p>
            <a:pPr marL="457200" lvl="0" indent="-368300" algn="ctr" rtl="0">
              <a:lnSpc>
                <a:spcPct val="100000"/>
              </a:lnSpc>
              <a:spcBef>
                <a:spcPts val="360"/>
              </a:spcBef>
              <a:spcAft>
                <a:spcPts val="0"/>
              </a:spcAft>
              <a:buSzPts val="2200"/>
              <a:buChar char="-"/>
            </a:pPr>
            <a:r>
              <a:rPr lang="en" sz="1600" dirty="0" smtClean="0"/>
              <a:t>Estimated </a:t>
            </a:r>
            <a:r>
              <a:rPr lang="en" sz="1600" b="1" dirty="0" smtClean="0">
                <a:solidFill>
                  <a:srgbClr val="00B050"/>
                </a:solidFill>
              </a:rPr>
              <a:t>4263 tons </a:t>
            </a:r>
            <a:r>
              <a:rPr lang="en" sz="1600" b="1" dirty="0">
                <a:solidFill>
                  <a:srgbClr val="00B050"/>
                </a:solidFill>
              </a:rPr>
              <a:t>of </a:t>
            </a:r>
            <a:r>
              <a:rPr lang="en" sz="1600" b="1" dirty="0" smtClean="0">
                <a:solidFill>
                  <a:srgbClr val="00B050"/>
                </a:solidFill>
              </a:rPr>
              <a:t>CO2 reduced per year</a:t>
            </a:r>
            <a:r>
              <a:rPr lang="en" sz="1600" dirty="0" smtClean="0"/>
              <a:t>** </a:t>
            </a:r>
            <a:r>
              <a:rPr lang="en" sz="1600" dirty="0"/>
              <a:t>(climate impact of </a:t>
            </a:r>
            <a:r>
              <a:rPr lang="en" sz="1600" dirty="0" smtClean="0"/>
              <a:t>nearly 1000 passenger vehicles</a:t>
            </a:r>
            <a:r>
              <a:rPr lang="en" sz="1600" b="1" dirty="0" smtClean="0"/>
              <a:t>)</a:t>
            </a:r>
            <a:endParaRPr sz="800" dirty="0"/>
          </a:p>
          <a:p>
            <a:pPr marL="457200" lvl="0" indent="0" algn="ctr" rtl="0">
              <a:lnSpc>
                <a:spcPct val="100000"/>
              </a:lnSpc>
              <a:spcBef>
                <a:spcPts val="360"/>
              </a:spcBef>
              <a:spcAft>
                <a:spcPts val="0"/>
              </a:spcAft>
              <a:buSzPts val="2800"/>
              <a:buNone/>
            </a:pPr>
            <a:endParaRPr sz="800" dirty="0"/>
          </a:p>
          <a:p>
            <a:pPr marL="228600" indent="-228600" algn="ctr">
              <a:spcBef>
                <a:spcPts val="360"/>
              </a:spcBef>
              <a:buSzPts val="1600"/>
              <a:buFont typeface="Arial"/>
              <a:buChar char="-"/>
            </a:pPr>
            <a:r>
              <a:rPr lang="en" sz="1600" dirty="0" smtClean="0"/>
              <a:t>Estimated </a:t>
            </a:r>
            <a:r>
              <a:rPr lang="en" sz="1600" b="1" dirty="0" smtClean="0">
                <a:solidFill>
                  <a:srgbClr val="7030A0"/>
                </a:solidFill>
              </a:rPr>
              <a:t>543,221 </a:t>
            </a:r>
            <a:r>
              <a:rPr lang="en" sz="1600" b="1" dirty="0">
                <a:solidFill>
                  <a:srgbClr val="7030A0"/>
                </a:solidFill>
              </a:rPr>
              <a:t>extra </a:t>
            </a:r>
            <a:r>
              <a:rPr lang="en" sz="1600" b="1" dirty="0" smtClean="0">
                <a:solidFill>
                  <a:srgbClr val="7030A0"/>
                </a:solidFill>
              </a:rPr>
              <a:t>meals</a:t>
            </a:r>
            <a:r>
              <a:rPr lang="en" sz="1600" dirty="0" smtClean="0">
                <a:solidFill>
                  <a:srgbClr val="7030A0"/>
                </a:solidFill>
              </a:rPr>
              <a:t> </a:t>
            </a:r>
            <a:r>
              <a:rPr lang="en" sz="1600" b="1" dirty="0">
                <a:solidFill>
                  <a:srgbClr val="7030A0"/>
                </a:solidFill>
              </a:rPr>
              <a:t>per </a:t>
            </a:r>
            <a:r>
              <a:rPr lang="en" sz="1600" b="1" dirty="0" smtClean="0">
                <a:solidFill>
                  <a:srgbClr val="7030A0"/>
                </a:solidFill>
              </a:rPr>
              <a:t>year</a:t>
            </a:r>
            <a:r>
              <a:rPr lang="en" sz="1400" b="1" dirty="0" smtClean="0"/>
              <a:t>***</a:t>
            </a:r>
            <a:endParaRPr lang="en" sz="1400" dirty="0"/>
          </a:p>
          <a:p>
            <a:pPr marL="0" indent="0" algn="ctr">
              <a:spcBef>
                <a:spcPts val="360"/>
              </a:spcBef>
              <a:buSzPts val="1600"/>
              <a:buNone/>
            </a:pPr>
            <a:endParaRPr lang="en" sz="2400" dirty="0"/>
          </a:p>
          <a:p>
            <a:pPr marL="228600" lvl="0" indent="-228600" algn="ctr">
              <a:spcBef>
                <a:spcPts val="360"/>
              </a:spcBef>
              <a:buSzPts val="1600"/>
              <a:buChar char="-"/>
            </a:pPr>
            <a:endParaRPr sz="2200" dirty="0"/>
          </a:p>
        </p:txBody>
      </p:sp>
      <p:pic>
        <p:nvPicPr>
          <p:cNvPr id="192" name="Google Shape;192;p11"/>
          <p:cNvPicPr preferRelativeResize="0"/>
          <p:nvPr/>
        </p:nvPicPr>
        <p:blipFill rotWithShape="1">
          <a:blip r:embed="rId3">
            <a:alphaModFix/>
          </a:blip>
          <a:srcRect/>
          <a:stretch/>
        </p:blipFill>
        <p:spPr>
          <a:xfrm>
            <a:off x="-7875" y="0"/>
            <a:ext cx="9151938" cy="1029890"/>
          </a:xfrm>
          <a:prstGeom prst="rect">
            <a:avLst/>
          </a:prstGeom>
          <a:noFill/>
          <a:ln>
            <a:noFill/>
          </a:ln>
        </p:spPr>
      </p:pic>
      <p:sp>
        <p:nvSpPr>
          <p:cNvPr id="193" name="Google Shape;193;p11"/>
          <p:cNvSpPr txBox="1">
            <a:spLocks noGrp="1"/>
          </p:cNvSpPr>
          <p:nvPr>
            <p:ph type="title"/>
          </p:nvPr>
        </p:nvSpPr>
        <p:spPr>
          <a:xfrm>
            <a:off x="-139262" y="-27000"/>
            <a:ext cx="9144000" cy="96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4000" dirty="0" smtClean="0">
                <a:solidFill>
                  <a:srgbClr val="FFFFFF"/>
                </a:solidFill>
              </a:rPr>
              <a:t> </a:t>
            </a:r>
            <a:r>
              <a:rPr lang="en" sz="4000" dirty="0">
                <a:solidFill>
                  <a:srgbClr val="FFFFFF"/>
                </a:solidFill>
              </a:rPr>
              <a:t>Triple Bottom Line Impact?</a:t>
            </a:r>
            <a:endParaRPr sz="4000" dirty="0">
              <a:solidFill>
                <a:srgbClr val="FFFFFF"/>
              </a:solidFill>
            </a:endParaRPr>
          </a:p>
        </p:txBody>
      </p:sp>
      <p:sp>
        <p:nvSpPr>
          <p:cNvPr id="194" name="Google Shape;194;p11"/>
          <p:cNvSpPr txBox="1"/>
          <p:nvPr/>
        </p:nvSpPr>
        <p:spPr>
          <a:xfrm>
            <a:off x="-3900" y="479085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195" name="Google Shape;195;p11"/>
          <p:cNvSpPr txBox="1"/>
          <p:nvPr/>
        </p:nvSpPr>
        <p:spPr>
          <a:xfrm>
            <a:off x="76200" y="481785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dirty="0">
                <a:solidFill>
                  <a:srgbClr val="FFFFFF"/>
                </a:solidFill>
                <a:latin typeface="Open Sans"/>
                <a:ea typeface="Open Sans"/>
                <a:cs typeface="Open Sans"/>
                <a:sym typeface="Open Sans"/>
              </a:rPr>
              <a:t>umaine.edu/mitchellcenter      l     207.581.3195      l     umgmc@maine.edu</a:t>
            </a:r>
            <a:endParaRPr sz="1400" b="0" i="0" u="none" strike="noStrike" cap="none" dirty="0">
              <a:solidFill>
                <a:srgbClr val="000000"/>
              </a:solidFill>
              <a:latin typeface="Arial"/>
              <a:ea typeface="Arial"/>
              <a:cs typeface="Arial"/>
              <a:sym typeface="Arial"/>
            </a:endParaRPr>
          </a:p>
        </p:txBody>
      </p:sp>
      <p:sp>
        <p:nvSpPr>
          <p:cNvPr id="196" name="Google Shape;196;p11"/>
          <p:cNvSpPr/>
          <p:nvPr/>
        </p:nvSpPr>
        <p:spPr>
          <a:xfrm>
            <a:off x="-404754" y="4085375"/>
            <a:ext cx="5407677" cy="646290"/>
          </a:xfrm>
          <a:prstGeom prst="rect">
            <a:avLst/>
          </a:prstGeom>
          <a:noFill/>
          <a:ln>
            <a:noFill/>
          </a:ln>
        </p:spPr>
        <p:txBody>
          <a:bodyPr spcFirstLastPara="1" wrap="square" lIns="91425" tIns="45700" rIns="91425" bIns="45700" anchor="t" anchorCtr="0">
            <a:spAutoFit/>
          </a:bodyPr>
          <a:lstStyle/>
          <a:p>
            <a:pPr marL="596900" lvl="1"/>
            <a:r>
              <a:rPr lang="en" sz="1000" dirty="0" smtClean="0"/>
              <a:t>*  </a:t>
            </a:r>
            <a:r>
              <a:rPr lang="en" sz="1200" dirty="0" smtClean="0"/>
              <a:t>Using </a:t>
            </a:r>
            <a:r>
              <a:rPr lang="en-US" sz="1200" dirty="0" err="1"/>
              <a:t>ReFED</a:t>
            </a:r>
            <a:r>
              <a:rPr lang="en-US" sz="1200" dirty="0"/>
              <a:t> Retail Value of 1 lb. of Food = $</a:t>
            </a:r>
            <a:r>
              <a:rPr lang="en-US" sz="1200" dirty="0" smtClean="0"/>
              <a:t>2.50/</a:t>
            </a:r>
            <a:r>
              <a:rPr lang="en-US" sz="1200" dirty="0" err="1" smtClean="0"/>
              <a:t>lb</a:t>
            </a:r>
            <a:endParaRPr lang="en-US" sz="1200" dirty="0" smtClean="0"/>
          </a:p>
          <a:p>
            <a:pPr marL="596900" lvl="1"/>
            <a:r>
              <a:rPr lang="en" sz="1200" b="0" i="0" u="none" strike="noStrike" cap="none" dirty="0" smtClean="0">
                <a:solidFill>
                  <a:srgbClr val="000000"/>
                </a:solidFill>
                <a:latin typeface="Arial"/>
                <a:ea typeface="Arial"/>
                <a:cs typeface="Arial"/>
                <a:sym typeface="Arial"/>
              </a:rPr>
              <a:t>** </a:t>
            </a:r>
            <a:r>
              <a:rPr lang="en-US" sz="1200" dirty="0" err="1" smtClean="0"/>
              <a:t>ReFED</a:t>
            </a:r>
            <a:r>
              <a:rPr lang="en-US" sz="1200" dirty="0" smtClean="0"/>
              <a:t> </a:t>
            </a:r>
            <a:r>
              <a:rPr lang="en-US" sz="1200" dirty="0"/>
              <a:t>CO2e Emissions Impact </a:t>
            </a:r>
            <a:r>
              <a:rPr lang="en-US" sz="1200" dirty="0" smtClean="0"/>
              <a:t>Calculator, using total food waste</a:t>
            </a:r>
            <a:endParaRPr sz="1200" dirty="0"/>
          </a:p>
          <a:p>
            <a:pPr marL="596900" marR="0" lvl="1" indent="0" algn="l" rtl="0">
              <a:lnSpc>
                <a:spcPct val="100000"/>
              </a:lnSpc>
              <a:spcBef>
                <a:spcPts val="0"/>
              </a:spcBef>
              <a:spcAft>
                <a:spcPts val="0"/>
              </a:spcAft>
              <a:buNone/>
            </a:pPr>
            <a:r>
              <a:rPr lang="en" sz="1000" b="0" i="0" u="none" strike="noStrike" cap="none" dirty="0" smtClean="0">
                <a:solidFill>
                  <a:srgbClr val="000000"/>
                </a:solidFill>
                <a:latin typeface="Arial"/>
                <a:ea typeface="Arial"/>
                <a:cs typeface="Arial"/>
                <a:sym typeface="Arial"/>
              </a:rPr>
              <a:t>*** </a:t>
            </a:r>
            <a:r>
              <a:rPr lang="en" sz="1200" b="0" i="0" u="none" strike="noStrike" cap="none" dirty="0" smtClean="0">
                <a:solidFill>
                  <a:srgbClr val="000000"/>
                </a:solidFill>
                <a:latin typeface="Arial"/>
                <a:ea typeface="Arial"/>
                <a:cs typeface="Arial"/>
                <a:sym typeface="Arial"/>
              </a:rPr>
              <a:t>USDA </a:t>
            </a:r>
            <a:r>
              <a:rPr lang="en" sz="1200" b="0" i="0" u="none" strike="noStrike" cap="none" dirty="0">
                <a:solidFill>
                  <a:srgbClr val="000000"/>
                </a:solidFill>
                <a:latin typeface="Arial"/>
                <a:ea typeface="Arial"/>
                <a:cs typeface="Arial"/>
                <a:sym typeface="Arial"/>
              </a:rPr>
              <a:t>Average Meal Weight Calculator</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2"/>
          <p:cNvPicPr preferRelativeResize="0"/>
          <p:nvPr/>
        </p:nvPicPr>
        <p:blipFill rotWithShape="1">
          <a:blip r:embed="rId3">
            <a:alphaModFix/>
          </a:blip>
          <a:srcRect/>
          <a:stretch/>
        </p:blipFill>
        <p:spPr>
          <a:xfrm>
            <a:off x="0" y="0"/>
            <a:ext cx="9151938" cy="1029890"/>
          </a:xfrm>
          <a:prstGeom prst="rect">
            <a:avLst/>
          </a:prstGeom>
          <a:noFill/>
          <a:ln>
            <a:noFill/>
          </a:ln>
        </p:spPr>
      </p:pic>
      <p:sp>
        <p:nvSpPr>
          <p:cNvPr id="202" name="Google Shape;202;p12"/>
          <p:cNvSpPr txBox="1"/>
          <p:nvPr/>
        </p:nvSpPr>
        <p:spPr>
          <a:xfrm>
            <a:off x="517525" y="1143000"/>
            <a:ext cx="184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03" name="Google Shape;203;p12"/>
          <p:cNvSpPr txBox="1"/>
          <p:nvPr/>
        </p:nvSpPr>
        <p:spPr>
          <a:xfrm>
            <a:off x="1785937" y="148581"/>
            <a:ext cx="8915400" cy="107563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100"/>
              <a:buFont typeface="Arial"/>
              <a:buNone/>
            </a:pPr>
            <a:r>
              <a:rPr lang="en" sz="4000" b="0" i="0" u="none" strike="noStrike" cap="none" dirty="0">
                <a:solidFill>
                  <a:srgbClr val="FFFFFF"/>
                </a:solidFill>
                <a:latin typeface="Calibri"/>
                <a:ea typeface="Calibri"/>
                <a:cs typeface="Calibri"/>
                <a:sym typeface="Calibri"/>
              </a:rPr>
              <a:t>Student </a:t>
            </a:r>
            <a:r>
              <a:rPr lang="en" sz="4000" b="0" i="0" u="none" strike="noStrike" cap="none" dirty="0" smtClean="0">
                <a:solidFill>
                  <a:srgbClr val="FFFFFF"/>
                </a:solidFill>
                <a:latin typeface="Calibri"/>
                <a:ea typeface="Calibri"/>
                <a:cs typeface="Calibri"/>
                <a:sym typeface="Calibri"/>
              </a:rPr>
              <a:t>Nutrition</a:t>
            </a:r>
            <a:r>
              <a:rPr lang="en" sz="4000" dirty="0">
                <a:solidFill>
                  <a:srgbClr val="FFFFFF"/>
                </a:solidFill>
                <a:latin typeface="Calibri"/>
                <a:ea typeface="Calibri"/>
                <a:cs typeface="Calibri"/>
                <a:sym typeface="Calibri"/>
              </a:rPr>
              <a:t> </a:t>
            </a:r>
            <a:r>
              <a:rPr lang="en" sz="4000" dirty="0" smtClean="0">
                <a:solidFill>
                  <a:srgbClr val="FFFFFF"/>
                </a:solidFill>
                <a:latin typeface="Calibri"/>
                <a:ea typeface="Calibri"/>
                <a:cs typeface="Calibri"/>
                <a:sym typeface="Calibri"/>
              </a:rPr>
              <a:t>Impact</a:t>
            </a:r>
            <a:endParaRPr sz="4000" b="0" i="0" u="none" strike="noStrike" cap="none" dirty="0">
              <a:solidFill>
                <a:srgbClr val="FFFFFF"/>
              </a:solidFill>
              <a:latin typeface="Calibri"/>
              <a:ea typeface="Calibri"/>
              <a:cs typeface="Calibri"/>
              <a:sym typeface="Calibri"/>
            </a:endParaRPr>
          </a:p>
          <a:p>
            <a:pPr marL="0" marR="0" lvl="0" indent="0" algn="l" rtl="0">
              <a:lnSpc>
                <a:spcPct val="90000"/>
              </a:lnSpc>
              <a:spcBef>
                <a:spcPts val="0"/>
              </a:spcBef>
              <a:spcAft>
                <a:spcPts val="0"/>
              </a:spcAft>
              <a:buClr>
                <a:srgbClr val="FFFFFF"/>
              </a:buClr>
              <a:buSzPts val="3600"/>
              <a:buFont typeface="Calibri"/>
              <a:buNone/>
            </a:pPr>
            <a:endParaRPr sz="3100" b="0" i="0" u="none" strike="noStrike" cap="none" dirty="0">
              <a:solidFill>
                <a:srgbClr val="FFFFFF"/>
              </a:solidFill>
              <a:latin typeface="Calibri"/>
              <a:ea typeface="Calibri"/>
              <a:cs typeface="Calibri"/>
              <a:sym typeface="Calibri"/>
            </a:endParaRPr>
          </a:p>
        </p:txBody>
      </p:sp>
      <p:sp>
        <p:nvSpPr>
          <p:cNvPr id="204" name="Google Shape;204;p12"/>
          <p:cNvSpPr txBox="1"/>
          <p:nvPr/>
        </p:nvSpPr>
        <p:spPr>
          <a:xfrm>
            <a:off x="75" y="4789500"/>
            <a:ext cx="9151800" cy="3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05" name="Google Shape;205;p12"/>
          <p:cNvSpPr txBox="1"/>
          <p:nvPr/>
        </p:nvSpPr>
        <p:spPr>
          <a:xfrm>
            <a:off x="0" y="47895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206" name="Google Shape;206;p12"/>
          <p:cNvSpPr txBox="1"/>
          <p:nvPr/>
        </p:nvSpPr>
        <p:spPr>
          <a:xfrm>
            <a:off x="261925" y="884588"/>
            <a:ext cx="8740200"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sp>
        <p:nvSpPr>
          <p:cNvPr id="207" name="Google Shape;207;p12"/>
          <p:cNvSpPr txBox="1"/>
          <p:nvPr/>
        </p:nvSpPr>
        <p:spPr>
          <a:xfrm>
            <a:off x="-7875" y="884588"/>
            <a:ext cx="9009900" cy="4557115"/>
          </a:xfrm>
          <a:prstGeom prst="rect">
            <a:avLst/>
          </a:prstGeom>
          <a:noFill/>
          <a:ln>
            <a:noFill/>
          </a:ln>
        </p:spPr>
        <p:txBody>
          <a:bodyPr spcFirstLastPara="1" wrap="square" lIns="91425" tIns="91425" rIns="91425" bIns="91425" anchor="t" anchorCtr="0">
            <a:spAutoFit/>
          </a:bodyPr>
          <a:lstStyle/>
          <a:p>
            <a:pPr marL="101600" marR="0" lvl="0" indent="0" algn="l" rtl="0">
              <a:lnSpc>
                <a:spcPct val="115000"/>
              </a:lnSpc>
              <a:spcBef>
                <a:spcPts val="0"/>
              </a:spcBef>
              <a:spcAft>
                <a:spcPts val="0"/>
              </a:spcAft>
              <a:buNone/>
            </a:pPr>
            <a:r>
              <a:rPr lang="en" sz="2400" b="1" i="0" u="none" strike="noStrike" cap="none" dirty="0" smtClean="0">
                <a:solidFill>
                  <a:schemeClr val="dk1"/>
                </a:solidFill>
                <a:latin typeface="Calibri"/>
                <a:ea typeface="Calibri"/>
                <a:cs typeface="Calibri"/>
                <a:sym typeface="Calibri"/>
              </a:rPr>
              <a:t>Pilot </a:t>
            </a:r>
            <a:r>
              <a:rPr lang="en" sz="2400" b="1" i="0" u="none" strike="noStrike" cap="none" dirty="0">
                <a:solidFill>
                  <a:schemeClr val="dk1"/>
                </a:solidFill>
                <a:latin typeface="Calibri"/>
                <a:ea typeface="Calibri"/>
                <a:cs typeface="Calibri"/>
                <a:sym typeface="Calibri"/>
              </a:rPr>
              <a:t>schools reduced </a:t>
            </a:r>
            <a:r>
              <a:rPr lang="en" sz="2400" b="1" i="0" u="none" strike="noStrike" cap="none" dirty="0">
                <a:solidFill>
                  <a:srgbClr val="00B050"/>
                </a:solidFill>
                <a:latin typeface="Calibri"/>
                <a:ea typeface="Calibri"/>
                <a:cs typeface="Calibri"/>
                <a:sym typeface="Calibri"/>
              </a:rPr>
              <a:t>fruit &amp; veggie </a:t>
            </a:r>
            <a:r>
              <a:rPr lang="en" sz="2400" b="1" i="0" u="none" strike="noStrike" cap="none" dirty="0">
                <a:solidFill>
                  <a:schemeClr val="dk1"/>
                </a:solidFill>
                <a:latin typeface="Calibri"/>
                <a:ea typeface="Calibri"/>
                <a:cs typeface="Calibri"/>
                <a:sym typeface="Calibri"/>
              </a:rPr>
              <a:t>waste </a:t>
            </a:r>
            <a:r>
              <a:rPr lang="en" sz="2400" b="1" i="0" u="none" strike="noStrike" cap="none" dirty="0" smtClean="0">
                <a:solidFill>
                  <a:schemeClr val="dk1"/>
                </a:solidFill>
                <a:latin typeface="Calibri"/>
                <a:ea typeface="Calibri"/>
                <a:cs typeface="Calibri"/>
                <a:sym typeface="Calibri"/>
              </a:rPr>
              <a:t>from </a:t>
            </a:r>
            <a:r>
              <a:rPr lang="en" sz="2400" b="1" i="0" u="none" strike="noStrike" cap="none" dirty="0">
                <a:solidFill>
                  <a:schemeClr val="dk1"/>
                </a:solidFill>
                <a:latin typeface="Calibri"/>
                <a:ea typeface="Calibri"/>
                <a:cs typeface="Calibri"/>
                <a:sym typeface="Calibri"/>
              </a:rPr>
              <a:t>21% to 64%.</a:t>
            </a:r>
            <a:endParaRPr dirty="0"/>
          </a:p>
          <a:p>
            <a:pPr marL="101600" marR="0" lvl="0" indent="0" algn="l" rtl="0">
              <a:lnSpc>
                <a:spcPct val="115000"/>
              </a:lnSpc>
              <a:spcBef>
                <a:spcPts val="0"/>
              </a:spcBef>
              <a:spcAft>
                <a:spcPts val="0"/>
              </a:spcAft>
              <a:buNone/>
            </a:pPr>
            <a:endParaRPr sz="2400" b="1" i="0" u="none" strike="noStrike" cap="none" dirty="0">
              <a:solidFill>
                <a:schemeClr val="dk1"/>
              </a:solidFill>
              <a:latin typeface="Calibri"/>
              <a:ea typeface="Calibri"/>
              <a:cs typeface="Calibri"/>
              <a:sym typeface="Calibri"/>
            </a:endParaRPr>
          </a:p>
          <a:p>
            <a:pPr marL="101600" marR="0" lvl="0" indent="0" algn="l" rtl="0">
              <a:lnSpc>
                <a:spcPct val="115000"/>
              </a:lnSpc>
              <a:spcBef>
                <a:spcPts val="0"/>
              </a:spcBef>
              <a:spcAft>
                <a:spcPts val="0"/>
              </a:spcAft>
              <a:buNone/>
            </a:pPr>
            <a:r>
              <a:rPr lang="en" sz="2400" b="1" i="0" u="none" strike="noStrike" cap="none" dirty="0" smtClean="0">
                <a:solidFill>
                  <a:srgbClr val="00B050"/>
                </a:solidFill>
                <a:latin typeface="Calibri"/>
                <a:ea typeface="Calibri"/>
                <a:cs typeface="Calibri"/>
                <a:sym typeface="Calibri"/>
              </a:rPr>
              <a:t>Fruit </a:t>
            </a:r>
            <a:r>
              <a:rPr lang="en" sz="2400" b="1" i="0" u="none" strike="noStrike" cap="none" dirty="0">
                <a:solidFill>
                  <a:srgbClr val="00B050"/>
                </a:solidFill>
                <a:latin typeface="Calibri"/>
                <a:ea typeface="Calibri"/>
                <a:cs typeface="Calibri"/>
                <a:sym typeface="Calibri"/>
              </a:rPr>
              <a:t>and </a:t>
            </a:r>
            <a:r>
              <a:rPr lang="en" sz="2400" b="1" i="0" u="none" strike="noStrike" cap="none" dirty="0" smtClean="0">
                <a:solidFill>
                  <a:srgbClr val="00B050"/>
                </a:solidFill>
                <a:latin typeface="Calibri"/>
                <a:ea typeface="Calibri"/>
                <a:cs typeface="Calibri"/>
                <a:sym typeface="Calibri"/>
              </a:rPr>
              <a:t>veggies</a:t>
            </a:r>
          </a:p>
          <a:p>
            <a:pPr marL="101600" marR="0" lvl="0" indent="0" algn="l" rtl="0">
              <a:lnSpc>
                <a:spcPct val="115000"/>
              </a:lnSpc>
              <a:spcBef>
                <a:spcPts val="0"/>
              </a:spcBef>
              <a:spcAft>
                <a:spcPts val="0"/>
              </a:spcAft>
              <a:buNone/>
            </a:pPr>
            <a:r>
              <a:rPr lang="en" sz="2400" b="0" i="0" u="none" strike="noStrike" cap="none" dirty="0" smtClean="0">
                <a:solidFill>
                  <a:schemeClr val="dk1"/>
                </a:solidFill>
                <a:latin typeface="Calibri"/>
                <a:ea typeface="Calibri"/>
                <a:cs typeface="Calibri"/>
                <a:sym typeface="Calibri"/>
              </a:rPr>
              <a:t>achieved </a:t>
            </a:r>
            <a:r>
              <a:rPr lang="en" sz="2400" b="0" i="0" u="none" strike="noStrike" cap="none" dirty="0">
                <a:solidFill>
                  <a:schemeClr val="dk1"/>
                </a:solidFill>
                <a:latin typeface="Calibri"/>
                <a:ea typeface="Calibri"/>
                <a:cs typeface="Calibri"/>
                <a:sym typeface="Calibri"/>
              </a:rPr>
              <a:t>the </a:t>
            </a:r>
            <a:endParaRPr lang="en" sz="2400" dirty="0">
              <a:solidFill>
                <a:schemeClr val="dk1"/>
              </a:solidFill>
              <a:latin typeface="Calibri"/>
              <a:ea typeface="Calibri"/>
              <a:cs typeface="Calibri"/>
              <a:sym typeface="Calibri"/>
            </a:endParaRPr>
          </a:p>
          <a:p>
            <a:pPr marL="101600" marR="0" lvl="0" indent="0" algn="l" rtl="0">
              <a:lnSpc>
                <a:spcPct val="115000"/>
              </a:lnSpc>
              <a:spcBef>
                <a:spcPts val="0"/>
              </a:spcBef>
              <a:spcAft>
                <a:spcPts val="0"/>
              </a:spcAft>
              <a:buNone/>
            </a:pPr>
            <a:r>
              <a:rPr lang="en" sz="2400" b="1" i="0" u="none" strike="noStrike" cap="none" dirty="0" smtClean="0">
                <a:solidFill>
                  <a:schemeClr val="dk1"/>
                </a:solidFill>
                <a:latin typeface="Calibri"/>
                <a:ea typeface="Calibri"/>
                <a:cs typeface="Calibri"/>
                <a:sym typeface="Calibri"/>
              </a:rPr>
              <a:t>highest </a:t>
            </a:r>
            <a:r>
              <a:rPr lang="en" sz="2400" b="1" i="0" u="none" strike="noStrike" cap="none" dirty="0">
                <a:solidFill>
                  <a:schemeClr val="dk1"/>
                </a:solidFill>
                <a:latin typeface="Calibri"/>
                <a:ea typeface="Calibri"/>
                <a:cs typeface="Calibri"/>
                <a:sym typeface="Calibri"/>
              </a:rPr>
              <a:t>food </a:t>
            </a:r>
            <a:endParaRPr lang="en" sz="2400" b="1" i="0" u="none" strike="noStrike" cap="none" dirty="0" smtClean="0">
              <a:solidFill>
                <a:schemeClr val="dk1"/>
              </a:solidFill>
              <a:latin typeface="Calibri"/>
              <a:ea typeface="Calibri"/>
              <a:cs typeface="Calibri"/>
              <a:sym typeface="Calibri"/>
            </a:endParaRPr>
          </a:p>
          <a:p>
            <a:pPr marL="101600" marR="0" lvl="0" indent="0" algn="l" rtl="0">
              <a:lnSpc>
                <a:spcPct val="115000"/>
              </a:lnSpc>
              <a:spcBef>
                <a:spcPts val="0"/>
              </a:spcBef>
              <a:spcAft>
                <a:spcPts val="0"/>
              </a:spcAft>
              <a:buNone/>
            </a:pPr>
            <a:r>
              <a:rPr lang="en" sz="2400" b="1" i="0" u="none" strike="noStrike" cap="none" dirty="0" smtClean="0">
                <a:solidFill>
                  <a:schemeClr val="dk1"/>
                </a:solidFill>
                <a:latin typeface="Calibri"/>
                <a:ea typeface="Calibri"/>
                <a:cs typeface="Calibri"/>
                <a:sym typeface="Calibri"/>
              </a:rPr>
              <a:t>waste </a:t>
            </a:r>
            <a:r>
              <a:rPr lang="en" sz="2400" b="1" i="0" u="none" strike="noStrike" cap="none" dirty="0">
                <a:solidFill>
                  <a:schemeClr val="dk1"/>
                </a:solidFill>
                <a:latin typeface="Calibri"/>
                <a:ea typeface="Calibri"/>
                <a:cs typeface="Calibri"/>
                <a:sym typeface="Calibri"/>
              </a:rPr>
              <a:t>reduction </a:t>
            </a:r>
            <a:endParaRPr lang="en" sz="2400" b="1" i="0" u="none" strike="noStrike" cap="none" dirty="0" smtClean="0">
              <a:solidFill>
                <a:schemeClr val="dk1"/>
              </a:solidFill>
              <a:latin typeface="Calibri"/>
              <a:ea typeface="Calibri"/>
              <a:cs typeface="Calibri"/>
              <a:sym typeface="Calibri"/>
            </a:endParaRPr>
          </a:p>
          <a:p>
            <a:pPr marL="101600" marR="0" lvl="0" indent="0" algn="l" rtl="0">
              <a:lnSpc>
                <a:spcPct val="115000"/>
              </a:lnSpc>
              <a:spcBef>
                <a:spcPts val="0"/>
              </a:spcBef>
              <a:spcAft>
                <a:spcPts val="0"/>
              </a:spcAft>
              <a:buNone/>
            </a:pPr>
            <a:r>
              <a:rPr lang="en" sz="2400" b="1" i="0" u="none" strike="noStrike" cap="none" dirty="0" smtClean="0">
                <a:solidFill>
                  <a:schemeClr val="dk1"/>
                </a:solidFill>
                <a:latin typeface="Calibri"/>
                <a:ea typeface="Calibri"/>
                <a:cs typeface="Calibri"/>
                <a:sym typeface="Calibri"/>
              </a:rPr>
              <a:t>rate</a:t>
            </a:r>
            <a:r>
              <a:rPr lang="en" sz="2400" b="0" i="0" u="none" strike="noStrike" cap="none" dirty="0">
                <a:solidFill>
                  <a:schemeClr val="dk1"/>
                </a:solidFill>
                <a:latin typeface="Calibri"/>
                <a:ea typeface="Calibri"/>
                <a:cs typeface="Calibri"/>
                <a:sym typeface="Calibri"/>
              </a:rPr>
              <a:t>.</a:t>
            </a:r>
            <a:endParaRPr sz="2400" b="1" i="0" u="none" strike="noStrike" cap="none" dirty="0">
              <a:solidFill>
                <a:schemeClr val="dk1"/>
              </a:solidFill>
              <a:latin typeface="Calibri"/>
              <a:ea typeface="Calibri"/>
              <a:cs typeface="Calibri"/>
              <a:sym typeface="Calibri"/>
            </a:endParaRPr>
          </a:p>
          <a:p>
            <a:pPr marL="101600" marR="0" lvl="0" indent="0" algn="l" rtl="0">
              <a:lnSpc>
                <a:spcPct val="115000"/>
              </a:lnSpc>
              <a:spcBef>
                <a:spcPts val="0"/>
              </a:spcBef>
              <a:spcAft>
                <a:spcPts val="0"/>
              </a:spcAft>
              <a:buNone/>
            </a:pPr>
            <a:endParaRPr sz="2400" b="1" i="0" u="none" strike="noStrike" cap="none" dirty="0">
              <a:solidFill>
                <a:schemeClr val="dk1"/>
              </a:solidFill>
              <a:latin typeface="Calibri"/>
              <a:ea typeface="Calibri"/>
              <a:cs typeface="Calibri"/>
              <a:sym typeface="Calibri"/>
            </a:endParaRPr>
          </a:p>
          <a:p>
            <a:pPr marL="101600" marR="0" lvl="0" indent="0" algn="l" rtl="0">
              <a:lnSpc>
                <a:spcPct val="115000"/>
              </a:lnSpc>
              <a:spcBef>
                <a:spcPts val="0"/>
              </a:spcBef>
              <a:spcAft>
                <a:spcPts val="0"/>
              </a:spcAft>
              <a:buNone/>
            </a:pPr>
            <a:endParaRPr sz="2000" b="1"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None/>
            </a:pPr>
            <a:endParaRPr sz="1400" b="1" i="0" u="none" strike="noStrike" cap="none" dirty="0">
              <a:solidFill>
                <a:schemeClr val="dk2"/>
              </a:solidFill>
              <a:latin typeface="Arial"/>
              <a:ea typeface="Arial"/>
              <a:cs typeface="Arial"/>
              <a:sym typeface="Arial"/>
            </a:endParaRPr>
          </a:p>
          <a:p>
            <a:pPr marL="101600" marR="0" lvl="0" indent="0" algn="l" rtl="0">
              <a:lnSpc>
                <a:spcPct val="115000"/>
              </a:lnSpc>
              <a:spcBef>
                <a:spcPts val="0"/>
              </a:spcBef>
              <a:spcAft>
                <a:spcPts val="0"/>
              </a:spcAft>
              <a:buNone/>
            </a:pPr>
            <a:endParaRPr sz="2000" b="1" i="0" u="none" strike="noStrike" cap="none" dirty="0">
              <a:solidFill>
                <a:schemeClr val="dk1"/>
              </a:solidFill>
              <a:latin typeface="Calibri"/>
              <a:ea typeface="Calibri"/>
              <a:cs typeface="Calibri"/>
              <a:sym typeface="Calibri"/>
            </a:endParaRPr>
          </a:p>
        </p:txBody>
      </p:sp>
      <p:pic>
        <p:nvPicPr>
          <p:cNvPr id="208" name="Google Shape;208;p12" title="Chart"/>
          <p:cNvPicPr preferRelativeResize="0"/>
          <p:nvPr/>
        </p:nvPicPr>
        <p:blipFill>
          <a:blip r:embed="rId4">
            <a:alphaModFix/>
          </a:blip>
          <a:stretch>
            <a:fillRect/>
          </a:stretch>
        </p:blipFill>
        <p:spPr>
          <a:xfrm>
            <a:off x="4597850" y="1418550"/>
            <a:ext cx="4491876" cy="3237524"/>
          </a:xfrm>
          <a:prstGeom prst="rect">
            <a:avLst/>
          </a:prstGeom>
          <a:noFill/>
          <a:ln w="19050" cap="flat" cmpd="sng">
            <a:solidFill>
              <a:schemeClr val="dk1"/>
            </a:solidFill>
            <a:prstDash val="solid"/>
            <a:round/>
            <a:headEnd type="none" w="sm" len="sm"/>
            <a:tailEnd type="none" w="sm" len="sm"/>
          </a:ln>
        </p:spPr>
      </p:pic>
      <p:pic>
        <p:nvPicPr>
          <p:cNvPr id="3" name="Picture 2"/>
          <p:cNvPicPr>
            <a:picLocks noChangeAspect="1"/>
          </p:cNvPicPr>
          <p:nvPr/>
        </p:nvPicPr>
        <p:blipFill>
          <a:blip r:embed="rId5"/>
          <a:stretch>
            <a:fillRect/>
          </a:stretch>
        </p:blipFill>
        <p:spPr>
          <a:xfrm>
            <a:off x="2405587" y="1537837"/>
            <a:ext cx="2017352" cy="29989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2"/>
          <p:cNvPicPr preferRelativeResize="0"/>
          <p:nvPr/>
        </p:nvPicPr>
        <p:blipFill rotWithShape="1">
          <a:blip r:embed="rId3">
            <a:alphaModFix/>
          </a:blip>
          <a:srcRect/>
          <a:stretch/>
        </p:blipFill>
        <p:spPr>
          <a:xfrm>
            <a:off x="0" y="0"/>
            <a:ext cx="9151938" cy="1029890"/>
          </a:xfrm>
          <a:prstGeom prst="rect">
            <a:avLst/>
          </a:prstGeom>
          <a:noFill/>
          <a:ln>
            <a:noFill/>
          </a:ln>
        </p:spPr>
      </p:pic>
      <p:sp>
        <p:nvSpPr>
          <p:cNvPr id="202" name="Google Shape;202;p12"/>
          <p:cNvSpPr txBox="1"/>
          <p:nvPr/>
        </p:nvSpPr>
        <p:spPr>
          <a:xfrm>
            <a:off x="517525" y="1143000"/>
            <a:ext cx="184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03" name="Google Shape;203;p12"/>
          <p:cNvSpPr txBox="1"/>
          <p:nvPr/>
        </p:nvSpPr>
        <p:spPr>
          <a:xfrm>
            <a:off x="1785937" y="148581"/>
            <a:ext cx="8915400" cy="107563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100"/>
              <a:buFont typeface="Arial"/>
              <a:buNone/>
            </a:pPr>
            <a:r>
              <a:rPr lang="en" sz="4000" b="0" i="0" u="none" strike="noStrike" cap="none" dirty="0">
                <a:solidFill>
                  <a:srgbClr val="FFFFFF"/>
                </a:solidFill>
                <a:latin typeface="Calibri"/>
                <a:ea typeface="Calibri"/>
                <a:cs typeface="Calibri"/>
                <a:sym typeface="Calibri"/>
              </a:rPr>
              <a:t>Student </a:t>
            </a:r>
            <a:r>
              <a:rPr lang="en" sz="4000" b="0" i="0" u="none" strike="noStrike" cap="none" dirty="0" smtClean="0">
                <a:solidFill>
                  <a:srgbClr val="FFFFFF"/>
                </a:solidFill>
                <a:latin typeface="Calibri"/>
                <a:ea typeface="Calibri"/>
                <a:cs typeface="Calibri"/>
                <a:sym typeface="Calibri"/>
              </a:rPr>
              <a:t>Nutrition</a:t>
            </a:r>
            <a:r>
              <a:rPr lang="en" sz="4000" dirty="0">
                <a:solidFill>
                  <a:srgbClr val="FFFFFF"/>
                </a:solidFill>
                <a:latin typeface="Calibri"/>
                <a:ea typeface="Calibri"/>
                <a:cs typeface="Calibri"/>
                <a:sym typeface="Calibri"/>
              </a:rPr>
              <a:t> </a:t>
            </a:r>
            <a:r>
              <a:rPr lang="en" sz="4000" dirty="0" smtClean="0">
                <a:solidFill>
                  <a:srgbClr val="FFFFFF"/>
                </a:solidFill>
                <a:latin typeface="Calibri"/>
                <a:ea typeface="Calibri"/>
                <a:cs typeface="Calibri"/>
                <a:sym typeface="Calibri"/>
              </a:rPr>
              <a:t>Impact</a:t>
            </a:r>
            <a:endParaRPr sz="4000" b="0" i="0" u="none" strike="noStrike" cap="none" dirty="0">
              <a:solidFill>
                <a:srgbClr val="FFFFFF"/>
              </a:solidFill>
              <a:latin typeface="Calibri"/>
              <a:ea typeface="Calibri"/>
              <a:cs typeface="Calibri"/>
              <a:sym typeface="Calibri"/>
            </a:endParaRPr>
          </a:p>
          <a:p>
            <a:pPr marL="0" marR="0" lvl="0" indent="0" algn="l" rtl="0">
              <a:lnSpc>
                <a:spcPct val="90000"/>
              </a:lnSpc>
              <a:spcBef>
                <a:spcPts val="0"/>
              </a:spcBef>
              <a:spcAft>
                <a:spcPts val="0"/>
              </a:spcAft>
              <a:buClr>
                <a:srgbClr val="FFFFFF"/>
              </a:buClr>
              <a:buSzPts val="3600"/>
              <a:buFont typeface="Calibri"/>
              <a:buNone/>
            </a:pPr>
            <a:endParaRPr sz="3100" b="0" i="0" u="none" strike="noStrike" cap="none" dirty="0">
              <a:solidFill>
                <a:srgbClr val="FFFFFF"/>
              </a:solidFill>
              <a:latin typeface="Calibri"/>
              <a:ea typeface="Calibri"/>
              <a:cs typeface="Calibri"/>
              <a:sym typeface="Calibri"/>
            </a:endParaRPr>
          </a:p>
        </p:txBody>
      </p:sp>
      <p:sp>
        <p:nvSpPr>
          <p:cNvPr id="204" name="Google Shape;204;p12"/>
          <p:cNvSpPr txBox="1"/>
          <p:nvPr/>
        </p:nvSpPr>
        <p:spPr>
          <a:xfrm>
            <a:off x="75" y="4789500"/>
            <a:ext cx="9151800" cy="3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05" name="Google Shape;205;p12"/>
          <p:cNvSpPr txBox="1"/>
          <p:nvPr/>
        </p:nvSpPr>
        <p:spPr>
          <a:xfrm>
            <a:off x="0" y="47895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206" name="Google Shape;206;p12"/>
          <p:cNvSpPr txBox="1"/>
          <p:nvPr/>
        </p:nvSpPr>
        <p:spPr>
          <a:xfrm>
            <a:off x="261925" y="884588"/>
            <a:ext cx="8740200"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endParaRPr sz="3500" b="0" i="0" u="none" strike="noStrike" cap="none">
              <a:solidFill>
                <a:schemeClr val="dk1"/>
              </a:solidFill>
              <a:latin typeface="Calibri"/>
              <a:ea typeface="Calibri"/>
              <a:cs typeface="Calibri"/>
              <a:sym typeface="Calibri"/>
            </a:endParaRPr>
          </a:p>
        </p:txBody>
      </p:sp>
      <p:pic>
        <p:nvPicPr>
          <p:cNvPr id="3" name="Picture 2"/>
          <p:cNvPicPr>
            <a:picLocks noChangeAspect="1"/>
          </p:cNvPicPr>
          <p:nvPr/>
        </p:nvPicPr>
        <p:blipFill>
          <a:blip r:embed="rId4"/>
          <a:stretch>
            <a:fillRect/>
          </a:stretch>
        </p:blipFill>
        <p:spPr>
          <a:xfrm>
            <a:off x="3600671" y="2836932"/>
            <a:ext cx="4166473" cy="1856717"/>
          </a:xfrm>
          <a:prstGeom prst="rect">
            <a:avLst/>
          </a:prstGeom>
        </p:spPr>
      </p:pic>
      <p:pic>
        <p:nvPicPr>
          <p:cNvPr id="4" name="Picture 3"/>
          <p:cNvPicPr>
            <a:picLocks noChangeAspect="1"/>
          </p:cNvPicPr>
          <p:nvPr/>
        </p:nvPicPr>
        <p:blipFill>
          <a:blip r:embed="rId5"/>
          <a:stretch>
            <a:fillRect/>
          </a:stretch>
        </p:blipFill>
        <p:spPr>
          <a:xfrm>
            <a:off x="261925" y="1215035"/>
            <a:ext cx="3138165" cy="2339860"/>
          </a:xfrm>
          <a:prstGeom prst="rect">
            <a:avLst/>
          </a:prstGeom>
        </p:spPr>
      </p:pic>
      <p:pic>
        <p:nvPicPr>
          <p:cNvPr id="5" name="Picture 4"/>
          <p:cNvPicPr>
            <a:picLocks noChangeAspect="1"/>
          </p:cNvPicPr>
          <p:nvPr/>
        </p:nvPicPr>
        <p:blipFill>
          <a:blip r:embed="rId6"/>
          <a:stretch>
            <a:fillRect/>
          </a:stretch>
        </p:blipFill>
        <p:spPr>
          <a:xfrm>
            <a:off x="5840772" y="729742"/>
            <a:ext cx="3146927" cy="1973879"/>
          </a:xfrm>
          <a:prstGeom prst="rect">
            <a:avLst/>
          </a:prstGeom>
        </p:spPr>
      </p:pic>
    </p:spTree>
    <p:extLst>
      <p:ext uri="{BB962C8B-B14F-4D97-AF65-F5344CB8AC3E}">
        <p14:creationId xmlns:p14="http://schemas.microsoft.com/office/powerpoint/2010/main" val="277663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3"/>
          <p:cNvPicPr preferRelativeResize="0"/>
          <p:nvPr/>
        </p:nvPicPr>
        <p:blipFill rotWithShape="1">
          <a:blip r:embed="rId3">
            <a:alphaModFix/>
          </a:blip>
          <a:srcRect/>
          <a:stretch/>
        </p:blipFill>
        <p:spPr>
          <a:xfrm>
            <a:off x="0" y="0"/>
            <a:ext cx="9151938" cy="1029890"/>
          </a:xfrm>
          <a:prstGeom prst="rect">
            <a:avLst/>
          </a:prstGeom>
          <a:noFill/>
          <a:ln>
            <a:noFill/>
          </a:ln>
        </p:spPr>
      </p:pic>
      <p:sp>
        <p:nvSpPr>
          <p:cNvPr id="214" name="Google Shape;214;p13"/>
          <p:cNvSpPr txBox="1"/>
          <p:nvPr/>
        </p:nvSpPr>
        <p:spPr>
          <a:xfrm>
            <a:off x="517525" y="1143000"/>
            <a:ext cx="184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15" name="Google Shape;215;p13"/>
          <p:cNvSpPr txBox="1"/>
          <p:nvPr/>
        </p:nvSpPr>
        <p:spPr>
          <a:xfrm>
            <a:off x="78827" y="171579"/>
            <a:ext cx="9500287" cy="5908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FFFFFF"/>
              </a:buClr>
              <a:buSzPts val="3600"/>
              <a:buFont typeface="Calibri"/>
              <a:buNone/>
            </a:pPr>
            <a:r>
              <a:rPr lang="en" sz="3600" b="0" i="0" u="none" strike="noStrike" cap="none" dirty="0">
                <a:solidFill>
                  <a:srgbClr val="FFFFFF"/>
                </a:solidFill>
                <a:latin typeface="Calibri"/>
                <a:ea typeface="Calibri"/>
                <a:cs typeface="Calibri"/>
                <a:sym typeface="Calibri"/>
              </a:rPr>
              <a:t>Qualitative Results:  </a:t>
            </a:r>
            <a:r>
              <a:rPr lang="en" sz="3600" b="0" i="0" u="none" strike="noStrike" cap="none" dirty="0" smtClean="0">
                <a:solidFill>
                  <a:srgbClr val="FFFFFF"/>
                </a:solidFill>
                <a:latin typeface="Calibri"/>
                <a:ea typeface="Calibri"/>
                <a:cs typeface="Calibri"/>
                <a:sym typeface="Calibri"/>
              </a:rPr>
              <a:t>School </a:t>
            </a:r>
            <a:r>
              <a:rPr lang="en" sz="3600" b="0" i="0" u="none" strike="noStrike" cap="none" dirty="0">
                <a:solidFill>
                  <a:srgbClr val="FFFFFF"/>
                </a:solidFill>
                <a:latin typeface="Calibri"/>
                <a:ea typeface="Calibri"/>
                <a:cs typeface="Calibri"/>
                <a:sym typeface="Calibri"/>
              </a:rPr>
              <a:t>Cafeteria Interviews </a:t>
            </a:r>
            <a:endParaRPr sz="3600" b="0" i="0" u="none" strike="noStrike" cap="none" dirty="0">
              <a:solidFill>
                <a:srgbClr val="FFFFFF"/>
              </a:solidFill>
              <a:latin typeface="Calibri"/>
              <a:ea typeface="Calibri"/>
              <a:cs typeface="Calibri"/>
              <a:sym typeface="Calibri"/>
            </a:endParaRPr>
          </a:p>
        </p:txBody>
      </p:sp>
      <p:sp>
        <p:nvSpPr>
          <p:cNvPr id="216" name="Google Shape;216;p13"/>
          <p:cNvSpPr txBox="1"/>
          <p:nvPr/>
        </p:nvSpPr>
        <p:spPr>
          <a:xfrm>
            <a:off x="0" y="4857750"/>
            <a:ext cx="9151800" cy="285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17" name="Google Shape;217;p13"/>
          <p:cNvSpPr txBox="1"/>
          <p:nvPr/>
        </p:nvSpPr>
        <p:spPr>
          <a:xfrm>
            <a:off x="152400" y="4857750"/>
            <a:ext cx="86868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218" name="Google Shape;218;p13"/>
          <p:cNvSpPr txBox="1"/>
          <p:nvPr/>
        </p:nvSpPr>
        <p:spPr>
          <a:xfrm>
            <a:off x="593550" y="1058323"/>
            <a:ext cx="7964700" cy="1062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 sz="1900" b="0" i="0" u="none" strike="noStrike" cap="none" dirty="0">
                <a:solidFill>
                  <a:schemeClr val="dk1"/>
                </a:solidFill>
                <a:latin typeface="Calibri"/>
                <a:ea typeface="Calibri"/>
                <a:cs typeface="Calibri"/>
                <a:sym typeface="Calibri"/>
              </a:rPr>
              <a:t>“Encourage food waste reduction by </a:t>
            </a:r>
            <a:r>
              <a:rPr lang="en" sz="1900" b="0" i="0" u="sng" strike="noStrike" cap="none" dirty="0">
                <a:solidFill>
                  <a:schemeClr val="dk1"/>
                </a:solidFill>
                <a:latin typeface="Calibri"/>
                <a:ea typeface="Calibri"/>
                <a:cs typeface="Calibri"/>
                <a:sym typeface="Calibri"/>
              </a:rPr>
              <a:t>educating</a:t>
            </a:r>
            <a:r>
              <a:rPr lang="en" sz="1900" b="0" i="0" u="none" strike="noStrike" cap="none" dirty="0">
                <a:solidFill>
                  <a:schemeClr val="dk1"/>
                </a:solidFill>
                <a:latin typeface="Calibri"/>
                <a:ea typeface="Calibri"/>
                <a:cs typeface="Calibri"/>
                <a:sym typeface="Calibri"/>
              </a:rPr>
              <a:t>. I think that’s the biggest piece that we’re all missing. It’s the </a:t>
            </a:r>
            <a:r>
              <a:rPr lang="en" sz="1900" b="0" i="0" u="sng" strike="noStrike" cap="none" dirty="0">
                <a:solidFill>
                  <a:schemeClr val="dk1"/>
                </a:solidFill>
                <a:latin typeface="Calibri"/>
                <a:ea typeface="Calibri"/>
                <a:cs typeface="Calibri"/>
                <a:sym typeface="Calibri"/>
              </a:rPr>
              <a:t>most important piece</a:t>
            </a:r>
            <a:r>
              <a:rPr lang="en" sz="1900" b="0" i="0" u="none" strike="noStrike" cap="none" dirty="0">
                <a:solidFill>
                  <a:schemeClr val="dk1"/>
                </a:solidFill>
                <a:latin typeface="Calibri"/>
                <a:ea typeface="Calibri"/>
                <a:cs typeface="Calibri"/>
                <a:sym typeface="Calibri"/>
              </a:rPr>
              <a:t>.”</a:t>
            </a:r>
            <a:endParaRPr sz="19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 sz="1900" b="1" i="0" u="none" strike="noStrike" cap="none" dirty="0">
                <a:solidFill>
                  <a:schemeClr val="dk1"/>
                </a:solidFill>
                <a:latin typeface="Calibri"/>
                <a:ea typeface="Calibri"/>
                <a:cs typeface="Calibri"/>
                <a:sym typeface="Calibri"/>
              </a:rPr>
              <a:t>-Morgan Therriault, Nutrition Director at Sebago Elementary</a:t>
            </a:r>
            <a:endParaRPr sz="1900" b="1" i="0" u="none" strike="noStrike" cap="none" dirty="0">
              <a:solidFill>
                <a:schemeClr val="dk1"/>
              </a:solidFill>
              <a:latin typeface="Calibri"/>
              <a:ea typeface="Calibri"/>
              <a:cs typeface="Calibri"/>
              <a:sym typeface="Calibri"/>
            </a:endParaRPr>
          </a:p>
        </p:txBody>
      </p:sp>
      <p:sp>
        <p:nvSpPr>
          <p:cNvPr id="219" name="Google Shape;219;p13"/>
          <p:cNvSpPr txBox="1"/>
          <p:nvPr/>
        </p:nvSpPr>
        <p:spPr>
          <a:xfrm>
            <a:off x="517525" y="2229407"/>
            <a:ext cx="7964700" cy="1062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 sz="1900" b="0" i="0" u="none" strike="noStrike" cap="none">
                <a:solidFill>
                  <a:schemeClr val="dk1"/>
                </a:solidFill>
                <a:latin typeface="Calibri"/>
                <a:ea typeface="Calibri"/>
                <a:cs typeface="Calibri"/>
                <a:sym typeface="Calibri"/>
              </a:rPr>
              <a:t>“Not having liquid in the trash can makes the bag much lighter. It makes my </a:t>
            </a:r>
            <a:r>
              <a:rPr lang="en" sz="1900" b="0" i="0" u="sng" strike="noStrike" cap="none">
                <a:solidFill>
                  <a:schemeClr val="dk1"/>
                </a:solidFill>
                <a:latin typeface="Calibri"/>
                <a:ea typeface="Calibri"/>
                <a:cs typeface="Calibri"/>
                <a:sym typeface="Calibri"/>
              </a:rPr>
              <a:t>whole job easier</a:t>
            </a:r>
            <a:r>
              <a:rPr lang="en" sz="1900" b="0" i="0" u="none" strike="noStrike" cap="none">
                <a:solidFill>
                  <a:schemeClr val="dk1"/>
                </a:solidFill>
                <a:latin typeface="Calibri"/>
                <a:ea typeface="Calibri"/>
                <a:cs typeface="Calibri"/>
                <a:sym typeface="Calibri"/>
              </a:rPr>
              <a:t>.”</a:t>
            </a:r>
            <a:endParaRPr sz="19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 sz="1900" b="1" i="0" u="none" strike="noStrike" cap="none">
                <a:solidFill>
                  <a:schemeClr val="dk1"/>
                </a:solidFill>
                <a:latin typeface="Calibri"/>
                <a:ea typeface="Calibri"/>
                <a:cs typeface="Calibri"/>
                <a:sym typeface="Calibri"/>
              </a:rPr>
              <a:t>-Aaron Putnam, Janitorial Staff at Asa Adams Elementary</a:t>
            </a:r>
            <a:endParaRPr sz="1900" b="1" i="0" u="none" strike="noStrike" cap="none">
              <a:solidFill>
                <a:schemeClr val="dk1"/>
              </a:solidFill>
              <a:latin typeface="Calibri"/>
              <a:ea typeface="Calibri"/>
              <a:cs typeface="Calibri"/>
              <a:sym typeface="Calibri"/>
            </a:endParaRPr>
          </a:p>
        </p:txBody>
      </p:sp>
      <p:sp>
        <p:nvSpPr>
          <p:cNvPr id="220" name="Google Shape;220;p13"/>
          <p:cNvSpPr txBox="1"/>
          <p:nvPr/>
        </p:nvSpPr>
        <p:spPr>
          <a:xfrm>
            <a:off x="737287" y="3372874"/>
            <a:ext cx="7964700" cy="1062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 sz="1900" b="0" i="0" u="none" strike="noStrike" cap="none">
                <a:solidFill>
                  <a:schemeClr val="dk1"/>
                </a:solidFill>
                <a:latin typeface="Calibri"/>
                <a:ea typeface="Calibri"/>
                <a:cs typeface="Calibri"/>
                <a:sym typeface="Calibri"/>
              </a:rPr>
              <a:t>“Allowing the students to choose which fruit or vegetable they wanted resulted in </a:t>
            </a:r>
            <a:r>
              <a:rPr lang="en" sz="1900" b="0" i="0" u="sng" strike="noStrike" cap="none">
                <a:solidFill>
                  <a:schemeClr val="dk1"/>
                </a:solidFill>
                <a:latin typeface="Calibri"/>
                <a:ea typeface="Calibri"/>
                <a:cs typeface="Calibri"/>
                <a:sym typeface="Calibri"/>
              </a:rPr>
              <a:t>less waste</a:t>
            </a:r>
            <a:r>
              <a:rPr lang="en" sz="1900" b="0" i="0" u="none" strike="noStrike" cap="none">
                <a:solidFill>
                  <a:schemeClr val="dk1"/>
                </a:solidFill>
                <a:latin typeface="Calibri"/>
                <a:ea typeface="Calibri"/>
                <a:cs typeface="Calibri"/>
                <a:sym typeface="Calibri"/>
              </a:rPr>
              <a:t> because they picked something they liked and </a:t>
            </a:r>
            <a:r>
              <a:rPr lang="en" sz="1900" b="0" i="0" u="sng" strike="noStrike" cap="none">
                <a:solidFill>
                  <a:schemeClr val="dk1"/>
                </a:solidFill>
                <a:latin typeface="Calibri"/>
                <a:ea typeface="Calibri"/>
                <a:cs typeface="Calibri"/>
                <a:sym typeface="Calibri"/>
              </a:rPr>
              <a:t>wanted to eat</a:t>
            </a:r>
            <a:r>
              <a:rPr lang="en" sz="1900" b="0" i="0" u="none" strike="noStrike" cap="none">
                <a:solidFill>
                  <a:schemeClr val="dk1"/>
                </a:solidFill>
                <a:latin typeface="Calibri"/>
                <a:ea typeface="Calibri"/>
                <a:cs typeface="Calibri"/>
                <a:sym typeface="Calibri"/>
              </a:rPr>
              <a:t>.”</a:t>
            </a:r>
            <a:endParaRPr sz="19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 sz="1900" b="1" i="0" u="none" strike="noStrike" cap="none">
                <a:solidFill>
                  <a:schemeClr val="dk1"/>
                </a:solidFill>
                <a:latin typeface="Calibri"/>
                <a:ea typeface="Calibri"/>
                <a:cs typeface="Calibri"/>
                <a:sym typeface="Calibri"/>
              </a:rPr>
              <a:t>-Laurie Rufo, Kitchen Staff at Asa Adams Elementary</a:t>
            </a:r>
            <a:endParaRPr sz="1900" b="1"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3"/>
          <p:cNvPicPr preferRelativeResize="0"/>
          <p:nvPr/>
        </p:nvPicPr>
        <p:blipFill rotWithShape="1">
          <a:blip r:embed="rId3">
            <a:alphaModFix/>
          </a:blip>
          <a:srcRect/>
          <a:stretch/>
        </p:blipFill>
        <p:spPr>
          <a:xfrm>
            <a:off x="0" y="0"/>
            <a:ext cx="9151938" cy="1029890"/>
          </a:xfrm>
          <a:prstGeom prst="rect">
            <a:avLst/>
          </a:prstGeom>
          <a:noFill/>
          <a:ln>
            <a:noFill/>
          </a:ln>
        </p:spPr>
      </p:pic>
      <p:sp>
        <p:nvSpPr>
          <p:cNvPr id="214" name="Google Shape;214;p13"/>
          <p:cNvSpPr txBox="1"/>
          <p:nvPr/>
        </p:nvSpPr>
        <p:spPr>
          <a:xfrm>
            <a:off x="517525" y="1143000"/>
            <a:ext cx="184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15" name="Google Shape;215;p13"/>
          <p:cNvSpPr txBox="1"/>
          <p:nvPr/>
        </p:nvSpPr>
        <p:spPr>
          <a:xfrm>
            <a:off x="78827" y="171579"/>
            <a:ext cx="9500287" cy="5908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FFFFFF"/>
              </a:buClr>
              <a:buSzPts val="3600"/>
              <a:buFont typeface="Calibri"/>
              <a:buNone/>
            </a:pPr>
            <a:r>
              <a:rPr lang="en" sz="3600" b="0" i="0" u="none" strike="noStrike" cap="none" dirty="0">
                <a:solidFill>
                  <a:srgbClr val="FFFFFF"/>
                </a:solidFill>
                <a:latin typeface="Calibri"/>
                <a:ea typeface="Calibri"/>
                <a:cs typeface="Calibri"/>
                <a:sym typeface="Calibri"/>
              </a:rPr>
              <a:t>Qualitative Results:  </a:t>
            </a:r>
            <a:r>
              <a:rPr lang="en" sz="3600" b="0" i="0" u="none" strike="noStrike" cap="none" dirty="0" smtClean="0">
                <a:solidFill>
                  <a:srgbClr val="FFFFFF"/>
                </a:solidFill>
                <a:latin typeface="Calibri"/>
                <a:ea typeface="Calibri"/>
                <a:cs typeface="Calibri"/>
                <a:sym typeface="Calibri"/>
              </a:rPr>
              <a:t>School </a:t>
            </a:r>
            <a:r>
              <a:rPr lang="en" sz="3600" b="0" i="0" u="none" strike="noStrike" cap="none" dirty="0">
                <a:solidFill>
                  <a:srgbClr val="FFFFFF"/>
                </a:solidFill>
                <a:latin typeface="Calibri"/>
                <a:ea typeface="Calibri"/>
                <a:cs typeface="Calibri"/>
                <a:sym typeface="Calibri"/>
              </a:rPr>
              <a:t>Cafeteria Interviews </a:t>
            </a:r>
            <a:endParaRPr sz="3600" b="0" i="0" u="none" strike="noStrike" cap="none" dirty="0">
              <a:solidFill>
                <a:srgbClr val="FFFFFF"/>
              </a:solidFill>
              <a:latin typeface="Calibri"/>
              <a:ea typeface="Calibri"/>
              <a:cs typeface="Calibri"/>
              <a:sym typeface="Calibri"/>
            </a:endParaRPr>
          </a:p>
        </p:txBody>
      </p:sp>
      <p:sp>
        <p:nvSpPr>
          <p:cNvPr id="216" name="Google Shape;216;p13"/>
          <p:cNvSpPr txBox="1"/>
          <p:nvPr/>
        </p:nvSpPr>
        <p:spPr>
          <a:xfrm>
            <a:off x="0" y="4857750"/>
            <a:ext cx="9151800" cy="285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17" name="Google Shape;217;p13"/>
          <p:cNvSpPr txBox="1"/>
          <p:nvPr/>
        </p:nvSpPr>
        <p:spPr>
          <a:xfrm>
            <a:off x="152400" y="4857750"/>
            <a:ext cx="86868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218" name="Google Shape;218;p13"/>
          <p:cNvSpPr txBox="1"/>
          <p:nvPr/>
        </p:nvSpPr>
        <p:spPr>
          <a:xfrm>
            <a:off x="232500" y="1029890"/>
            <a:ext cx="8686800" cy="3816399"/>
          </a:xfrm>
          <a:prstGeom prst="rect">
            <a:avLst/>
          </a:prstGeom>
          <a:noFill/>
          <a:ln>
            <a:noFill/>
          </a:ln>
        </p:spPr>
        <p:txBody>
          <a:bodyPr spcFirstLastPara="1" wrap="square" lIns="91425" tIns="91425" rIns="91425" bIns="91425" anchor="t" anchorCtr="0">
            <a:spAutoFit/>
          </a:bodyPr>
          <a:lstStyle/>
          <a:p>
            <a:pPr lvl="0" algn="ctr">
              <a:buSzPts val="2300"/>
            </a:pPr>
            <a:r>
              <a:rPr lang="en" sz="1900" b="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a:t>
            </a:r>
            <a:r>
              <a:rPr lang="en-US" sz="1900" dirty="0">
                <a:latin typeface="Calibri" panose="020F0502020204030204" pitchFamily="34" charset="0"/>
                <a:cs typeface="Calibri" panose="020F0502020204030204" pitchFamily="34" charset="0"/>
              </a:rPr>
              <a:t>I think if you have a core of students/staff or community that are looking to reduce food waste composting or utilizing the food waste is a no brainer.  </a:t>
            </a:r>
            <a:endParaRPr lang="en-US" sz="1900" dirty="0" smtClean="0">
              <a:latin typeface="Calibri" panose="020F0502020204030204" pitchFamily="34" charset="0"/>
              <a:cs typeface="Calibri" panose="020F0502020204030204" pitchFamily="34" charset="0"/>
            </a:endParaRPr>
          </a:p>
          <a:p>
            <a:pPr lvl="0" algn="ctr">
              <a:buSzPts val="2300"/>
            </a:pPr>
            <a:endParaRPr lang="en-US" sz="1900" dirty="0">
              <a:latin typeface="Calibri" panose="020F0502020204030204" pitchFamily="34" charset="0"/>
              <a:cs typeface="Calibri" panose="020F0502020204030204" pitchFamily="34" charset="0"/>
            </a:endParaRPr>
          </a:p>
          <a:p>
            <a:pPr lvl="0" algn="ctr">
              <a:buSzPts val="2300"/>
            </a:pPr>
            <a:r>
              <a:rPr lang="en-US" sz="1900" dirty="0" smtClean="0">
                <a:latin typeface="Calibri" panose="020F0502020204030204" pitchFamily="34" charset="0"/>
                <a:cs typeface="Calibri" panose="020F0502020204030204" pitchFamily="34" charset="0"/>
              </a:rPr>
              <a:t>The </a:t>
            </a:r>
            <a:r>
              <a:rPr lang="en-US" sz="1900" dirty="0">
                <a:latin typeface="Calibri" panose="020F0502020204030204" pitchFamily="34" charset="0"/>
                <a:cs typeface="Calibri" panose="020F0502020204030204" pitchFamily="34" charset="0"/>
              </a:rPr>
              <a:t>impact on the custodial staff was surprising to them </a:t>
            </a:r>
            <a:r>
              <a:rPr lang="en-US" sz="1900" dirty="0" smtClean="0">
                <a:latin typeface="Calibri" panose="020F0502020204030204" pitchFamily="34" charset="0"/>
                <a:cs typeface="Calibri" panose="020F0502020204030204" pitchFamily="34" charset="0"/>
              </a:rPr>
              <a:t>I believe. They </a:t>
            </a:r>
            <a:r>
              <a:rPr lang="en-US" sz="1900" dirty="0">
                <a:latin typeface="Calibri" panose="020F0502020204030204" pitchFamily="34" charset="0"/>
                <a:cs typeface="Calibri" panose="020F0502020204030204" pitchFamily="34" charset="0"/>
              </a:rPr>
              <a:t>were against </a:t>
            </a:r>
            <a:r>
              <a:rPr lang="en-US" sz="1900" dirty="0" smtClean="0">
                <a:latin typeface="Calibri" panose="020F0502020204030204" pitchFamily="34" charset="0"/>
                <a:cs typeface="Calibri" panose="020F0502020204030204" pitchFamily="34" charset="0"/>
              </a:rPr>
              <a:t>it, but </a:t>
            </a:r>
            <a:r>
              <a:rPr lang="en-US" sz="1900" dirty="0">
                <a:latin typeface="Calibri" panose="020F0502020204030204" pitchFamily="34" charset="0"/>
                <a:cs typeface="Calibri" panose="020F0502020204030204" pitchFamily="34" charset="0"/>
              </a:rPr>
              <a:t>soon realized it made their jobs emptying trash a whole lot cleaner and easier.  </a:t>
            </a:r>
            <a:endParaRPr lang="en-US" sz="1900" dirty="0" smtClean="0">
              <a:latin typeface="Calibri" panose="020F0502020204030204" pitchFamily="34" charset="0"/>
              <a:cs typeface="Calibri" panose="020F0502020204030204" pitchFamily="34" charset="0"/>
            </a:endParaRPr>
          </a:p>
          <a:p>
            <a:pPr lvl="0" algn="ctr">
              <a:buSzPts val="2300"/>
            </a:pPr>
            <a:r>
              <a:rPr lang="en-US" sz="1900" dirty="0" smtClean="0">
                <a:latin typeface="Calibri" panose="020F0502020204030204" pitchFamily="34" charset="0"/>
                <a:cs typeface="Calibri" panose="020F0502020204030204" pitchFamily="34" charset="0"/>
              </a:rPr>
              <a:t>We </a:t>
            </a:r>
            <a:r>
              <a:rPr lang="en-US" sz="1900" dirty="0">
                <a:latin typeface="Calibri" panose="020F0502020204030204" pitchFamily="34" charset="0"/>
                <a:cs typeface="Calibri" panose="020F0502020204030204" pitchFamily="34" charset="0"/>
              </a:rPr>
              <a:t>started diverting food waste prior to the study </a:t>
            </a:r>
            <a:r>
              <a:rPr lang="en-US" sz="1900" dirty="0" smtClean="0">
                <a:latin typeface="Calibri" panose="020F0502020204030204" pitchFamily="34" charset="0"/>
                <a:cs typeface="Calibri" panose="020F0502020204030204" pitchFamily="34" charset="0"/>
              </a:rPr>
              <a:t>at the </a:t>
            </a:r>
            <a:r>
              <a:rPr lang="en-US" sz="1900" dirty="0">
                <a:latin typeface="Calibri" panose="020F0502020204030204" pitchFamily="34" charset="0"/>
                <a:cs typeface="Calibri" panose="020F0502020204030204" pitchFamily="34" charset="0"/>
              </a:rPr>
              <a:t>high school and diverted food waste to create biogas </a:t>
            </a:r>
            <a:r>
              <a:rPr lang="en-US" sz="1900" dirty="0" smtClean="0">
                <a:latin typeface="Calibri" panose="020F0502020204030204" pitchFamily="34" charset="0"/>
                <a:cs typeface="Calibri" panose="020F0502020204030204" pitchFamily="34" charset="0"/>
              </a:rPr>
              <a:t>via </a:t>
            </a:r>
            <a:r>
              <a:rPr lang="en-US" sz="1900" dirty="0" err="1" smtClean="0">
                <a:latin typeface="Calibri" panose="020F0502020204030204" pitchFamily="34" charset="0"/>
                <a:cs typeface="Calibri" panose="020F0502020204030204" pitchFamily="34" charset="0"/>
              </a:rPr>
              <a:t>Agricycle</a:t>
            </a:r>
            <a:r>
              <a:rPr lang="en-US" sz="1900" dirty="0">
                <a:latin typeface="Calibri" panose="020F0502020204030204" pitchFamily="34" charset="0"/>
                <a:cs typeface="Calibri" panose="020F0502020204030204" pitchFamily="34" charset="0"/>
              </a:rPr>
              <a:t>.  That's one small district of </a:t>
            </a:r>
            <a:r>
              <a:rPr lang="en-US" sz="1900" dirty="0" err="1">
                <a:latin typeface="Calibri" panose="020F0502020204030204" pitchFamily="34" charset="0"/>
                <a:cs typeface="Calibri" panose="020F0502020204030204" pitchFamily="34" charset="0"/>
              </a:rPr>
              <a:t>approx</a:t>
            </a:r>
            <a:r>
              <a:rPr lang="en-US" sz="1900" dirty="0">
                <a:latin typeface="Calibri" panose="020F0502020204030204" pitchFamily="34" charset="0"/>
                <a:cs typeface="Calibri" panose="020F0502020204030204" pitchFamily="34" charset="0"/>
              </a:rPr>
              <a:t> 800 kids, imagine that on an even county level let alone statewide.  </a:t>
            </a:r>
            <a:endParaRPr lang="en-US" sz="1900" dirty="0" smtClean="0">
              <a:latin typeface="Calibri" panose="020F0502020204030204" pitchFamily="34" charset="0"/>
              <a:cs typeface="Calibri" panose="020F0502020204030204" pitchFamily="34" charset="0"/>
            </a:endParaRPr>
          </a:p>
          <a:p>
            <a:pPr lvl="0" algn="ctr">
              <a:buSzPts val="2300"/>
            </a:pPr>
            <a:endParaRPr lang="en-US" sz="1900" dirty="0" smtClean="0">
              <a:latin typeface="Calibri" panose="020F0502020204030204" pitchFamily="34" charset="0"/>
              <a:cs typeface="Calibri" panose="020F0502020204030204" pitchFamily="34" charset="0"/>
            </a:endParaRPr>
          </a:p>
          <a:p>
            <a:pPr lvl="0" algn="ctr">
              <a:buSzPts val="2300"/>
            </a:pPr>
            <a:r>
              <a:rPr lang="en-US" sz="1900" dirty="0" smtClean="0">
                <a:latin typeface="Calibri" panose="020F0502020204030204" pitchFamily="34" charset="0"/>
                <a:cs typeface="Calibri" panose="020F0502020204030204" pitchFamily="34" charset="0"/>
              </a:rPr>
              <a:t>It's </a:t>
            </a:r>
            <a:r>
              <a:rPr lang="en-US" sz="1900" dirty="0">
                <a:latin typeface="Calibri" panose="020F0502020204030204" pitchFamily="34" charset="0"/>
                <a:cs typeface="Calibri" panose="020F0502020204030204" pitchFamily="34" charset="0"/>
              </a:rPr>
              <a:t>a small buy-in for kids to do something good while basically doing what they were doing anyway, but just putting it in a different </a:t>
            </a:r>
            <a:r>
              <a:rPr lang="en-US" sz="1900" dirty="0" smtClean="0">
                <a:latin typeface="Calibri" panose="020F0502020204030204" pitchFamily="34" charset="0"/>
                <a:cs typeface="Calibri" panose="020F0502020204030204" pitchFamily="34" charset="0"/>
              </a:rPr>
              <a:t>bin</a:t>
            </a:r>
            <a:r>
              <a:rPr lang="en" sz="1900" b="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a:t>
            </a:r>
          </a:p>
          <a:p>
            <a:pPr lvl="0" algn="ctr">
              <a:buSzPts val="2300"/>
            </a:pPr>
            <a:endParaRPr sz="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 sz="1900" b="1" i="0" u="none" strike="noStrike" cap="none" dirty="0" smtClean="0">
                <a:solidFill>
                  <a:schemeClr val="dk1"/>
                </a:solidFill>
                <a:latin typeface="Calibri"/>
                <a:ea typeface="Calibri"/>
                <a:cs typeface="Calibri"/>
                <a:sym typeface="Calibri"/>
              </a:rPr>
              <a:t>                                                     Ben Johnson, </a:t>
            </a:r>
            <a:r>
              <a:rPr lang="en" sz="1900" b="1" i="0" u="none" strike="noStrike" cap="none" dirty="0">
                <a:solidFill>
                  <a:schemeClr val="dk1"/>
                </a:solidFill>
                <a:latin typeface="Calibri"/>
                <a:ea typeface="Calibri"/>
                <a:cs typeface="Calibri"/>
                <a:sym typeface="Calibri"/>
              </a:rPr>
              <a:t>Nutrition </a:t>
            </a:r>
            <a:r>
              <a:rPr lang="en" sz="1900" b="1" i="0" u="none" strike="noStrike" cap="none" dirty="0" smtClean="0">
                <a:solidFill>
                  <a:schemeClr val="dk1"/>
                </a:solidFill>
                <a:latin typeface="Calibri"/>
                <a:ea typeface="Calibri"/>
                <a:cs typeface="Calibri"/>
                <a:sym typeface="Calibri"/>
              </a:rPr>
              <a:t>Director- Orono School District</a:t>
            </a:r>
            <a:endParaRPr sz="19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324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4"/>
          <p:cNvPicPr preferRelativeResize="0"/>
          <p:nvPr/>
        </p:nvPicPr>
        <p:blipFill rotWithShape="1">
          <a:blip r:embed="rId3">
            <a:alphaModFix/>
          </a:blip>
          <a:srcRect/>
          <a:stretch/>
        </p:blipFill>
        <p:spPr>
          <a:xfrm>
            <a:off x="0" y="0"/>
            <a:ext cx="9151938" cy="1029890"/>
          </a:xfrm>
          <a:prstGeom prst="rect">
            <a:avLst/>
          </a:prstGeom>
          <a:noFill/>
          <a:ln>
            <a:noFill/>
          </a:ln>
        </p:spPr>
      </p:pic>
      <p:sp>
        <p:nvSpPr>
          <p:cNvPr id="226" name="Google Shape;226;p14"/>
          <p:cNvSpPr txBox="1"/>
          <p:nvPr/>
        </p:nvSpPr>
        <p:spPr>
          <a:xfrm>
            <a:off x="517525" y="1143000"/>
            <a:ext cx="184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27" name="Google Shape;227;p14"/>
          <p:cNvSpPr txBox="1"/>
          <p:nvPr/>
        </p:nvSpPr>
        <p:spPr>
          <a:xfrm>
            <a:off x="118200" y="120633"/>
            <a:ext cx="8915400" cy="153268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100"/>
              <a:buFont typeface="Arial"/>
              <a:buNone/>
            </a:pPr>
            <a:r>
              <a:rPr lang="en" sz="4000" b="0" i="0" u="none" strike="noStrike" cap="none" dirty="0">
                <a:solidFill>
                  <a:srgbClr val="FFFFFF"/>
                </a:solidFill>
                <a:latin typeface="Calibri"/>
                <a:ea typeface="Calibri"/>
                <a:cs typeface="Calibri"/>
                <a:sym typeface="Calibri"/>
              </a:rPr>
              <a:t>Qualitative Results:  School Family Survey</a:t>
            </a:r>
            <a:endParaRPr sz="4000" b="0" i="0" u="none" strike="noStrike" cap="none" dirty="0">
              <a:solidFill>
                <a:srgbClr val="FFFFFF"/>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100"/>
              <a:buFont typeface="Arial"/>
              <a:buNone/>
            </a:pPr>
            <a:endParaRPr sz="3100" b="0" i="0" u="none" strike="noStrike" cap="none" dirty="0">
              <a:solidFill>
                <a:srgbClr val="FFFFFF"/>
              </a:solidFill>
              <a:latin typeface="Calibri"/>
              <a:ea typeface="Calibri"/>
              <a:cs typeface="Calibri"/>
              <a:sym typeface="Calibri"/>
            </a:endParaRPr>
          </a:p>
          <a:p>
            <a:pPr marL="0" marR="0" lvl="0" indent="0" algn="l" rtl="0">
              <a:lnSpc>
                <a:spcPct val="90000"/>
              </a:lnSpc>
              <a:spcBef>
                <a:spcPts val="0"/>
              </a:spcBef>
              <a:spcAft>
                <a:spcPts val="0"/>
              </a:spcAft>
              <a:buClr>
                <a:srgbClr val="FFFFFF"/>
              </a:buClr>
              <a:buSzPts val="3600"/>
              <a:buFont typeface="Calibri"/>
              <a:buNone/>
            </a:pPr>
            <a:endParaRPr sz="3300" b="0" i="0" u="none" strike="noStrike" cap="none" dirty="0">
              <a:solidFill>
                <a:srgbClr val="FFFFFF"/>
              </a:solidFill>
              <a:latin typeface="Calibri"/>
              <a:ea typeface="Calibri"/>
              <a:cs typeface="Calibri"/>
              <a:sym typeface="Calibri"/>
            </a:endParaRPr>
          </a:p>
        </p:txBody>
      </p:sp>
      <p:sp>
        <p:nvSpPr>
          <p:cNvPr id="228" name="Google Shape;228;p14"/>
          <p:cNvSpPr txBox="1"/>
          <p:nvPr/>
        </p:nvSpPr>
        <p:spPr>
          <a:xfrm>
            <a:off x="0" y="4857750"/>
            <a:ext cx="9151800" cy="285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29" name="Google Shape;229;p14"/>
          <p:cNvSpPr txBox="1"/>
          <p:nvPr/>
        </p:nvSpPr>
        <p:spPr>
          <a:xfrm>
            <a:off x="152400" y="4857750"/>
            <a:ext cx="86868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230" name="Google Shape;230;p14"/>
          <p:cNvSpPr txBox="1"/>
          <p:nvPr/>
        </p:nvSpPr>
        <p:spPr>
          <a:xfrm>
            <a:off x="261925" y="967950"/>
            <a:ext cx="87402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2800" b="0" i="0" u="none" strike="noStrike" cap="none">
              <a:solidFill>
                <a:schemeClr val="dk1"/>
              </a:solidFill>
              <a:latin typeface="Calibri"/>
              <a:ea typeface="Calibri"/>
              <a:cs typeface="Calibri"/>
              <a:sym typeface="Calibri"/>
            </a:endParaRPr>
          </a:p>
        </p:txBody>
      </p:sp>
      <p:sp>
        <p:nvSpPr>
          <p:cNvPr id="232" name="Google Shape;232;p14"/>
          <p:cNvSpPr txBox="1"/>
          <p:nvPr/>
        </p:nvSpPr>
        <p:spPr>
          <a:xfrm>
            <a:off x="-57844" y="418078"/>
            <a:ext cx="9107288" cy="2739181"/>
          </a:xfrm>
          <a:prstGeom prst="rect">
            <a:avLst/>
          </a:prstGeom>
          <a:noFill/>
          <a:ln>
            <a:noFill/>
          </a:ln>
        </p:spPr>
        <p:txBody>
          <a:bodyPr spcFirstLastPara="1" wrap="square" lIns="91425" tIns="91425" rIns="91425" bIns="91425" anchor="t" anchorCtr="0">
            <a:spAutoFit/>
          </a:bodyPr>
          <a:lstStyle/>
          <a:p>
            <a:pPr marL="101600" marR="0" lvl="0" algn="ctr" rtl="0">
              <a:lnSpc>
                <a:spcPct val="100000"/>
              </a:lnSpc>
              <a:spcBef>
                <a:spcPts val="0"/>
              </a:spcBef>
              <a:spcAft>
                <a:spcPts val="0"/>
              </a:spcAft>
            </a:pPr>
            <a:endParaRPr lang="en" sz="2400" b="1" i="0" u="none" strike="noStrike" cap="none" dirty="0" smtClean="0">
              <a:solidFill>
                <a:schemeClr val="dk1"/>
              </a:solidFill>
              <a:latin typeface="Calibri"/>
              <a:ea typeface="Calibri"/>
              <a:cs typeface="Calibri"/>
              <a:sym typeface="Calibri"/>
            </a:endParaRPr>
          </a:p>
          <a:p>
            <a:pPr marL="444500" marR="0" lvl="0" indent="-342900" algn="l" rtl="0">
              <a:lnSpc>
                <a:spcPct val="100000"/>
              </a:lnSpc>
              <a:spcBef>
                <a:spcPts val="0"/>
              </a:spcBef>
              <a:spcAft>
                <a:spcPts val="0"/>
              </a:spcAft>
              <a:buFont typeface="Arial" panose="020B0604020202020204" pitchFamily="34" charset="0"/>
              <a:buChar char="•"/>
            </a:pPr>
            <a:endParaRPr lang="en" sz="1000" b="1" dirty="0">
              <a:solidFill>
                <a:schemeClr val="dk1"/>
              </a:solidFill>
              <a:latin typeface="Calibri"/>
              <a:ea typeface="Calibri"/>
              <a:cs typeface="Calibri"/>
              <a:sym typeface="Calibri"/>
            </a:endParaRPr>
          </a:p>
          <a:p>
            <a:pPr marL="444500" marR="0" lvl="0" indent="-342900" algn="l" rtl="0">
              <a:lnSpc>
                <a:spcPct val="100000"/>
              </a:lnSpc>
              <a:spcBef>
                <a:spcPts val="0"/>
              </a:spcBef>
              <a:spcAft>
                <a:spcPts val="0"/>
              </a:spcAft>
              <a:buFont typeface="Arial" panose="020B0604020202020204" pitchFamily="34" charset="0"/>
              <a:buChar char="•"/>
            </a:pPr>
            <a:r>
              <a:rPr lang="en" sz="2400" b="1" i="0" u="none" strike="noStrike" cap="none" dirty="0" smtClean="0">
                <a:solidFill>
                  <a:schemeClr val="dk1"/>
                </a:solidFill>
                <a:latin typeface="Calibri"/>
                <a:ea typeface="Calibri"/>
                <a:cs typeface="Calibri"/>
                <a:sym typeface="Calibri"/>
              </a:rPr>
              <a:t>45</a:t>
            </a:r>
            <a:r>
              <a:rPr lang="en" sz="2400" b="1" i="0" u="none" strike="noStrike" cap="none" dirty="0">
                <a:solidFill>
                  <a:schemeClr val="dk1"/>
                </a:solidFill>
                <a:latin typeface="Calibri"/>
                <a:ea typeface="Calibri"/>
                <a:cs typeface="Calibri"/>
                <a:sym typeface="Calibri"/>
              </a:rPr>
              <a:t>% post-Study increase in “students talking to family about food waste</a:t>
            </a:r>
            <a:r>
              <a:rPr lang="en" sz="2400" b="1" i="0" u="none" strike="noStrike" cap="none" dirty="0" smtClean="0">
                <a:solidFill>
                  <a:schemeClr val="dk1"/>
                </a:solidFill>
                <a:latin typeface="Calibri"/>
                <a:ea typeface="Calibri"/>
                <a:cs typeface="Calibri"/>
                <a:sym typeface="Calibri"/>
              </a:rPr>
              <a:t>”.</a:t>
            </a:r>
            <a:endParaRPr dirty="0"/>
          </a:p>
          <a:p>
            <a:pPr marL="101600" marR="0" lvl="0" indent="0" algn="l" rtl="0">
              <a:lnSpc>
                <a:spcPct val="100000"/>
              </a:lnSpc>
              <a:spcBef>
                <a:spcPts val="0"/>
              </a:spcBef>
              <a:spcAft>
                <a:spcPts val="0"/>
              </a:spcAft>
              <a:buNone/>
            </a:pPr>
            <a:endParaRPr sz="800" b="1" i="0" u="none" strike="noStrike" cap="none" dirty="0">
              <a:solidFill>
                <a:schemeClr val="dk1"/>
              </a:solidFill>
              <a:latin typeface="Calibri"/>
              <a:ea typeface="Calibri"/>
              <a:cs typeface="Calibri"/>
              <a:sym typeface="Calibri"/>
            </a:endParaRPr>
          </a:p>
          <a:p>
            <a:pPr marL="444500" marR="0" lvl="0" indent="-342900" algn="l" rtl="0">
              <a:lnSpc>
                <a:spcPct val="100000"/>
              </a:lnSpc>
              <a:spcBef>
                <a:spcPts val="0"/>
              </a:spcBef>
              <a:spcAft>
                <a:spcPts val="0"/>
              </a:spcAft>
              <a:buFont typeface="Arial" panose="020B0604020202020204" pitchFamily="34" charset="0"/>
              <a:buChar char="•"/>
            </a:pPr>
            <a:r>
              <a:rPr lang="en" sz="2400" b="1" dirty="0" smtClean="0">
                <a:solidFill>
                  <a:schemeClr val="dk1"/>
                </a:solidFill>
                <a:latin typeface="Calibri"/>
                <a:ea typeface="Calibri"/>
                <a:cs typeface="Calibri"/>
                <a:sym typeface="Calibri"/>
              </a:rPr>
              <a:t>Strong</a:t>
            </a:r>
            <a:r>
              <a:rPr lang="en" sz="2400" b="1" i="0" u="none" strike="noStrike" cap="none" dirty="0" smtClean="0">
                <a:solidFill>
                  <a:schemeClr val="dk1"/>
                </a:solidFill>
                <a:latin typeface="Calibri"/>
                <a:ea typeface="Calibri"/>
                <a:cs typeface="Calibri"/>
                <a:sym typeface="Calibri"/>
              </a:rPr>
              <a:t> </a:t>
            </a:r>
            <a:r>
              <a:rPr lang="en" sz="2400" b="1" i="0" u="none" strike="noStrike" cap="none" dirty="0">
                <a:solidFill>
                  <a:schemeClr val="dk1"/>
                </a:solidFill>
                <a:latin typeface="Calibri"/>
                <a:ea typeface="Calibri"/>
                <a:cs typeface="Calibri"/>
                <a:sym typeface="Calibri"/>
              </a:rPr>
              <a:t>Response </a:t>
            </a:r>
            <a:r>
              <a:rPr lang="en" sz="2400" b="1" i="0" u="none" strike="noStrike" cap="none" dirty="0" smtClean="0">
                <a:solidFill>
                  <a:schemeClr val="dk1"/>
                </a:solidFill>
                <a:latin typeface="Calibri"/>
                <a:ea typeface="Calibri"/>
                <a:cs typeface="Calibri"/>
                <a:sym typeface="Calibri"/>
              </a:rPr>
              <a:t>Rates</a:t>
            </a:r>
          </a:p>
          <a:p>
            <a:pPr marL="444500" marR="0" lvl="0" indent="-342900" algn="l" rtl="0">
              <a:lnSpc>
                <a:spcPct val="100000"/>
              </a:lnSpc>
              <a:spcBef>
                <a:spcPts val="0"/>
              </a:spcBef>
              <a:spcAft>
                <a:spcPts val="0"/>
              </a:spcAft>
              <a:buFont typeface="Arial" panose="020B0604020202020204" pitchFamily="34" charset="0"/>
              <a:buChar char="•"/>
            </a:pPr>
            <a:endParaRPr lang="en" sz="800" b="1" dirty="0">
              <a:solidFill>
                <a:schemeClr val="dk1"/>
              </a:solidFill>
              <a:latin typeface="Calibri"/>
              <a:ea typeface="Calibri"/>
              <a:cs typeface="Calibri"/>
              <a:sym typeface="Calibri"/>
            </a:endParaRPr>
          </a:p>
          <a:p>
            <a:pPr marL="444500" marR="0" lvl="0" indent="-342900" algn="l" rtl="0">
              <a:lnSpc>
                <a:spcPct val="100000"/>
              </a:lnSpc>
              <a:spcBef>
                <a:spcPts val="0"/>
              </a:spcBef>
              <a:spcAft>
                <a:spcPts val="0"/>
              </a:spcAft>
              <a:buFont typeface="Arial" panose="020B0604020202020204" pitchFamily="34" charset="0"/>
              <a:buChar char="•"/>
            </a:pPr>
            <a:r>
              <a:rPr lang="en" sz="2400" b="1" i="0" u="none" strike="noStrike" cap="none" dirty="0" smtClean="0">
                <a:solidFill>
                  <a:schemeClr val="dk1"/>
                </a:solidFill>
                <a:latin typeface="Calibri"/>
                <a:ea typeface="Calibri"/>
                <a:cs typeface="Calibri"/>
                <a:sym typeface="Calibri"/>
              </a:rPr>
              <a:t>Overwhelmingly Positive Support for Food Waste </a:t>
            </a:r>
            <a:endParaRPr sz="2000" b="1" i="0" u="none" strike="noStrike" cap="none" dirty="0">
              <a:solidFill>
                <a:schemeClr val="dk1"/>
              </a:solidFill>
              <a:latin typeface="Calibri"/>
              <a:ea typeface="Calibri"/>
              <a:cs typeface="Calibri"/>
              <a:sym typeface="Calibri"/>
            </a:endParaRPr>
          </a:p>
          <a:p>
            <a:pPr marL="101600" marR="0" lvl="0" indent="0" algn="l" rtl="0">
              <a:lnSpc>
                <a:spcPct val="100000"/>
              </a:lnSpc>
              <a:spcBef>
                <a:spcPts val="0"/>
              </a:spcBef>
              <a:spcAft>
                <a:spcPts val="0"/>
              </a:spcAft>
              <a:buNone/>
            </a:pPr>
            <a:endParaRPr sz="2000" b="1" i="0" u="none" strike="noStrike" cap="none"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2965879" y="2783787"/>
            <a:ext cx="3220042" cy="1982187"/>
          </a:xfrm>
          <a:prstGeom prst="rect">
            <a:avLst/>
          </a:prstGeom>
        </p:spPr>
      </p:pic>
    </p:spTree>
    <p:extLst>
      <p:ext uri="{BB962C8B-B14F-4D97-AF65-F5344CB8AC3E}">
        <p14:creationId xmlns:p14="http://schemas.microsoft.com/office/powerpoint/2010/main" val="373854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4"/>
          <p:cNvPicPr preferRelativeResize="0"/>
          <p:nvPr/>
        </p:nvPicPr>
        <p:blipFill rotWithShape="1">
          <a:blip r:embed="rId3">
            <a:alphaModFix/>
          </a:blip>
          <a:srcRect/>
          <a:stretch/>
        </p:blipFill>
        <p:spPr>
          <a:xfrm>
            <a:off x="0" y="0"/>
            <a:ext cx="9151938" cy="1029890"/>
          </a:xfrm>
          <a:prstGeom prst="rect">
            <a:avLst/>
          </a:prstGeom>
          <a:noFill/>
          <a:ln>
            <a:noFill/>
          </a:ln>
        </p:spPr>
      </p:pic>
      <p:sp>
        <p:nvSpPr>
          <p:cNvPr id="226" name="Google Shape;226;p14"/>
          <p:cNvSpPr txBox="1"/>
          <p:nvPr/>
        </p:nvSpPr>
        <p:spPr>
          <a:xfrm>
            <a:off x="517525" y="1143000"/>
            <a:ext cx="184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27" name="Google Shape;227;p14"/>
          <p:cNvSpPr txBox="1"/>
          <p:nvPr/>
        </p:nvSpPr>
        <p:spPr>
          <a:xfrm>
            <a:off x="118200" y="120633"/>
            <a:ext cx="8915400" cy="153268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100"/>
              <a:buFont typeface="Arial"/>
              <a:buNone/>
            </a:pPr>
            <a:r>
              <a:rPr lang="en" sz="4000" b="0" i="0" u="none" strike="noStrike" cap="none" dirty="0">
                <a:solidFill>
                  <a:srgbClr val="FFFFFF"/>
                </a:solidFill>
                <a:latin typeface="Calibri"/>
                <a:ea typeface="Calibri"/>
                <a:cs typeface="Calibri"/>
                <a:sym typeface="Calibri"/>
              </a:rPr>
              <a:t>Qualitative Results:  School Family Survey</a:t>
            </a:r>
            <a:endParaRPr sz="4000" b="0" i="0" u="none" strike="noStrike" cap="none" dirty="0">
              <a:solidFill>
                <a:srgbClr val="FFFFFF"/>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100"/>
              <a:buFont typeface="Arial"/>
              <a:buNone/>
            </a:pPr>
            <a:endParaRPr sz="3100" b="0" i="0" u="none" strike="noStrike" cap="none" dirty="0">
              <a:solidFill>
                <a:srgbClr val="FFFFFF"/>
              </a:solidFill>
              <a:latin typeface="Calibri"/>
              <a:ea typeface="Calibri"/>
              <a:cs typeface="Calibri"/>
              <a:sym typeface="Calibri"/>
            </a:endParaRPr>
          </a:p>
          <a:p>
            <a:pPr marL="0" marR="0" lvl="0" indent="0" algn="l" rtl="0">
              <a:lnSpc>
                <a:spcPct val="90000"/>
              </a:lnSpc>
              <a:spcBef>
                <a:spcPts val="0"/>
              </a:spcBef>
              <a:spcAft>
                <a:spcPts val="0"/>
              </a:spcAft>
              <a:buClr>
                <a:srgbClr val="FFFFFF"/>
              </a:buClr>
              <a:buSzPts val="3600"/>
              <a:buFont typeface="Calibri"/>
              <a:buNone/>
            </a:pPr>
            <a:endParaRPr sz="3300" b="0" i="0" u="none" strike="noStrike" cap="none" dirty="0">
              <a:solidFill>
                <a:srgbClr val="FFFFFF"/>
              </a:solidFill>
              <a:latin typeface="Calibri"/>
              <a:ea typeface="Calibri"/>
              <a:cs typeface="Calibri"/>
              <a:sym typeface="Calibri"/>
            </a:endParaRPr>
          </a:p>
        </p:txBody>
      </p:sp>
      <p:sp>
        <p:nvSpPr>
          <p:cNvPr id="228" name="Google Shape;228;p14"/>
          <p:cNvSpPr txBox="1"/>
          <p:nvPr/>
        </p:nvSpPr>
        <p:spPr>
          <a:xfrm>
            <a:off x="0" y="4857750"/>
            <a:ext cx="9151800" cy="285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29" name="Google Shape;229;p14"/>
          <p:cNvSpPr txBox="1"/>
          <p:nvPr/>
        </p:nvSpPr>
        <p:spPr>
          <a:xfrm>
            <a:off x="152400" y="4857750"/>
            <a:ext cx="86868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230" name="Google Shape;230;p14"/>
          <p:cNvSpPr txBox="1"/>
          <p:nvPr/>
        </p:nvSpPr>
        <p:spPr>
          <a:xfrm>
            <a:off x="261925" y="967950"/>
            <a:ext cx="87402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2800" b="0" i="0" u="none" strike="noStrike" cap="none">
              <a:solidFill>
                <a:schemeClr val="dk1"/>
              </a:solidFill>
              <a:latin typeface="Calibri"/>
              <a:ea typeface="Calibri"/>
              <a:cs typeface="Calibri"/>
              <a:sym typeface="Calibri"/>
            </a:endParaRPr>
          </a:p>
        </p:txBody>
      </p:sp>
      <p:sp>
        <p:nvSpPr>
          <p:cNvPr id="231" name="Google Shape;231;p14"/>
          <p:cNvSpPr txBox="1"/>
          <p:nvPr/>
        </p:nvSpPr>
        <p:spPr>
          <a:xfrm>
            <a:off x="118200" y="1029890"/>
            <a:ext cx="8949612" cy="4893617"/>
          </a:xfrm>
          <a:prstGeom prst="rect">
            <a:avLst/>
          </a:prstGeom>
          <a:noFill/>
          <a:ln>
            <a:noFill/>
          </a:ln>
        </p:spPr>
        <p:txBody>
          <a:bodyPr spcFirstLastPara="1" wrap="square" lIns="91425" tIns="91425" rIns="91425" bIns="91425" anchor="t" anchorCtr="0">
            <a:spAutoFit/>
          </a:bodyPr>
          <a:lstStyle/>
          <a:p>
            <a:pPr marL="101600" marR="0" lvl="0" indent="0" algn="ctr" rtl="0">
              <a:lnSpc>
                <a:spcPct val="100000"/>
              </a:lnSpc>
              <a:spcBef>
                <a:spcPts val="0"/>
              </a:spcBef>
              <a:spcAft>
                <a:spcPts val="0"/>
              </a:spcAft>
              <a:buNone/>
            </a:pPr>
            <a:r>
              <a:rPr lang="en" sz="2400" b="1" i="0" u="none" strike="noStrike" cap="none" dirty="0" smtClean="0">
                <a:solidFill>
                  <a:schemeClr val="dk1"/>
                </a:solidFill>
                <a:latin typeface="Calibri"/>
                <a:ea typeface="Calibri"/>
                <a:cs typeface="Calibri"/>
                <a:sym typeface="Calibri"/>
              </a:rPr>
              <a:t>Family Comments</a:t>
            </a:r>
          </a:p>
          <a:p>
            <a:pPr marL="101600" marR="0" lvl="0" algn="l" rtl="0">
              <a:lnSpc>
                <a:spcPct val="100000"/>
              </a:lnSpc>
              <a:spcBef>
                <a:spcPts val="0"/>
              </a:spcBef>
              <a:spcAft>
                <a:spcPts val="0"/>
              </a:spcAft>
              <a:buClr>
                <a:schemeClr val="dk1"/>
              </a:buClr>
              <a:buSzPts val="2000"/>
            </a:pPr>
            <a:endParaRPr lang="en" sz="1200" i="1" dirty="0" smtClean="0">
              <a:solidFill>
                <a:schemeClr val="dk1"/>
              </a:solidFill>
              <a:latin typeface="Calibri"/>
              <a:ea typeface="Calibri"/>
              <a:cs typeface="Calibri"/>
              <a:sym typeface="Calibri"/>
            </a:endParaRPr>
          </a:p>
          <a:p>
            <a:pPr marL="457200" lvl="0" indent="-355600">
              <a:buClr>
                <a:schemeClr val="dk1"/>
              </a:buClr>
              <a:buSzPts val="2000"/>
              <a:buFont typeface="Noto Sans Symbols"/>
              <a:buChar char="⮚"/>
            </a:pPr>
            <a:r>
              <a:rPr lang="en-US" b="1" i="1" dirty="0" smtClean="0"/>
              <a:t>Thank you for running this program! Though my child hasn't brought home the discussion yet, I am very appreciative that she is being exposed to it at the school. </a:t>
            </a:r>
          </a:p>
          <a:p>
            <a:pPr marL="457200" lvl="0" indent="-355600">
              <a:buClr>
                <a:schemeClr val="dk1"/>
              </a:buClr>
              <a:buSzPts val="2000"/>
              <a:buFont typeface="Noto Sans Symbols"/>
              <a:buChar char="⮚"/>
            </a:pPr>
            <a:r>
              <a:rPr lang="en-US" b="1" i="1" dirty="0" smtClean="0"/>
              <a:t>Great thing to teach children about</a:t>
            </a:r>
          </a:p>
          <a:p>
            <a:pPr marL="457200" lvl="0" indent="-355600">
              <a:buClr>
                <a:schemeClr val="dk1"/>
              </a:buClr>
              <a:buSzPts val="2000"/>
              <a:buFont typeface="Noto Sans Symbols"/>
              <a:buChar char="⮚"/>
            </a:pPr>
            <a:r>
              <a:rPr lang="en-US" b="1" i="1" dirty="0" smtClean="0"/>
              <a:t>They did talk about it. What a great idea</a:t>
            </a:r>
          </a:p>
          <a:p>
            <a:pPr marL="457200" lvl="0" indent="-355600">
              <a:buClr>
                <a:schemeClr val="dk1"/>
              </a:buClr>
              <a:buSzPts val="2000"/>
              <a:buFont typeface="Noto Sans Symbols"/>
              <a:buChar char="⮚"/>
            </a:pPr>
            <a:r>
              <a:rPr lang="en-US" b="1" i="1" dirty="0" smtClean="0"/>
              <a:t>Glad this is something being discussed at school.</a:t>
            </a:r>
          </a:p>
          <a:p>
            <a:pPr marL="457200" lvl="0" indent="-355600">
              <a:buClr>
                <a:schemeClr val="dk1"/>
              </a:buClr>
              <a:buSzPts val="2000"/>
              <a:buFont typeface="Noto Sans Symbols"/>
              <a:buChar char="⮚"/>
            </a:pPr>
            <a:r>
              <a:rPr lang="en-US" b="1" i="1" dirty="0" smtClean="0"/>
              <a:t>I really hope this assists in reducing food waste in schools.</a:t>
            </a:r>
          </a:p>
          <a:p>
            <a:pPr marL="457200" lvl="0" indent="-355600">
              <a:buClr>
                <a:schemeClr val="dk1"/>
              </a:buClr>
              <a:buSzPts val="2000"/>
              <a:buFont typeface="Noto Sans Symbols"/>
              <a:buChar char="⮚"/>
            </a:pPr>
            <a:r>
              <a:rPr lang="en-US" b="1" i="1" dirty="0" smtClean="0"/>
              <a:t>She wanted to know more about what our thoughts are and if we currently do anything to help it.</a:t>
            </a:r>
          </a:p>
          <a:p>
            <a:pPr marL="457200" lvl="0" indent="-355600">
              <a:buClr>
                <a:schemeClr val="dk1"/>
              </a:buClr>
              <a:buSzPts val="2000"/>
              <a:buFont typeface="Noto Sans Symbols"/>
              <a:buChar char="⮚"/>
            </a:pPr>
            <a:r>
              <a:rPr lang="en-US" b="1" i="1" dirty="0" smtClean="0"/>
              <a:t>Thanks for working with our students! I hope it continues in the future!</a:t>
            </a:r>
          </a:p>
          <a:p>
            <a:pPr marL="457200" lvl="0" indent="-355600">
              <a:buClr>
                <a:schemeClr val="dk1"/>
              </a:buClr>
              <a:buSzPts val="2000"/>
              <a:buFont typeface="Noto Sans Symbols"/>
              <a:buChar char="⮚"/>
            </a:pPr>
            <a:r>
              <a:rPr lang="en-US" b="1" i="1" dirty="0" smtClean="0"/>
              <a:t>My child is trying to create less food waste at home.</a:t>
            </a:r>
          </a:p>
          <a:p>
            <a:pPr marL="457200" lvl="0" indent="-355600">
              <a:buClr>
                <a:schemeClr val="dk1"/>
              </a:buClr>
              <a:buSzPts val="2000"/>
              <a:buFont typeface="Noto Sans Symbols"/>
              <a:buChar char="⮚"/>
            </a:pPr>
            <a:r>
              <a:rPr lang="en-US" b="1" i="1" dirty="0" smtClean="0"/>
              <a:t>Thank you for making space for this topic! </a:t>
            </a:r>
          </a:p>
          <a:p>
            <a:pPr marL="457200" indent="-355600">
              <a:buClr>
                <a:schemeClr val="dk1"/>
              </a:buClr>
              <a:buSzPts val="2000"/>
              <a:buFont typeface="Noto Sans Symbols"/>
              <a:buChar char="⮚"/>
            </a:pPr>
            <a:r>
              <a:rPr lang="en-US" b="1" i="1" dirty="0" smtClean="0"/>
              <a:t>Our children have talked often about the food waste program at school in the cafeteria and seem really excited about it.</a:t>
            </a:r>
            <a:r>
              <a:rPr lang="en-US" b="1" i="1" dirty="0"/>
              <a:t> </a:t>
            </a:r>
            <a:endParaRPr lang="en-US" b="1" i="1" dirty="0" smtClean="0"/>
          </a:p>
          <a:p>
            <a:pPr marL="457200" indent="-355600">
              <a:buClr>
                <a:schemeClr val="dk1"/>
              </a:buClr>
              <a:buSzPts val="2000"/>
              <a:buFont typeface="Noto Sans Symbols"/>
              <a:buChar char="⮚"/>
            </a:pPr>
            <a:r>
              <a:rPr lang="en-US" b="1" i="1" dirty="0" smtClean="0"/>
              <a:t>I </a:t>
            </a:r>
            <a:r>
              <a:rPr lang="en-US" b="1" i="1" dirty="0"/>
              <a:t>wish more schools would take up these practices</a:t>
            </a:r>
            <a:r>
              <a:rPr lang="en-US" i="1" dirty="0" smtClean="0"/>
              <a:t>.</a:t>
            </a:r>
          </a:p>
          <a:p>
            <a:pPr marL="101600" lvl="1">
              <a:buClr>
                <a:schemeClr val="dk1"/>
              </a:buClr>
              <a:buSzPts val="2000"/>
            </a:pPr>
            <a:r>
              <a:rPr lang="en-US" dirty="0" smtClean="0"/>
              <a:t>                                                                                                                                       And many more…</a:t>
            </a:r>
          </a:p>
          <a:p>
            <a:pPr marL="457200" lvl="0" indent="-355600">
              <a:buClr>
                <a:schemeClr val="dk1"/>
              </a:buClr>
              <a:buSzPts val="2000"/>
              <a:buFont typeface="Noto Sans Symbols"/>
              <a:buChar char="⮚"/>
            </a:pPr>
            <a:endParaRPr lang="en-US" dirty="0" smtClean="0"/>
          </a:p>
          <a:p>
            <a:pPr marL="457200" lvl="0" indent="-355600">
              <a:buClr>
                <a:schemeClr val="dk1"/>
              </a:buClr>
              <a:buSzPts val="2000"/>
              <a:buFont typeface="Noto Sans Symbols"/>
              <a:buChar char="⮚"/>
            </a:pPr>
            <a:endParaRPr lang="en" sz="2000" b="0" i="1" u="none" strike="noStrike" cap="none" dirty="0" smtClean="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Noto Sans Symbols"/>
              <a:buChar char="⮚"/>
            </a:pPr>
            <a:endParaRPr lang="en" sz="2000" i="1" dirty="0" smtClean="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Noto Sans Symbols"/>
              <a:buChar char="⮚"/>
            </a:pPr>
            <a:endParaRPr sz="2000" b="0" i="1"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g25fe8b51c33_0_21"/>
          <p:cNvPicPr preferRelativeResize="0"/>
          <p:nvPr/>
        </p:nvPicPr>
        <p:blipFill rotWithShape="1">
          <a:blip r:embed="rId3">
            <a:alphaModFix/>
          </a:blip>
          <a:srcRect/>
          <a:stretch/>
        </p:blipFill>
        <p:spPr>
          <a:xfrm>
            <a:off x="0" y="0"/>
            <a:ext cx="9151938" cy="1029890"/>
          </a:xfrm>
          <a:prstGeom prst="rect">
            <a:avLst/>
          </a:prstGeom>
          <a:noFill/>
          <a:ln>
            <a:noFill/>
          </a:ln>
        </p:spPr>
      </p:pic>
      <p:sp>
        <p:nvSpPr>
          <p:cNvPr id="238" name="Google Shape;238;g25fe8b51c33_0_21"/>
          <p:cNvSpPr txBox="1">
            <a:spLocks noGrp="1"/>
          </p:cNvSpPr>
          <p:nvPr>
            <p:ph type="title"/>
          </p:nvPr>
        </p:nvSpPr>
        <p:spPr>
          <a:xfrm>
            <a:off x="7950" y="0"/>
            <a:ext cx="9144000" cy="85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4000" dirty="0">
                <a:solidFill>
                  <a:srgbClr val="FFFFFF"/>
                </a:solidFill>
              </a:rPr>
              <a:t>Moving </a:t>
            </a:r>
            <a:r>
              <a:rPr lang="en" sz="4000" dirty="0" smtClean="0">
                <a:solidFill>
                  <a:srgbClr val="FFFFFF"/>
                </a:solidFill>
              </a:rPr>
              <a:t>Forward: Data Tracking</a:t>
            </a:r>
            <a:endParaRPr sz="4000" dirty="0">
              <a:solidFill>
                <a:srgbClr val="FFFFFF"/>
              </a:solidFill>
            </a:endParaRPr>
          </a:p>
        </p:txBody>
      </p:sp>
      <p:sp>
        <p:nvSpPr>
          <p:cNvPr id="239" name="Google Shape;239;g25fe8b51c33_0_21"/>
          <p:cNvSpPr txBox="1"/>
          <p:nvPr/>
        </p:nvSpPr>
        <p:spPr>
          <a:xfrm>
            <a:off x="-3900" y="47625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240" name="Google Shape;240;g25fe8b51c33_0_21"/>
          <p:cNvSpPr txBox="1"/>
          <p:nvPr/>
        </p:nvSpPr>
        <p:spPr>
          <a:xfrm>
            <a:off x="0" y="47760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241" name="Google Shape;241;g25fe8b51c33_0_21"/>
          <p:cNvSpPr txBox="1"/>
          <p:nvPr/>
        </p:nvSpPr>
        <p:spPr>
          <a:xfrm>
            <a:off x="767410" y="1611765"/>
            <a:ext cx="6426900" cy="25503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 name="Google Shape;242;g25fe8b51c33_0_21"/>
          <p:cNvSpPr txBox="1"/>
          <p:nvPr/>
        </p:nvSpPr>
        <p:spPr>
          <a:xfrm>
            <a:off x="7950" y="820604"/>
            <a:ext cx="9136200" cy="3847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800"/>
              </a:spcBef>
              <a:spcAft>
                <a:spcPts val="0"/>
              </a:spcAft>
              <a:buClr>
                <a:schemeClr val="dk1"/>
              </a:buClr>
              <a:buSzPts val="1800"/>
              <a:buFont typeface="Calibri"/>
              <a:buChar char="-"/>
            </a:pPr>
            <a:endParaRPr lang="en" sz="1800" dirty="0" smtClean="0">
              <a:solidFill>
                <a:schemeClr val="dk1"/>
              </a:solidFill>
              <a:latin typeface="Calibri"/>
              <a:ea typeface="Calibri"/>
              <a:cs typeface="Calibri"/>
              <a:sym typeface="Calibri"/>
            </a:endParaRPr>
          </a:p>
          <a:p>
            <a:pPr marL="457200" marR="0" lvl="0" indent="-342900" algn="l" rtl="0">
              <a:lnSpc>
                <a:spcPct val="150000"/>
              </a:lnSpc>
              <a:spcBef>
                <a:spcPts val="800"/>
              </a:spcBef>
              <a:spcAft>
                <a:spcPts val="0"/>
              </a:spcAft>
              <a:buClr>
                <a:schemeClr val="dk1"/>
              </a:buClr>
              <a:buSzPts val="1800"/>
              <a:buFont typeface="Calibri"/>
              <a:buChar char="-"/>
            </a:pPr>
            <a:r>
              <a:rPr lang="en-US" sz="1800" dirty="0" smtClean="0">
                <a:solidFill>
                  <a:schemeClr val="dk1"/>
                </a:solidFill>
                <a:latin typeface="Calibri"/>
                <a:ea typeface="Calibri"/>
                <a:cs typeface="Calibri"/>
                <a:sym typeface="Calibri"/>
              </a:rPr>
              <a:t>Consider longer data tracking period</a:t>
            </a:r>
          </a:p>
          <a:p>
            <a:pPr marL="457200" marR="0" lvl="0" indent="-342900" algn="l" rtl="0">
              <a:lnSpc>
                <a:spcPct val="150000"/>
              </a:lnSpc>
              <a:spcBef>
                <a:spcPts val="800"/>
              </a:spcBef>
              <a:spcAft>
                <a:spcPts val="0"/>
              </a:spcAft>
              <a:buClr>
                <a:schemeClr val="dk1"/>
              </a:buClr>
              <a:buSzPts val="1800"/>
              <a:buFont typeface="Calibri"/>
              <a:buChar char="-"/>
            </a:pPr>
            <a:r>
              <a:rPr lang="en-US" sz="1800" dirty="0" smtClean="0">
                <a:solidFill>
                  <a:schemeClr val="dk1"/>
                </a:solidFill>
                <a:latin typeface="Calibri"/>
                <a:ea typeface="Calibri"/>
                <a:cs typeface="Calibri"/>
                <a:sym typeface="Calibri"/>
              </a:rPr>
              <a:t>Establish “Baseline” using 2 or 3 weeks of data</a:t>
            </a:r>
          </a:p>
          <a:p>
            <a:pPr marL="457200" marR="0" lvl="0" indent="-342900" algn="l" rtl="0">
              <a:lnSpc>
                <a:spcPct val="150000"/>
              </a:lnSpc>
              <a:spcBef>
                <a:spcPts val="800"/>
              </a:spcBef>
              <a:spcAft>
                <a:spcPts val="0"/>
              </a:spcAft>
              <a:buClr>
                <a:schemeClr val="dk1"/>
              </a:buClr>
              <a:buSzPts val="1800"/>
              <a:buFont typeface="Calibri"/>
              <a:buChar char="-"/>
            </a:pPr>
            <a:r>
              <a:rPr lang="en-US" sz="1800" dirty="0" smtClean="0">
                <a:solidFill>
                  <a:schemeClr val="dk1"/>
                </a:solidFill>
                <a:latin typeface="Calibri"/>
                <a:ea typeface="Calibri"/>
                <a:cs typeface="Calibri"/>
                <a:sym typeface="Calibri"/>
              </a:rPr>
              <a:t>Consider collecting some Share Basket data</a:t>
            </a:r>
            <a:endParaRPr sz="800" dirty="0">
              <a:solidFill>
                <a:schemeClr val="dk1"/>
              </a:solidFill>
              <a:latin typeface="Calibri"/>
              <a:ea typeface="Calibri"/>
              <a:cs typeface="Calibri"/>
              <a:sym typeface="Calibri"/>
            </a:endParaRPr>
          </a:p>
          <a:p>
            <a:pPr marL="457200" indent="-342900">
              <a:lnSpc>
                <a:spcPct val="150000"/>
              </a:lnSpc>
              <a:buClr>
                <a:schemeClr val="dk1"/>
              </a:buClr>
              <a:buSzPts val="1800"/>
              <a:buFont typeface="Calibri"/>
              <a:buChar char="-"/>
            </a:pPr>
            <a:r>
              <a:rPr lang="en" sz="1800" dirty="0" smtClean="0">
                <a:solidFill>
                  <a:schemeClr val="dk1"/>
                </a:solidFill>
                <a:latin typeface="Calibri"/>
                <a:ea typeface="Calibri"/>
                <a:cs typeface="Calibri"/>
                <a:sym typeface="Calibri"/>
              </a:rPr>
              <a:t>Record daily menu data </a:t>
            </a:r>
          </a:p>
          <a:p>
            <a:pPr marL="457200" indent="-342900">
              <a:lnSpc>
                <a:spcPct val="150000"/>
              </a:lnSpc>
              <a:buClr>
                <a:schemeClr val="dk1"/>
              </a:buClr>
              <a:buSzPts val="1800"/>
              <a:buFont typeface="Calibri"/>
              <a:buChar char="-"/>
            </a:pPr>
            <a:r>
              <a:rPr lang="en-US" sz="1800" dirty="0" smtClean="0">
                <a:solidFill>
                  <a:schemeClr val="dk1"/>
                </a:solidFill>
                <a:latin typeface="Calibri"/>
                <a:ea typeface="Calibri"/>
                <a:cs typeface="Calibri"/>
                <a:sym typeface="Calibri"/>
              </a:rPr>
              <a:t>Use </a:t>
            </a:r>
            <a:r>
              <a:rPr lang="en-US" sz="1800" dirty="0">
                <a:solidFill>
                  <a:schemeClr val="dk1"/>
                </a:solidFill>
                <a:latin typeface="Calibri"/>
                <a:ea typeface="Calibri"/>
                <a:cs typeface="Calibri"/>
                <a:sym typeface="Calibri"/>
              </a:rPr>
              <a:t>consistent menus </a:t>
            </a:r>
            <a:r>
              <a:rPr lang="en-US" sz="1800" dirty="0" smtClean="0">
                <a:solidFill>
                  <a:schemeClr val="dk1"/>
                </a:solidFill>
                <a:latin typeface="Calibri"/>
                <a:ea typeface="Calibri"/>
                <a:cs typeface="Calibri"/>
                <a:sym typeface="Calibri"/>
              </a:rPr>
              <a:t>to better compare impact</a:t>
            </a:r>
            <a:endParaRPr lang="en" sz="1800" dirty="0" smtClean="0">
              <a:solidFill>
                <a:schemeClr val="dk1"/>
              </a:solidFill>
              <a:latin typeface="Calibri"/>
              <a:ea typeface="Calibri"/>
              <a:cs typeface="Calibri"/>
              <a:sym typeface="Calibri"/>
            </a:endParaRPr>
          </a:p>
          <a:p>
            <a:pPr marL="457200" indent="-342900">
              <a:lnSpc>
                <a:spcPct val="150000"/>
              </a:lnSpc>
              <a:buClr>
                <a:schemeClr val="dk1"/>
              </a:buClr>
              <a:buSzPts val="1800"/>
              <a:buFont typeface="Calibri"/>
              <a:buChar char="-"/>
            </a:pPr>
            <a:r>
              <a:rPr lang="en" sz="1800" dirty="0" smtClean="0">
                <a:solidFill>
                  <a:schemeClr val="dk1"/>
                </a:solidFill>
                <a:latin typeface="Calibri"/>
                <a:ea typeface="Calibri"/>
                <a:cs typeface="Calibri"/>
                <a:sym typeface="Calibri"/>
              </a:rPr>
              <a:t>Use periodic audits to check progress</a:t>
            </a:r>
            <a:endParaRPr lang="en" sz="1800" dirty="0">
              <a:solidFill>
                <a:schemeClr val="dk1"/>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Calibri"/>
              <a:buChar char="-"/>
            </a:pPr>
            <a:endParaRPr sz="1800" dirty="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None/>
            </a:pPr>
            <a:endParaRPr sz="1800" dirty="0">
              <a:solidFill>
                <a:schemeClr val="dk1"/>
              </a:solidFill>
              <a:latin typeface="Calibri"/>
              <a:ea typeface="Calibri"/>
              <a:cs typeface="Calibri"/>
              <a:sym typeface="Calibri"/>
            </a:endParaRPr>
          </a:p>
        </p:txBody>
      </p:sp>
      <p:pic>
        <p:nvPicPr>
          <p:cNvPr id="8" name="Google Shape;256;g22dcff416b9_0_160"/>
          <p:cNvPicPr preferRelativeResize="0"/>
          <p:nvPr/>
        </p:nvPicPr>
        <p:blipFill rotWithShape="1">
          <a:blip r:embed="rId4">
            <a:alphaModFix/>
          </a:blip>
          <a:srcRect/>
          <a:stretch/>
        </p:blipFill>
        <p:spPr>
          <a:xfrm>
            <a:off x="5171090" y="1043390"/>
            <a:ext cx="3836275" cy="35490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g25fe8b51c33_0_21"/>
          <p:cNvPicPr preferRelativeResize="0"/>
          <p:nvPr/>
        </p:nvPicPr>
        <p:blipFill rotWithShape="1">
          <a:blip r:embed="rId3">
            <a:alphaModFix/>
          </a:blip>
          <a:srcRect/>
          <a:stretch/>
        </p:blipFill>
        <p:spPr>
          <a:xfrm>
            <a:off x="0" y="0"/>
            <a:ext cx="9151938" cy="1029890"/>
          </a:xfrm>
          <a:prstGeom prst="rect">
            <a:avLst/>
          </a:prstGeom>
          <a:noFill/>
          <a:ln>
            <a:noFill/>
          </a:ln>
        </p:spPr>
      </p:pic>
      <p:sp>
        <p:nvSpPr>
          <p:cNvPr id="238" name="Google Shape;238;g25fe8b51c33_0_21"/>
          <p:cNvSpPr txBox="1">
            <a:spLocks noGrp="1"/>
          </p:cNvSpPr>
          <p:nvPr>
            <p:ph type="title"/>
          </p:nvPr>
        </p:nvSpPr>
        <p:spPr>
          <a:xfrm>
            <a:off x="7950" y="0"/>
            <a:ext cx="9144000" cy="85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4000" dirty="0">
                <a:solidFill>
                  <a:srgbClr val="FFFFFF"/>
                </a:solidFill>
              </a:rPr>
              <a:t>Moving </a:t>
            </a:r>
            <a:r>
              <a:rPr lang="en" sz="4000" dirty="0" smtClean="0">
                <a:solidFill>
                  <a:srgbClr val="FFFFFF"/>
                </a:solidFill>
              </a:rPr>
              <a:t>Forward: School Solutions</a:t>
            </a:r>
            <a:endParaRPr sz="4000" dirty="0">
              <a:solidFill>
                <a:srgbClr val="FFFFFF"/>
              </a:solidFill>
            </a:endParaRPr>
          </a:p>
        </p:txBody>
      </p:sp>
      <p:sp>
        <p:nvSpPr>
          <p:cNvPr id="239" name="Google Shape;239;g25fe8b51c33_0_21"/>
          <p:cNvSpPr txBox="1"/>
          <p:nvPr/>
        </p:nvSpPr>
        <p:spPr>
          <a:xfrm>
            <a:off x="-3900" y="47625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240" name="Google Shape;240;g25fe8b51c33_0_21"/>
          <p:cNvSpPr txBox="1"/>
          <p:nvPr/>
        </p:nvSpPr>
        <p:spPr>
          <a:xfrm>
            <a:off x="0" y="47760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241" name="Google Shape;241;g25fe8b51c33_0_21"/>
          <p:cNvSpPr txBox="1"/>
          <p:nvPr/>
        </p:nvSpPr>
        <p:spPr>
          <a:xfrm>
            <a:off x="767410" y="1611765"/>
            <a:ext cx="6426900" cy="25503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 name="Google Shape;242;g25fe8b51c33_0_21"/>
          <p:cNvSpPr txBox="1"/>
          <p:nvPr/>
        </p:nvSpPr>
        <p:spPr>
          <a:xfrm>
            <a:off x="7950" y="885202"/>
            <a:ext cx="9136200" cy="3847800"/>
          </a:xfrm>
          <a:prstGeom prst="rect">
            <a:avLst/>
          </a:prstGeom>
          <a:noFill/>
          <a:ln>
            <a:noFill/>
          </a:ln>
        </p:spPr>
        <p:txBody>
          <a:bodyPr spcFirstLastPara="1" wrap="square" lIns="91425" tIns="91425" rIns="91425" bIns="91425" anchor="t" anchorCtr="0">
            <a:noAutofit/>
          </a:bodyPr>
          <a:lstStyle/>
          <a:p>
            <a:pPr marL="457200" lvl="0" indent="-342900">
              <a:lnSpc>
                <a:spcPct val="150000"/>
              </a:lnSpc>
              <a:buClr>
                <a:schemeClr val="dk1"/>
              </a:buClr>
              <a:buSzPts val="1800"/>
              <a:buFont typeface="+mj-lt"/>
              <a:buAutoNum type="arabicPeriod"/>
            </a:pPr>
            <a:r>
              <a:rPr lang="en-US" sz="1800" b="1" i="1" dirty="0" smtClean="0">
                <a:solidFill>
                  <a:schemeClr val="dk1"/>
                </a:solidFill>
                <a:latin typeface="Calibri"/>
                <a:ea typeface="Calibri"/>
                <a:cs typeface="Calibri"/>
                <a:sym typeface="Calibri"/>
              </a:rPr>
              <a:t>Maine Food </a:t>
            </a:r>
            <a:r>
              <a:rPr lang="en-US" sz="1800" b="1" i="1" dirty="0">
                <a:solidFill>
                  <a:schemeClr val="dk1"/>
                </a:solidFill>
                <a:latin typeface="Calibri"/>
                <a:ea typeface="Calibri"/>
                <a:cs typeface="Calibri"/>
                <a:sym typeface="Calibri"/>
              </a:rPr>
              <a:t>Waste </a:t>
            </a:r>
            <a:r>
              <a:rPr lang="en-US" sz="1800" b="1" i="1" dirty="0" smtClean="0">
                <a:solidFill>
                  <a:schemeClr val="dk1"/>
                </a:solidFill>
                <a:latin typeface="Calibri"/>
                <a:ea typeface="Calibri"/>
                <a:cs typeface="Calibri"/>
                <a:sym typeface="Calibri"/>
              </a:rPr>
              <a:t>Education</a:t>
            </a:r>
            <a:r>
              <a:rPr lang="en-US" sz="1800" dirty="0" smtClean="0">
                <a:solidFill>
                  <a:schemeClr val="dk1"/>
                </a:solidFill>
                <a:latin typeface="Calibri"/>
                <a:ea typeface="Calibri"/>
                <a:cs typeface="Calibri"/>
                <a:sym typeface="Calibri"/>
              </a:rPr>
              <a:t> </a:t>
            </a:r>
            <a:endParaRPr lang="en-US" sz="1800" dirty="0">
              <a:solidFill>
                <a:schemeClr val="dk1"/>
              </a:solidFill>
              <a:latin typeface="Calibri"/>
              <a:ea typeface="Calibri"/>
              <a:cs typeface="Calibri"/>
              <a:sym typeface="Calibri"/>
            </a:endParaRPr>
          </a:p>
          <a:p>
            <a:pPr marL="400050" lvl="1" indent="-285750">
              <a:lnSpc>
                <a:spcPct val="150000"/>
              </a:lnSpc>
              <a:buClr>
                <a:schemeClr val="dk1"/>
              </a:buClr>
              <a:buSzPts val="1800"/>
              <a:buFont typeface="Wingdings" panose="05000000000000000000" pitchFamily="2" charset="2"/>
              <a:buChar char="ü"/>
            </a:pPr>
            <a:r>
              <a:rPr lang="en-US" sz="1800" dirty="0" smtClean="0">
                <a:solidFill>
                  <a:schemeClr val="dk1"/>
                </a:solidFill>
                <a:latin typeface="Calibri"/>
                <a:ea typeface="Calibri"/>
                <a:cs typeface="Calibri"/>
                <a:sym typeface="Calibri"/>
              </a:rPr>
              <a:t>Proclaim annual </a:t>
            </a:r>
            <a:r>
              <a:rPr lang="en-US" sz="1800" b="1" dirty="0">
                <a:solidFill>
                  <a:schemeClr val="dk1"/>
                </a:solidFill>
                <a:latin typeface="Calibri"/>
                <a:ea typeface="Calibri"/>
                <a:cs typeface="Calibri"/>
                <a:sym typeface="Calibri"/>
              </a:rPr>
              <a:t>Maine Food Waste Awareness </a:t>
            </a:r>
            <a:r>
              <a:rPr lang="en-US" sz="1800" b="1" dirty="0" smtClean="0">
                <a:solidFill>
                  <a:schemeClr val="dk1"/>
                </a:solidFill>
                <a:latin typeface="Calibri"/>
                <a:ea typeface="Calibri"/>
                <a:cs typeface="Calibri"/>
                <a:sym typeface="Calibri"/>
              </a:rPr>
              <a:t>Week </a:t>
            </a:r>
            <a:r>
              <a:rPr lang="en-US" sz="1800" dirty="0" smtClean="0">
                <a:solidFill>
                  <a:schemeClr val="dk1"/>
                </a:solidFill>
                <a:latin typeface="Calibri"/>
                <a:ea typeface="Calibri"/>
                <a:cs typeface="Calibri"/>
                <a:sym typeface="Calibri"/>
              </a:rPr>
              <a:t>in Sept.</a:t>
            </a:r>
            <a:endParaRPr lang="en-US" sz="1800" dirty="0">
              <a:solidFill>
                <a:schemeClr val="dk1"/>
              </a:solidFill>
              <a:latin typeface="Calibri"/>
              <a:ea typeface="Calibri"/>
              <a:cs typeface="Calibri"/>
              <a:sym typeface="Calibri"/>
            </a:endParaRPr>
          </a:p>
          <a:p>
            <a:pPr marL="400050" lvl="3" indent="-285750">
              <a:lnSpc>
                <a:spcPct val="150000"/>
              </a:lnSpc>
              <a:buClr>
                <a:schemeClr val="dk1"/>
              </a:buClr>
              <a:buSzPts val="1800"/>
              <a:buFont typeface="Wingdings" panose="05000000000000000000" pitchFamily="2" charset="2"/>
              <a:buChar char="ü"/>
            </a:pPr>
            <a:r>
              <a:rPr lang="en-US" sz="1800" dirty="0">
                <a:solidFill>
                  <a:schemeClr val="dk1"/>
                </a:solidFill>
                <a:latin typeface="Calibri"/>
                <a:ea typeface="Calibri"/>
                <a:cs typeface="Calibri"/>
                <a:sym typeface="Calibri"/>
              </a:rPr>
              <a:t>Hold K-5 School </a:t>
            </a:r>
            <a:r>
              <a:rPr lang="en-US" sz="1800" b="1" dirty="0">
                <a:solidFill>
                  <a:schemeClr val="dk1"/>
                </a:solidFill>
                <a:latin typeface="Calibri"/>
                <a:ea typeface="Calibri"/>
                <a:cs typeface="Calibri"/>
                <a:sym typeface="Calibri"/>
              </a:rPr>
              <a:t>Food Waste Assemblies/Activities </a:t>
            </a:r>
          </a:p>
          <a:p>
            <a:pPr marL="400050" lvl="3" indent="-285750">
              <a:lnSpc>
                <a:spcPct val="150000"/>
              </a:lnSpc>
              <a:buClr>
                <a:schemeClr val="dk1"/>
              </a:buClr>
              <a:buSzPts val="1800"/>
              <a:buFont typeface="Wingdings" panose="05000000000000000000" pitchFamily="2" charset="2"/>
              <a:buChar char="ü"/>
            </a:pPr>
            <a:r>
              <a:rPr lang="en-US" sz="1800" dirty="0">
                <a:solidFill>
                  <a:schemeClr val="dk1"/>
                </a:solidFill>
                <a:latin typeface="Calibri"/>
                <a:ea typeface="Calibri"/>
                <a:cs typeface="Calibri"/>
                <a:sym typeface="Calibri"/>
              </a:rPr>
              <a:t>Create </a:t>
            </a:r>
            <a:r>
              <a:rPr lang="en-US" sz="1800" b="1" dirty="0">
                <a:solidFill>
                  <a:schemeClr val="dk1"/>
                </a:solidFill>
                <a:latin typeface="Calibri"/>
                <a:ea typeface="Calibri"/>
                <a:cs typeface="Calibri"/>
                <a:sym typeface="Calibri"/>
              </a:rPr>
              <a:t>4</a:t>
            </a:r>
            <a:r>
              <a:rPr lang="en-US" sz="1800" b="1" baseline="30000" dirty="0">
                <a:solidFill>
                  <a:schemeClr val="dk1"/>
                </a:solidFill>
                <a:latin typeface="Calibri"/>
                <a:ea typeface="Calibri"/>
                <a:cs typeface="Calibri"/>
                <a:sym typeface="Calibri"/>
              </a:rPr>
              <a:t>th</a:t>
            </a:r>
            <a:r>
              <a:rPr lang="en-US" sz="1800" b="1" dirty="0">
                <a:solidFill>
                  <a:schemeClr val="dk1"/>
                </a:solidFill>
                <a:latin typeface="Calibri"/>
                <a:ea typeface="Calibri"/>
                <a:cs typeface="Calibri"/>
                <a:sym typeface="Calibri"/>
              </a:rPr>
              <a:t>/5</a:t>
            </a:r>
            <a:r>
              <a:rPr lang="en-US" sz="1800" b="1" baseline="30000" dirty="0">
                <a:solidFill>
                  <a:schemeClr val="dk1"/>
                </a:solidFill>
                <a:latin typeface="Calibri"/>
                <a:ea typeface="Calibri"/>
                <a:cs typeface="Calibri"/>
                <a:sym typeface="Calibri"/>
              </a:rPr>
              <a:t>th</a:t>
            </a:r>
            <a:r>
              <a:rPr lang="en-US" sz="1800" b="1" dirty="0">
                <a:solidFill>
                  <a:schemeClr val="dk1"/>
                </a:solidFill>
                <a:latin typeface="Calibri"/>
                <a:ea typeface="Calibri"/>
                <a:cs typeface="Calibri"/>
                <a:sym typeface="Calibri"/>
              </a:rPr>
              <a:t> Grade Student Green Teams </a:t>
            </a:r>
            <a:r>
              <a:rPr lang="en-US" sz="1800" dirty="0">
                <a:solidFill>
                  <a:schemeClr val="dk1"/>
                </a:solidFill>
                <a:latin typeface="Calibri"/>
                <a:ea typeface="Calibri"/>
                <a:cs typeface="Calibri"/>
                <a:sym typeface="Calibri"/>
              </a:rPr>
              <a:t>t</a:t>
            </a:r>
            <a:r>
              <a:rPr lang="en-US" sz="1800" dirty="0" smtClean="0">
                <a:solidFill>
                  <a:schemeClr val="dk1"/>
                </a:solidFill>
                <a:latin typeface="Calibri"/>
                <a:ea typeface="Calibri"/>
                <a:cs typeface="Calibri"/>
                <a:sym typeface="Calibri"/>
              </a:rPr>
              <a:t>o </a:t>
            </a:r>
            <a:r>
              <a:rPr lang="en-US" sz="1800" dirty="0">
                <a:solidFill>
                  <a:schemeClr val="dk1"/>
                </a:solidFill>
                <a:latin typeface="Calibri"/>
                <a:ea typeface="Calibri"/>
                <a:cs typeface="Calibri"/>
                <a:sym typeface="Calibri"/>
              </a:rPr>
              <a:t>f</a:t>
            </a:r>
            <a:r>
              <a:rPr lang="en-US" sz="1800" dirty="0" smtClean="0">
                <a:solidFill>
                  <a:schemeClr val="dk1"/>
                </a:solidFill>
                <a:latin typeface="Calibri"/>
                <a:ea typeface="Calibri"/>
                <a:cs typeface="Calibri"/>
                <a:sym typeface="Calibri"/>
              </a:rPr>
              <a:t>acilitate:           </a:t>
            </a:r>
            <a:endParaRPr lang="en-US" sz="1800" dirty="0">
              <a:solidFill>
                <a:schemeClr val="dk1"/>
              </a:solidFill>
              <a:latin typeface="Calibri"/>
              <a:ea typeface="Calibri"/>
              <a:cs typeface="Calibri"/>
              <a:sym typeface="Calibri"/>
            </a:endParaRPr>
          </a:p>
          <a:p>
            <a:pPr marL="457200" indent="-342900">
              <a:lnSpc>
                <a:spcPct val="150000"/>
              </a:lnSpc>
              <a:buClr>
                <a:schemeClr val="dk1"/>
              </a:buClr>
              <a:buSzPts val="1800"/>
              <a:buFont typeface="Wingdings" panose="05000000000000000000" pitchFamily="2" charset="2"/>
              <a:buChar char="§"/>
            </a:pPr>
            <a:r>
              <a:rPr lang="en-US" sz="1800" b="1" i="1" dirty="0" smtClean="0">
                <a:solidFill>
                  <a:schemeClr val="dk1"/>
                </a:solidFill>
                <a:latin typeface="Calibri"/>
                <a:ea typeface="Calibri"/>
                <a:cs typeface="Calibri"/>
                <a:sym typeface="Calibri"/>
              </a:rPr>
              <a:t>Share Baskets</a:t>
            </a:r>
            <a:r>
              <a:rPr lang="en-US" sz="1800" dirty="0" smtClean="0">
                <a:solidFill>
                  <a:schemeClr val="dk1"/>
                </a:solidFill>
                <a:latin typeface="Calibri"/>
                <a:ea typeface="Calibri"/>
                <a:cs typeface="Calibri"/>
                <a:sym typeface="Calibri"/>
              </a:rPr>
              <a:t>:  Use Share Baskets to recover good, edible food.</a:t>
            </a:r>
            <a:endParaRPr lang="en-US" sz="1800" dirty="0">
              <a:solidFill>
                <a:schemeClr val="dk1"/>
              </a:solidFill>
              <a:latin typeface="Calibri"/>
              <a:ea typeface="Calibri"/>
              <a:cs typeface="Calibri"/>
              <a:sym typeface="Calibri"/>
            </a:endParaRPr>
          </a:p>
          <a:p>
            <a:pPr marL="457200" indent="-342900">
              <a:lnSpc>
                <a:spcPct val="150000"/>
              </a:lnSpc>
              <a:buClr>
                <a:schemeClr val="dk1"/>
              </a:buClr>
              <a:buSzPts val="1800"/>
              <a:buFont typeface="Wingdings" panose="05000000000000000000" pitchFamily="2" charset="2"/>
              <a:buChar char="§"/>
            </a:pPr>
            <a:r>
              <a:rPr lang="en-US" sz="1800" b="1" i="1" dirty="0" smtClean="0">
                <a:solidFill>
                  <a:schemeClr val="dk1"/>
                </a:solidFill>
                <a:latin typeface="Calibri"/>
                <a:ea typeface="Calibri"/>
                <a:cs typeface="Calibri"/>
                <a:sym typeface="Calibri"/>
              </a:rPr>
              <a:t>Waste Sorting</a:t>
            </a:r>
            <a:r>
              <a:rPr lang="en-US" sz="1800" dirty="0" smtClean="0">
                <a:solidFill>
                  <a:schemeClr val="dk1"/>
                </a:solidFill>
                <a:latin typeface="Calibri"/>
                <a:ea typeface="Calibri"/>
                <a:cs typeface="Calibri"/>
                <a:sym typeface="Calibri"/>
              </a:rPr>
              <a:t>: Set up simple sorting station in all schools</a:t>
            </a:r>
            <a:endParaRPr lang="en-US" sz="800" dirty="0">
              <a:solidFill>
                <a:schemeClr val="dk1"/>
              </a:solidFill>
              <a:latin typeface="Calibri"/>
              <a:ea typeface="Calibri"/>
              <a:cs typeface="Calibri"/>
              <a:sym typeface="Calibri"/>
            </a:endParaRPr>
          </a:p>
          <a:p>
            <a:pPr marL="457200" indent="-342900">
              <a:lnSpc>
                <a:spcPct val="150000"/>
              </a:lnSpc>
              <a:buClr>
                <a:schemeClr val="dk1"/>
              </a:buClr>
              <a:buSzPts val="1800"/>
              <a:buFont typeface="Wingdings" panose="05000000000000000000" pitchFamily="2" charset="2"/>
              <a:buChar char="§"/>
            </a:pPr>
            <a:r>
              <a:rPr lang="en-US" sz="1800" b="1" i="1" dirty="0" smtClean="0">
                <a:solidFill>
                  <a:schemeClr val="dk1"/>
                </a:solidFill>
                <a:latin typeface="Calibri"/>
                <a:ea typeface="Calibri"/>
                <a:cs typeface="Calibri"/>
                <a:sym typeface="Calibri"/>
              </a:rPr>
              <a:t>Offer vs. Serve</a:t>
            </a:r>
            <a:r>
              <a:rPr lang="en-US" sz="1800" dirty="0" smtClean="0">
                <a:solidFill>
                  <a:schemeClr val="dk1"/>
                </a:solidFill>
                <a:latin typeface="Calibri"/>
                <a:ea typeface="Calibri"/>
                <a:cs typeface="Calibri"/>
                <a:sym typeface="Calibri"/>
              </a:rPr>
              <a:t>:  Provide kid-friendly sizes and choices of fruits &amp; veggies.</a:t>
            </a:r>
          </a:p>
          <a:p>
            <a:pPr marL="457200" indent="-342900">
              <a:lnSpc>
                <a:spcPct val="150000"/>
              </a:lnSpc>
              <a:buClr>
                <a:schemeClr val="dk1"/>
              </a:buClr>
              <a:buSzPts val="1800"/>
              <a:buFont typeface="Wingdings" panose="05000000000000000000" pitchFamily="2" charset="2"/>
              <a:buChar char="§"/>
            </a:pPr>
            <a:r>
              <a:rPr lang="en-US" sz="1800" b="1" i="1" dirty="0" smtClean="0">
                <a:solidFill>
                  <a:schemeClr val="dk1"/>
                </a:solidFill>
                <a:latin typeface="Calibri"/>
                <a:ea typeface="Calibri"/>
                <a:cs typeface="Calibri"/>
                <a:sym typeface="Calibri"/>
              </a:rPr>
              <a:t>Donation</a:t>
            </a:r>
            <a:r>
              <a:rPr lang="en-US" sz="1800" dirty="0" smtClean="0">
                <a:solidFill>
                  <a:schemeClr val="dk1"/>
                </a:solidFill>
                <a:latin typeface="Calibri"/>
                <a:ea typeface="Calibri"/>
                <a:cs typeface="Calibri"/>
                <a:sym typeface="Calibri"/>
              </a:rPr>
              <a:t>: Recover all good, edible food to feed community – school “</a:t>
            </a:r>
            <a:r>
              <a:rPr lang="en-US" sz="1800" dirty="0" err="1" smtClean="0">
                <a:solidFill>
                  <a:schemeClr val="dk1"/>
                </a:solidFill>
                <a:latin typeface="Calibri"/>
                <a:ea typeface="Calibri"/>
                <a:cs typeface="Calibri"/>
                <a:sym typeface="Calibri"/>
              </a:rPr>
              <a:t>freedge</a:t>
            </a:r>
            <a:r>
              <a:rPr lang="en-US" sz="1800" dirty="0" smtClean="0">
                <a:solidFill>
                  <a:schemeClr val="dk1"/>
                </a:solidFill>
                <a:latin typeface="Calibri"/>
                <a:ea typeface="Calibri"/>
                <a:cs typeface="Calibri"/>
                <a:sym typeface="Calibri"/>
              </a:rPr>
              <a:t>”, pantry, etc.</a:t>
            </a:r>
          </a:p>
          <a:p>
            <a:pPr marL="457200" indent="-342900">
              <a:lnSpc>
                <a:spcPct val="150000"/>
              </a:lnSpc>
              <a:buClr>
                <a:schemeClr val="dk1"/>
              </a:buClr>
              <a:buSzPts val="1800"/>
              <a:buFont typeface="Wingdings" panose="05000000000000000000" pitchFamily="2" charset="2"/>
              <a:buChar char="§"/>
            </a:pPr>
            <a:r>
              <a:rPr lang="en-US" sz="1800" b="1" i="1" dirty="0" smtClean="0">
                <a:solidFill>
                  <a:schemeClr val="dk1"/>
                </a:solidFill>
                <a:latin typeface="Calibri"/>
                <a:ea typeface="Calibri"/>
                <a:cs typeface="Calibri"/>
                <a:sym typeface="Calibri"/>
              </a:rPr>
              <a:t>Recycling</a:t>
            </a:r>
            <a:r>
              <a:rPr lang="en-US" sz="1800" dirty="0" smtClean="0">
                <a:solidFill>
                  <a:schemeClr val="dk1"/>
                </a:solidFill>
                <a:latin typeface="Calibri"/>
                <a:ea typeface="Calibri"/>
                <a:cs typeface="Calibri"/>
                <a:sym typeface="Calibri"/>
              </a:rPr>
              <a:t>: Compost or use food waste hauler to recycle remaining inedible food scraps.</a:t>
            </a:r>
            <a:endParaRPr lang="en-US" sz="1800" dirty="0">
              <a:solidFill>
                <a:schemeClr val="dk1"/>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Calibri"/>
              <a:buChar char="-"/>
            </a:pPr>
            <a:endParaRPr sz="1800" dirty="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None/>
            </a:pPr>
            <a:endParaRPr sz="180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6489122" y="907383"/>
            <a:ext cx="2560285" cy="2574578"/>
          </a:xfrm>
          <a:prstGeom prst="rect">
            <a:avLst/>
          </a:prstGeom>
        </p:spPr>
      </p:pic>
    </p:spTree>
    <p:extLst>
      <p:ext uri="{BB962C8B-B14F-4D97-AF65-F5344CB8AC3E}">
        <p14:creationId xmlns:p14="http://schemas.microsoft.com/office/powerpoint/2010/main" val="2090913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g25fe8b51c33_0_21"/>
          <p:cNvPicPr preferRelativeResize="0"/>
          <p:nvPr/>
        </p:nvPicPr>
        <p:blipFill rotWithShape="1">
          <a:blip r:embed="rId3">
            <a:alphaModFix/>
          </a:blip>
          <a:srcRect/>
          <a:stretch/>
        </p:blipFill>
        <p:spPr>
          <a:xfrm>
            <a:off x="0" y="0"/>
            <a:ext cx="9151938" cy="1029890"/>
          </a:xfrm>
          <a:prstGeom prst="rect">
            <a:avLst/>
          </a:prstGeom>
          <a:noFill/>
          <a:ln>
            <a:noFill/>
          </a:ln>
        </p:spPr>
      </p:pic>
      <p:sp>
        <p:nvSpPr>
          <p:cNvPr id="238" name="Google Shape;238;g25fe8b51c33_0_21"/>
          <p:cNvSpPr txBox="1">
            <a:spLocks noGrp="1"/>
          </p:cNvSpPr>
          <p:nvPr>
            <p:ph type="title"/>
          </p:nvPr>
        </p:nvSpPr>
        <p:spPr>
          <a:xfrm>
            <a:off x="7950" y="-52696"/>
            <a:ext cx="9144000" cy="85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3600" dirty="0" smtClean="0">
                <a:solidFill>
                  <a:srgbClr val="FFFFFF"/>
                </a:solidFill>
              </a:rPr>
              <a:t>2023 Maine School Cafeteria Food Waste Study</a:t>
            </a:r>
            <a:endParaRPr sz="3600" dirty="0">
              <a:solidFill>
                <a:srgbClr val="FFFFFF"/>
              </a:solidFill>
            </a:endParaRPr>
          </a:p>
        </p:txBody>
      </p:sp>
      <p:sp>
        <p:nvSpPr>
          <p:cNvPr id="239" name="Google Shape;239;g25fe8b51c33_0_21"/>
          <p:cNvSpPr txBox="1"/>
          <p:nvPr/>
        </p:nvSpPr>
        <p:spPr>
          <a:xfrm>
            <a:off x="-3900" y="47625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240" name="Google Shape;240;g25fe8b51c33_0_21"/>
          <p:cNvSpPr txBox="1"/>
          <p:nvPr/>
        </p:nvSpPr>
        <p:spPr>
          <a:xfrm>
            <a:off x="0" y="47760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241" name="Google Shape;241;g25fe8b51c33_0_21"/>
          <p:cNvSpPr txBox="1"/>
          <p:nvPr/>
        </p:nvSpPr>
        <p:spPr>
          <a:xfrm>
            <a:off x="767410" y="1611765"/>
            <a:ext cx="6426900" cy="25503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 name="Google Shape;242;g25fe8b51c33_0_21"/>
          <p:cNvSpPr txBox="1"/>
          <p:nvPr/>
        </p:nvSpPr>
        <p:spPr>
          <a:xfrm>
            <a:off x="7950" y="820604"/>
            <a:ext cx="9136200" cy="3847800"/>
          </a:xfrm>
          <a:prstGeom prst="rect">
            <a:avLst/>
          </a:prstGeom>
          <a:noFill/>
          <a:ln>
            <a:noFill/>
          </a:ln>
        </p:spPr>
        <p:txBody>
          <a:bodyPr spcFirstLastPara="1" wrap="square" lIns="91425" tIns="91425" rIns="91425" bIns="91425" anchor="t" anchorCtr="0">
            <a:noAutofit/>
          </a:bodyPr>
          <a:lstStyle/>
          <a:p>
            <a:pPr marL="114300" marR="0" lvl="0" algn="l" rtl="0">
              <a:spcBef>
                <a:spcPts val="800"/>
              </a:spcBef>
              <a:spcAft>
                <a:spcPts val="0"/>
              </a:spcAft>
              <a:buClr>
                <a:schemeClr val="dk1"/>
              </a:buClr>
              <a:buSzPts val="1800"/>
            </a:pPr>
            <a:r>
              <a:rPr lang="en-US" sz="1800" b="1" dirty="0" smtClean="0">
                <a:solidFill>
                  <a:schemeClr val="dk1"/>
                </a:solidFill>
                <a:latin typeface="Calibri"/>
                <a:ea typeface="Calibri"/>
                <a:cs typeface="Calibri"/>
                <a:sym typeface="Calibri"/>
              </a:rPr>
              <a:t>Additional School Food Waste Resources:</a:t>
            </a:r>
          </a:p>
          <a:p>
            <a:pPr marL="114300" lvl="0">
              <a:spcBef>
                <a:spcPts val="800"/>
              </a:spcBef>
              <a:buClr>
                <a:schemeClr val="dk1"/>
              </a:buClr>
              <a:buSzPts val="1800"/>
            </a:pPr>
            <a:r>
              <a:rPr lang="en-US" sz="1600" dirty="0">
                <a:latin typeface="Calibri" panose="020F0502020204030204" pitchFamily="34" charset="0"/>
                <a:cs typeface="Calibri" panose="020F0502020204030204" pitchFamily="34" charset="0"/>
              </a:rPr>
              <a:t>NRCM’s </a:t>
            </a:r>
            <a:r>
              <a:rPr lang="en-US" sz="1600" dirty="0">
                <a:latin typeface="Calibri" panose="020F0502020204030204" pitchFamily="34" charset="0"/>
                <a:cs typeface="Calibri" panose="020F0502020204030204" pitchFamily="34" charset="0"/>
                <a:hlinkClick r:id="rId4"/>
              </a:rPr>
              <a:t>Sustainability Grants</a:t>
            </a:r>
            <a:r>
              <a:rPr lang="en-US" sz="1600" dirty="0">
                <a:latin typeface="Calibri" panose="020F0502020204030204" pitchFamily="34" charset="0"/>
                <a:cs typeface="Calibri" panose="020F0502020204030204" pitchFamily="34" charset="0"/>
              </a:rPr>
              <a:t> program is currently accepting applications. Deadline to apply is </a:t>
            </a:r>
            <a:r>
              <a:rPr lang="en-US" sz="1600" dirty="0" smtClean="0">
                <a:latin typeface="Calibri" panose="020F0502020204030204" pitchFamily="34" charset="0"/>
                <a:cs typeface="Calibri" panose="020F0502020204030204" pitchFamily="34" charset="0"/>
              </a:rPr>
              <a:t>10/13/23.</a:t>
            </a:r>
          </a:p>
          <a:p>
            <a:pPr marL="114300" lvl="0">
              <a:spcBef>
                <a:spcPts val="800"/>
              </a:spcBef>
              <a:buClr>
                <a:schemeClr val="dk1"/>
              </a:buClr>
              <a:buSzPts val="1800"/>
            </a:pPr>
            <a:r>
              <a:rPr lang="en-US" sz="1600" b="1" dirty="0" smtClean="0">
                <a:solidFill>
                  <a:schemeClr val="dk1"/>
                </a:solidFill>
                <a:latin typeface="Calibri"/>
                <a:ea typeface="Calibri"/>
                <a:cs typeface="Calibri"/>
                <a:sym typeface="Calibri"/>
              </a:rPr>
              <a:t>Maine Climate Hub </a:t>
            </a:r>
            <a:r>
              <a:rPr lang="en-US" sz="1600" dirty="0" smtClean="0">
                <a:solidFill>
                  <a:schemeClr val="dk1"/>
                </a:solidFill>
                <a:latin typeface="Calibri"/>
                <a:ea typeface="Calibri"/>
                <a:cs typeface="Calibri"/>
                <a:sym typeface="Calibri"/>
              </a:rPr>
              <a:t>with Food </a:t>
            </a:r>
            <a:r>
              <a:rPr lang="en-US" sz="1600" dirty="0">
                <a:solidFill>
                  <a:schemeClr val="dk1"/>
                </a:solidFill>
                <a:latin typeface="Calibri"/>
                <a:ea typeface="Calibri"/>
                <a:cs typeface="Calibri"/>
                <a:sym typeface="Calibri"/>
              </a:rPr>
              <a:t>Waste Resources https://www.meeassociation.org/minigrants-for-outdoor-learning</a:t>
            </a:r>
            <a:endParaRPr lang="en-US" sz="1600" dirty="0" smtClean="0">
              <a:solidFill>
                <a:schemeClr val="dk1"/>
              </a:solidFill>
              <a:latin typeface="Calibri"/>
              <a:ea typeface="Calibri"/>
              <a:cs typeface="Calibri"/>
              <a:sym typeface="Calibri"/>
            </a:endParaRPr>
          </a:p>
          <a:p>
            <a:pPr marL="114300" lvl="0">
              <a:spcBef>
                <a:spcPts val="800"/>
              </a:spcBef>
              <a:buClr>
                <a:schemeClr val="dk1"/>
              </a:buClr>
              <a:buSzPts val="1800"/>
            </a:pPr>
            <a:r>
              <a:rPr lang="en-US" sz="1600" dirty="0" err="1" smtClean="0">
                <a:solidFill>
                  <a:schemeClr val="dk1"/>
                </a:solidFill>
                <a:latin typeface="Calibri"/>
                <a:ea typeface="Calibri"/>
                <a:cs typeface="Calibri"/>
                <a:sym typeface="Calibri"/>
              </a:rPr>
              <a:t>UMaine</a:t>
            </a:r>
            <a:r>
              <a:rPr lang="en-US" sz="1600" dirty="0" smtClean="0">
                <a:solidFill>
                  <a:schemeClr val="dk1"/>
                </a:solidFill>
                <a:latin typeface="Calibri"/>
                <a:ea typeface="Calibri"/>
                <a:cs typeface="Calibri"/>
                <a:sym typeface="Calibri"/>
              </a:rPr>
              <a:t>/Mitchell Center </a:t>
            </a:r>
            <a:r>
              <a:rPr lang="en-US" sz="1600" b="1" dirty="0" smtClean="0">
                <a:solidFill>
                  <a:schemeClr val="dk1"/>
                </a:solidFill>
                <a:latin typeface="Calibri"/>
                <a:ea typeface="Calibri"/>
                <a:cs typeface="Calibri"/>
                <a:sym typeface="Calibri"/>
              </a:rPr>
              <a:t>Food Rescue MAINE </a:t>
            </a:r>
            <a:r>
              <a:rPr lang="en-US" sz="1600" dirty="0" smtClean="0">
                <a:solidFill>
                  <a:schemeClr val="dk1"/>
                </a:solidFill>
                <a:latin typeface="Calibri"/>
                <a:ea typeface="Calibri"/>
                <a:cs typeface="Calibri"/>
                <a:sym typeface="Calibri"/>
              </a:rPr>
              <a:t>website</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5" action="ppaction://hlinkfile"/>
              </a:rPr>
              <a:t>umaine.edu/</a:t>
            </a:r>
            <a:r>
              <a:rPr lang="en-US" sz="1600" dirty="0" err="1" smtClean="0">
                <a:solidFill>
                  <a:schemeClr val="dk1"/>
                </a:solidFill>
                <a:latin typeface="Calibri"/>
                <a:ea typeface="Calibri"/>
                <a:cs typeface="Calibri"/>
                <a:sym typeface="Calibri"/>
                <a:hlinkClick r:id="rId5" action="ppaction://hlinkfile"/>
              </a:rPr>
              <a:t>foodrescuemaine</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with school resources, compost services, other food waste solutions.</a:t>
            </a:r>
            <a:endParaRPr sz="1800" dirty="0">
              <a:solidFill>
                <a:schemeClr val="dk1"/>
              </a:solidFill>
              <a:latin typeface="Calibri"/>
              <a:ea typeface="Calibri"/>
              <a:cs typeface="Calibri"/>
              <a:sym typeface="Calibri"/>
            </a:endParaRPr>
          </a:p>
          <a:p>
            <a:pPr marL="0" marR="0" lvl="0" indent="0" algn="ctr" rtl="0">
              <a:lnSpc>
                <a:spcPct val="100000"/>
              </a:lnSpc>
              <a:spcBef>
                <a:spcPts val="800"/>
              </a:spcBef>
              <a:spcAft>
                <a:spcPts val="0"/>
              </a:spcAft>
              <a:buNone/>
            </a:pPr>
            <a:r>
              <a:rPr lang="en-US" sz="9600" dirty="0" smtClean="0">
                <a:solidFill>
                  <a:schemeClr val="dk1"/>
                </a:solidFill>
                <a:latin typeface="Calibri"/>
                <a:ea typeface="Calibri"/>
                <a:cs typeface="Calibri"/>
                <a:sym typeface="Calibri"/>
              </a:rPr>
              <a:t>Thank You!</a:t>
            </a:r>
            <a:endParaRPr sz="9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183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3"/>
          <p:cNvPicPr preferRelativeResize="0"/>
          <p:nvPr/>
        </p:nvPicPr>
        <p:blipFill rotWithShape="1">
          <a:blip r:embed="rId3">
            <a:alphaModFix/>
          </a:blip>
          <a:srcRect/>
          <a:stretch/>
        </p:blipFill>
        <p:spPr>
          <a:xfrm>
            <a:off x="0" y="0"/>
            <a:ext cx="9151938" cy="1029890"/>
          </a:xfrm>
          <a:prstGeom prst="rect">
            <a:avLst/>
          </a:prstGeom>
          <a:noFill/>
          <a:ln>
            <a:noFill/>
          </a:ln>
        </p:spPr>
      </p:pic>
      <p:sp>
        <p:nvSpPr>
          <p:cNvPr id="93" name="Google Shape;93;p3"/>
          <p:cNvSpPr txBox="1">
            <a:spLocks noGrp="1"/>
          </p:cNvSpPr>
          <p:nvPr>
            <p:ph type="title"/>
          </p:nvPr>
        </p:nvSpPr>
        <p:spPr>
          <a:xfrm>
            <a:off x="7950" y="0"/>
            <a:ext cx="9144000" cy="85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4000">
                <a:solidFill>
                  <a:srgbClr val="FFFFFF"/>
                </a:solidFill>
              </a:rPr>
              <a:t>Study Overview</a:t>
            </a:r>
            <a:endParaRPr sz="4000">
              <a:solidFill>
                <a:srgbClr val="FFFFFF"/>
              </a:solidFill>
            </a:endParaRPr>
          </a:p>
        </p:txBody>
      </p:sp>
      <p:sp>
        <p:nvSpPr>
          <p:cNvPr id="94" name="Google Shape;94;p3"/>
          <p:cNvSpPr txBox="1"/>
          <p:nvPr/>
        </p:nvSpPr>
        <p:spPr>
          <a:xfrm>
            <a:off x="-3900" y="47625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95" name="Google Shape;95;p3"/>
          <p:cNvSpPr txBox="1"/>
          <p:nvPr/>
        </p:nvSpPr>
        <p:spPr>
          <a:xfrm>
            <a:off x="0" y="47760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96" name="Google Shape;96;p3"/>
          <p:cNvSpPr txBox="1"/>
          <p:nvPr/>
        </p:nvSpPr>
        <p:spPr>
          <a:xfrm>
            <a:off x="767410" y="1611765"/>
            <a:ext cx="6426900" cy="2550332"/>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 name="Google Shape;97;p3"/>
          <p:cNvSpPr txBox="1"/>
          <p:nvPr/>
        </p:nvSpPr>
        <p:spPr>
          <a:xfrm>
            <a:off x="7950" y="820593"/>
            <a:ext cx="9136050" cy="2032935"/>
          </a:xfrm>
          <a:prstGeom prst="rect">
            <a:avLst/>
          </a:prstGeom>
          <a:noFill/>
          <a:ln>
            <a:noFill/>
          </a:ln>
        </p:spPr>
        <p:txBody>
          <a:bodyPr spcFirstLastPara="1" wrap="square" lIns="91425" tIns="91425" rIns="91425" bIns="91425" anchor="t" anchorCtr="0">
            <a:noAutofit/>
          </a:bodyPr>
          <a:lstStyle/>
          <a:p>
            <a:pPr marL="101600" marR="0" lvl="0" indent="0" algn="l" rtl="0">
              <a:lnSpc>
                <a:spcPct val="100000"/>
              </a:lnSpc>
              <a:spcBef>
                <a:spcPts val="360"/>
              </a:spcBef>
              <a:spcAft>
                <a:spcPts val="0"/>
              </a:spcAft>
              <a:buClr>
                <a:srgbClr val="000000"/>
              </a:buClr>
              <a:buSzPts val="2400"/>
              <a:buFont typeface="Arial"/>
              <a:buNone/>
            </a:pPr>
            <a:r>
              <a:rPr lang="en" sz="2400" b="1" i="0" u="none" strike="noStrike" cap="none">
                <a:solidFill>
                  <a:srgbClr val="000000"/>
                </a:solidFill>
                <a:latin typeface="Calibri"/>
                <a:ea typeface="Calibri"/>
                <a:cs typeface="Calibri"/>
                <a:sym typeface="Calibri"/>
              </a:rPr>
              <a:t>Maine School Cafeteria Food Waste Study 2023</a:t>
            </a:r>
            <a:endParaRPr sz="2400" b="0" i="0" u="none" strike="noStrike" cap="none">
              <a:solidFill>
                <a:srgbClr val="000000"/>
              </a:solidFill>
              <a:latin typeface="Calibri"/>
              <a:ea typeface="Calibri"/>
              <a:cs typeface="Calibri"/>
              <a:sym typeface="Calibri"/>
            </a:endParaRPr>
          </a:p>
          <a:p>
            <a:pPr marL="76200" marR="0" lvl="0" indent="0" algn="l" rtl="0">
              <a:lnSpc>
                <a:spcPct val="100000"/>
              </a:lnSpc>
              <a:spcBef>
                <a:spcPts val="80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Goal: Reduce school cafeteria student food waste and increase student nutrition</a:t>
            </a:r>
            <a:endParaRPr sz="2000" b="0" i="0" u="none" strike="noStrike" cap="none">
              <a:solidFill>
                <a:srgbClr val="000000"/>
              </a:solidFill>
              <a:latin typeface="Calibri"/>
              <a:ea typeface="Calibri"/>
              <a:cs typeface="Calibri"/>
              <a:sym typeface="Calibri"/>
            </a:endParaRPr>
          </a:p>
          <a:p>
            <a:pPr marL="76200" marR="0" lvl="0" indent="0" algn="l" rtl="0">
              <a:lnSpc>
                <a:spcPct val="100000"/>
              </a:lnSpc>
              <a:spcBef>
                <a:spcPts val="800"/>
              </a:spcBef>
              <a:spcAft>
                <a:spcPts val="0"/>
              </a:spcAft>
              <a:buClr>
                <a:srgbClr val="000000"/>
              </a:buClr>
              <a:buSzPts val="1800"/>
              <a:buFont typeface="Arial"/>
              <a:buNone/>
            </a:pPr>
            <a:r>
              <a:rPr lang="en" sz="1800" b="1" i="0" u="none" strike="noStrike" cap="none">
                <a:solidFill>
                  <a:srgbClr val="000000"/>
                </a:solidFill>
                <a:latin typeface="Calibri"/>
                <a:ea typeface="Calibri"/>
                <a:cs typeface="Calibri"/>
                <a:sym typeface="Calibri"/>
              </a:rPr>
              <a:t>Strategy: Work with school nutrition directors to develop a student-directed food waste reduction program.</a:t>
            </a:r>
            <a:endParaRPr sz="1800" b="0" i="0" u="none" strike="noStrike" cap="none">
              <a:solidFill>
                <a:srgbClr val="000000"/>
              </a:solidFill>
              <a:latin typeface="Calibri"/>
              <a:ea typeface="Calibri"/>
              <a:cs typeface="Calibri"/>
              <a:sym typeface="Calibri"/>
            </a:endParaRPr>
          </a:p>
          <a:p>
            <a:pPr marL="419100" marR="0" lvl="0" indent="-330200" algn="l" rtl="0">
              <a:lnSpc>
                <a:spcPct val="100000"/>
              </a:lnSpc>
              <a:spcBef>
                <a:spcPts val="800"/>
              </a:spcBef>
              <a:spcAft>
                <a:spcPts val="0"/>
              </a:spcAft>
              <a:buClr>
                <a:srgbClr val="000000"/>
              </a:buClr>
              <a:buSzPts val="2200"/>
              <a:buFont typeface="Arial"/>
              <a:buChar char="•"/>
            </a:pPr>
            <a:r>
              <a:rPr lang="en" sz="1600" b="0" i="0" u="none" strike="noStrike" cap="none">
                <a:solidFill>
                  <a:srgbClr val="000000"/>
                </a:solidFill>
                <a:latin typeface="Calibri"/>
                <a:ea typeface="Calibri"/>
                <a:cs typeface="Calibri"/>
                <a:sym typeface="Calibri"/>
              </a:rPr>
              <a:t>Select K-5 elementary schools</a:t>
            </a:r>
            <a:endParaRPr sz="1200" b="0" i="0" u="none" strike="noStrike" cap="none">
              <a:solidFill>
                <a:srgbClr val="000000"/>
              </a:solidFill>
              <a:latin typeface="Arial"/>
              <a:ea typeface="Arial"/>
              <a:cs typeface="Arial"/>
              <a:sym typeface="Arial"/>
            </a:endParaRPr>
          </a:p>
          <a:p>
            <a:pPr marL="419100" marR="0" lvl="0" indent="-330200" algn="l" rtl="0">
              <a:lnSpc>
                <a:spcPct val="100000"/>
              </a:lnSpc>
              <a:spcBef>
                <a:spcPts val="800"/>
              </a:spcBef>
              <a:spcAft>
                <a:spcPts val="0"/>
              </a:spcAft>
              <a:buClr>
                <a:srgbClr val="000000"/>
              </a:buClr>
              <a:buSzPts val="2200"/>
              <a:buFont typeface="Arial"/>
              <a:buChar char="•"/>
            </a:pPr>
            <a:r>
              <a:rPr lang="en" sz="1600" b="0" i="0" u="none" strike="noStrike" cap="none">
                <a:solidFill>
                  <a:srgbClr val="000000"/>
                </a:solidFill>
                <a:latin typeface="Calibri"/>
                <a:ea typeface="Calibri"/>
                <a:cs typeface="Calibri"/>
                <a:sym typeface="Calibri"/>
              </a:rPr>
              <a:t>Pilot schools – varied size &amp; locations: Lisbon, Buxton, Orono, Sebago</a:t>
            </a:r>
            <a:endParaRPr sz="1200" b="0" i="0" u="none" strike="noStrike" cap="none">
              <a:solidFill>
                <a:srgbClr val="000000"/>
              </a:solidFill>
              <a:latin typeface="Arial"/>
              <a:ea typeface="Arial"/>
              <a:cs typeface="Arial"/>
              <a:sym typeface="Arial"/>
            </a:endParaRPr>
          </a:p>
          <a:p>
            <a:pPr marL="419100" marR="0" lvl="0" indent="-330200" algn="l" rtl="0">
              <a:lnSpc>
                <a:spcPct val="100000"/>
              </a:lnSpc>
              <a:spcBef>
                <a:spcPts val="800"/>
              </a:spcBef>
              <a:spcAft>
                <a:spcPts val="0"/>
              </a:spcAft>
              <a:buClr>
                <a:srgbClr val="000000"/>
              </a:buClr>
              <a:buSzPts val="2200"/>
              <a:buFont typeface="Arial"/>
              <a:buChar char="•"/>
            </a:pPr>
            <a:r>
              <a:rPr lang="en" sz="1600" b="0" i="0" u="none" strike="noStrike" cap="none">
                <a:solidFill>
                  <a:srgbClr val="000000"/>
                </a:solidFill>
                <a:latin typeface="Calibri"/>
                <a:ea typeface="Calibri"/>
                <a:cs typeface="Calibri"/>
                <a:sym typeface="Calibri"/>
              </a:rPr>
              <a:t>Nutrition Director bi-weekly planning meetings</a:t>
            </a:r>
            <a:endParaRPr sz="1200" b="0" i="0" u="none" strike="noStrike" cap="none">
              <a:solidFill>
                <a:srgbClr val="000000"/>
              </a:solidFill>
              <a:latin typeface="Arial"/>
              <a:ea typeface="Arial"/>
              <a:cs typeface="Arial"/>
              <a:sym typeface="Arial"/>
            </a:endParaRPr>
          </a:p>
          <a:p>
            <a:pPr marL="419100" marR="0" lvl="0" indent="-330200" algn="l" rtl="0">
              <a:lnSpc>
                <a:spcPct val="100000"/>
              </a:lnSpc>
              <a:spcBef>
                <a:spcPts val="800"/>
              </a:spcBef>
              <a:spcAft>
                <a:spcPts val="0"/>
              </a:spcAft>
              <a:buClr>
                <a:srgbClr val="000000"/>
              </a:buClr>
              <a:buSzPts val="2200"/>
              <a:buFont typeface="Arial"/>
              <a:buChar char="•"/>
            </a:pPr>
            <a:r>
              <a:rPr lang="en" sz="1600" b="0" i="0" u="none" strike="noStrike" cap="none">
                <a:solidFill>
                  <a:srgbClr val="000000"/>
                </a:solidFill>
                <a:latin typeface="Calibri"/>
                <a:ea typeface="Calibri"/>
                <a:cs typeface="Calibri"/>
                <a:sym typeface="Calibri"/>
              </a:rPr>
              <a:t>Pre-launch School meetings</a:t>
            </a:r>
            <a:endParaRPr sz="1200" b="0" i="0" u="none" strike="noStrike" cap="none">
              <a:solidFill>
                <a:srgbClr val="000000"/>
              </a:solidFill>
              <a:latin typeface="Arial"/>
              <a:ea typeface="Arial"/>
              <a:cs typeface="Arial"/>
              <a:sym typeface="Arial"/>
            </a:endParaRPr>
          </a:p>
          <a:p>
            <a:pPr marL="419100" marR="0" lvl="0" indent="-330200" algn="l" rtl="0">
              <a:lnSpc>
                <a:spcPct val="100000"/>
              </a:lnSpc>
              <a:spcBef>
                <a:spcPts val="800"/>
              </a:spcBef>
              <a:spcAft>
                <a:spcPts val="0"/>
              </a:spcAft>
              <a:buClr>
                <a:srgbClr val="000000"/>
              </a:buClr>
              <a:buSzPts val="2200"/>
              <a:buFont typeface="Arial"/>
              <a:buChar char="•"/>
            </a:pPr>
            <a:r>
              <a:rPr lang="en" sz="1600" b="0" i="0" u="none" strike="noStrike" cap="none">
                <a:solidFill>
                  <a:srgbClr val="000000"/>
                </a:solidFill>
                <a:latin typeface="Calibri"/>
                <a:ea typeface="Calibri"/>
                <a:cs typeface="Calibri"/>
                <a:sym typeface="Calibri"/>
              </a:rPr>
              <a:t>Data Tracking &amp; Measuring: Pre/Post Family Data, School Data, Daily FW Tracking (Optional: Kitchen), Pre/Post Food Waste Audits, Kitchen/Custodial Interviews</a:t>
            </a:r>
            <a:endParaRPr sz="1600" b="0" i="0" u="none" strike="noStrike" cap="none">
              <a:solidFill>
                <a:srgbClr val="000000"/>
              </a:solidFill>
              <a:latin typeface="Calibri"/>
              <a:ea typeface="Calibri"/>
              <a:cs typeface="Calibri"/>
              <a:sym typeface="Calibri"/>
            </a:endParaRPr>
          </a:p>
          <a:p>
            <a:pPr marL="101600" marR="0" lvl="0" indent="0" algn="l" rtl="0">
              <a:lnSpc>
                <a:spcPct val="100000"/>
              </a:lnSpc>
              <a:spcBef>
                <a:spcPts val="36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6"/>
          <p:cNvSpPr txBox="1"/>
          <p:nvPr/>
        </p:nvSpPr>
        <p:spPr>
          <a:xfrm>
            <a:off x="-30175" y="1719525"/>
            <a:ext cx="9057600" cy="256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0" i="0" u="none" strike="noStrike" cap="none">
                <a:solidFill>
                  <a:srgbClr val="000000"/>
                </a:solidFill>
                <a:latin typeface="Calibri"/>
                <a:ea typeface="Calibri"/>
                <a:cs typeface="Calibri"/>
                <a:sym typeface="Calibri"/>
              </a:rPr>
              <a:t>Slides past this point are not planned to be included in final presentation or are backup slides to refer back to</a:t>
            </a:r>
            <a:endParaRPr sz="19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5"/>
          <p:cNvPicPr preferRelativeResize="0"/>
          <p:nvPr/>
        </p:nvPicPr>
        <p:blipFill rotWithShape="1">
          <a:blip r:embed="rId3">
            <a:alphaModFix/>
          </a:blip>
          <a:srcRect/>
          <a:stretch/>
        </p:blipFill>
        <p:spPr>
          <a:xfrm>
            <a:off x="0" y="0"/>
            <a:ext cx="9151938" cy="1029890"/>
          </a:xfrm>
          <a:prstGeom prst="rect">
            <a:avLst/>
          </a:prstGeom>
          <a:noFill/>
          <a:ln>
            <a:noFill/>
          </a:ln>
        </p:spPr>
      </p:pic>
      <p:sp>
        <p:nvSpPr>
          <p:cNvPr id="248" name="Google Shape;248;p15"/>
          <p:cNvSpPr txBox="1">
            <a:spLocks noGrp="1"/>
          </p:cNvSpPr>
          <p:nvPr>
            <p:ph type="title"/>
          </p:nvPr>
        </p:nvSpPr>
        <p:spPr>
          <a:xfrm>
            <a:off x="7950" y="0"/>
            <a:ext cx="9144000" cy="85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a:solidFill>
                  <a:srgbClr val="FFFFFF"/>
                </a:solidFill>
              </a:rPr>
              <a:t>For Discussion…</a:t>
            </a:r>
            <a:endParaRPr>
              <a:solidFill>
                <a:srgbClr val="FFFFFF"/>
              </a:solidFill>
            </a:endParaRPr>
          </a:p>
        </p:txBody>
      </p:sp>
      <p:sp>
        <p:nvSpPr>
          <p:cNvPr id="249" name="Google Shape;249;p15"/>
          <p:cNvSpPr txBox="1"/>
          <p:nvPr/>
        </p:nvSpPr>
        <p:spPr>
          <a:xfrm>
            <a:off x="-3900" y="47625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250" name="Google Shape;250;p15"/>
          <p:cNvSpPr txBox="1"/>
          <p:nvPr/>
        </p:nvSpPr>
        <p:spPr>
          <a:xfrm>
            <a:off x="0" y="47760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251" name="Google Shape;251;p15"/>
          <p:cNvSpPr txBox="1"/>
          <p:nvPr/>
        </p:nvSpPr>
        <p:spPr>
          <a:xfrm>
            <a:off x="7950" y="754119"/>
            <a:ext cx="9036124" cy="21488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Calibri"/>
                <a:ea typeface="Calibri"/>
                <a:cs typeface="Calibri"/>
                <a:sym typeface="Calibri"/>
              </a:rPr>
              <a:t> Issues to Explore:</a:t>
            </a:r>
            <a:endParaRPr sz="800" b="1" i="0" u="none" strike="noStrike" cap="none">
              <a:solidFill>
                <a:schemeClr val="dk1"/>
              </a:solidFill>
              <a:latin typeface="Calibri"/>
              <a:ea typeface="Calibri"/>
              <a:cs typeface="Calibri"/>
              <a:sym typeface="Calibri"/>
            </a:endParaRPr>
          </a:p>
          <a:p>
            <a:pPr marL="482600" marR="0" lvl="0" indent="-342900" algn="l" rtl="0">
              <a:lnSpc>
                <a:spcPct val="100000"/>
              </a:lnSpc>
              <a:spcBef>
                <a:spcPts val="0"/>
              </a:spcBef>
              <a:spcAft>
                <a:spcPts val="0"/>
              </a:spcAft>
              <a:buClr>
                <a:srgbClr val="593D2B"/>
              </a:buClr>
              <a:buSzPts val="1400"/>
              <a:buFont typeface="Noto Sans Symbols"/>
              <a:buChar char="▪"/>
            </a:pPr>
            <a:r>
              <a:rPr lang="en" sz="1600" b="0" i="0" u="none" strike="noStrike" cap="none">
                <a:solidFill>
                  <a:srgbClr val="593D2B"/>
                </a:solidFill>
                <a:latin typeface="Calibri"/>
                <a:ea typeface="Calibri"/>
                <a:cs typeface="Calibri"/>
                <a:sym typeface="Calibri"/>
              </a:rPr>
              <a:t>Track specific daily menu items? lunch time period? other food waste factors?</a:t>
            </a:r>
            <a:endParaRPr sz="1400" b="0" i="0" u="none" strike="noStrike" cap="none">
              <a:solidFill>
                <a:srgbClr val="000000"/>
              </a:solidFill>
              <a:latin typeface="Arial"/>
              <a:ea typeface="Arial"/>
              <a:cs typeface="Arial"/>
              <a:sym typeface="Arial"/>
            </a:endParaRPr>
          </a:p>
          <a:p>
            <a:pPr marL="482600" marR="0" lvl="0" indent="-342900" algn="l" rtl="0">
              <a:lnSpc>
                <a:spcPct val="100000"/>
              </a:lnSpc>
              <a:spcBef>
                <a:spcPts val="0"/>
              </a:spcBef>
              <a:spcAft>
                <a:spcPts val="0"/>
              </a:spcAft>
              <a:buClr>
                <a:srgbClr val="593D2B"/>
              </a:buClr>
              <a:buSzPts val="1400"/>
              <a:buFont typeface="Noto Sans Symbols"/>
              <a:buChar char="▪"/>
            </a:pPr>
            <a:r>
              <a:rPr lang="en" sz="1600" b="0" i="0" u="none" strike="noStrike" cap="none">
                <a:solidFill>
                  <a:srgbClr val="593D2B"/>
                </a:solidFill>
                <a:latin typeface="Calibri"/>
                <a:ea typeface="Calibri"/>
                <a:cs typeface="Calibri"/>
                <a:sym typeface="Calibri"/>
              </a:rPr>
              <a:t>Expand existing interventions? Add other interventions?</a:t>
            </a:r>
            <a:endParaRPr sz="1400" b="0" i="0" u="none" strike="noStrike" cap="none">
              <a:solidFill>
                <a:srgbClr val="000000"/>
              </a:solidFill>
              <a:latin typeface="Arial"/>
              <a:ea typeface="Arial"/>
              <a:cs typeface="Arial"/>
              <a:sym typeface="Arial"/>
            </a:endParaRPr>
          </a:p>
          <a:p>
            <a:pPr marL="482600" marR="0" lvl="0" indent="-342900" algn="l" rtl="0">
              <a:lnSpc>
                <a:spcPct val="100000"/>
              </a:lnSpc>
              <a:spcBef>
                <a:spcPts val="0"/>
              </a:spcBef>
              <a:spcAft>
                <a:spcPts val="0"/>
              </a:spcAft>
              <a:buClr>
                <a:srgbClr val="593D2B"/>
              </a:buClr>
              <a:buSzPts val="1400"/>
              <a:buFont typeface="Noto Sans Symbols"/>
              <a:buChar char="▪"/>
            </a:pPr>
            <a:r>
              <a:rPr lang="en" sz="1600" b="0" i="0" u="none" strike="noStrike" cap="none">
                <a:solidFill>
                  <a:srgbClr val="593D2B"/>
                </a:solidFill>
                <a:latin typeface="Calibri"/>
                <a:ea typeface="Calibri"/>
                <a:cs typeface="Calibri"/>
                <a:sym typeface="Calibri"/>
              </a:rPr>
              <a:t>How to measure impact of Share Basket (donation vs. reduction)? </a:t>
            </a:r>
            <a:endParaRPr sz="1400" b="0" i="0" u="none" strike="noStrike" cap="none">
              <a:solidFill>
                <a:srgbClr val="000000"/>
              </a:solidFill>
              <a:latin typeface="Arial"/>
              <a:ea typeface="Arial"/>
              <a:cs typeface="Arial"/>
              <a:sym typeface="Arial"/>
            </a:endParaRPr>
          </a:p>
          <a:p>
            <a:pPr marL="482600" marR="0" lvl="0" indent="-342900" algn="l" rtl="0">
              <a:lnSpc>
                <a:spcPct val="100000"/>
              </a:lnSpc>
              <a:spcBef>
                <a:spcPts val="0"/>
              </a:spcBef>
              <a:spcAft>
                <a:spcPts val="0"/>
              </a:spcAft>
              <a:buClr>
                <a:srgbClr val="593D2B"/>
              </a:buClr>
              <a:buSzPts val="1400"/>
              <a:buFont typeface="Noto Sans Symbols"/>
              <a:buChar char="▪"/>
            </a:pPr>
            <a:r>
              <a:rPr lang="en" sz="1600" b="0" i="0" u="none" strike="noStrike" cap="none">
                <a:solidFill>
                  <a:srgbClr val="593D2B"/>
                </a:solidFill>
                <a:latin typeface="Calibri"/>
                <a:ea typeface="Calibri"/>
                <a:cs typeface="Calibri"/>
                <a:sym typeface="Calibri"/>
              </a:rPr>
              <a:t>How to measure cost of food waste? (triple bottom line metrics)</a:t>
            </a:r>
            <a:endParaRPr sz="1400" b="0" i="0" u="none" strike="noStrike" cap="none">
              <a:solidFill>
                <a:srgbClr val="000000"/>
              </a:solidFill>
              <a:latin typeface="Arial"/>
              <a:ea typeface="Arial"/>
              <a:cs typeface="Arial"/>
              <a:sym typeface="Arial"/>
            </a:endParaRPr>
          </a:p>
          <a:p>
            <a:pPr marL="482600" marR="0" lvl="0" indent="-342900" algn="l" rtl="0">
              <a:lnSpc>
                <a:spcPct val="100000"/>
              </a:lnSpc>
              <a:spcBef>
                <a:spcPts val="0"/>
              </a:spcBef>
              <a:spcAft>
                <a:spcPts val="0"/>
              </a:spcAft>
              <a:buClr>
                <a:srgbClr val="593D2B"/>
              </a:buClr>
              <a:buSzPts val="1400"/>
              <a:buFont typeface="Noto Sans Symbols"/>
              <a:buChar char="▪"/>
            </a:pPr>
            <a:r>
              <a:rPr lang="en" sz="1600" b="0" i="0" u="none" strike="noStrike" cap="none">
                <a:solidFill>
                  <a:srgbClr val="593D2B"/>
                </a:solidFill>
                <a:latin typeface="Calibri"/>
                <a:ea typeface="Calibri"/>
                <a:cs typeface="Calibri"/>
                <a:sym typeface="Calibri"/>
              </a:rPr>
              <a:t>Include kitchen/custodial staff in pre-planning?</a:t>
            </a:r>
            <a:endParaRPr sz="1400" b="0" i="0" u="none" strike="noStrike" cap="none">
              <a:solidFill>
                <a:srgbClr val="000000"/>
              </a:solidFill>
              <a:latin typeface="Arial"/>
              <a:ea typeface="Arial"/>
              <a:cs typeface="Arial"/>
              <a:sym typeface="Arial"/>
            </a:endParaRPr>
          </a:p>
          <a:p>
            <a:pPr marL="482600" marR="0" lvl="0" indent="-342900" algn="l" rtl="0">
              <a:lnSpc>
                <a:spcPct val="100000"/>
              </a:lnSpc>
              <a:spcBef>
                <a:spcPts val="0"/>
              </a:spcBef>
              <a:spcAft>
                <a:spcPts val="0"/>
              </a:spcAft>
              <a:buClr>
                <a:srgbClr val="593D2B"/>
              </a:buClr>
              <a:buSzPts val="1400"/>
              <a:buFont typeface="Noto Sans Symbols"/>
              <a:buChar char="▪"/>
            </a:pPr>
            <a:r>
              <a:rPr lang="en" sz="1600" b="0" i="0" u="none" strike="noStrike" cap="none">
                <a:solidFill>
                  <a:srgbClr val="593D2B"/>
                </a:solidFill>
                <a:latin typeface="Calibri"/>
                <a:ea typeface="Calibri"/>
                <a:cs typeface="Calibri"/>
                <a:sym typeface="Calibri"/>
              </a:rPr>
              <a:t>Include principal/faculty in pre-planning?</a:t>
            </a:r>
            <a:endParaRPr sz="1400" b="0" i="0" u="none" strike="noStrike" cap="none">
              <a:solidFill>
                <a:srgbClr val="000000"/>
              </a:solidFill>
              <a:latin typeface="Arial"/>
              <a:ea typeface="Arial"/>
              <a:cs typeface="Arial"/>
              <a:sym typeface="Arial"/>
            </a:endParaRPr>
          </a:p>
          <a:p>
            <a:pPr marL="482600" marR="0" lvl="0" indent="-342900" algn="l" rtl="0">
              <a:lnSpc>
                <a:spcPct val="100000"/>
              </a:lnSpc>
              <a:spcBef>
                <a:spcPts val="0"/>
              </a:spcBef>
              <a:spcAft>
                <a:spcPts val="0"/>
              </a:spcAft>
              <a:buClr>
                <a:srgbClr val="593D2B"/>
              </a:buClr>
              <a:buSzPts val="1400"/>
              <a:buFont typeface="Noto Sans Symbols"/>
              <a:buChar char="▪"/>
            </a:pPr>
            <a:r>
              <a:rPr lang="en" sz="1600" b="0" i="0" u="none" strike="noStrike" cap="none">
                <a:solidFill>
                  <a:srgbClr val="593D2B"/>
                </a:solidFill>
                <a:latin typeface="Calibri"/>
                <a:ea typeface="Calibri"/>
                <a:cs typeface="Calibri"/>
                <a:sym typeface="Calibri"/>
              </a:rPr>
              <a:t>Identify 4</a:t>
            </a:r>
            <a:r>
              <a:rPr lang="en" sz="1600" b="0" i="0" u="none" strike="noStrike" cap="none" baseline="30000">
                <a:solidFill>
                  <a:srgbClr val="593D2B"/>
                </a:solidFill>
                <a:latin typeface="Calibri"/>
                <a:ea typeface="Calibri"/>
                <a:cs typeface="Calibri"/>
                <a:sym typeface="Calibri"/>
              </a:rPr>
              <a:t>th</a:t>
            </a:r>
            <a:r>
              <a:rPr lang="en" sz="1600" b="0" i="0" u="none" strike="noStrike" cap="none">
                <a:solidFill>
                  <a:srgbClr val="593D2B"/>
                </a:solidFill>
                <a:latin typeface="Calibri"/>
                <a:ea typeface="Calibri"/>
                <a:cs typeface="Calibri"/>
                <a:sym typeface="Calibri"/>
              </a:rPr>
              <a:t>/5</a:t>
            </a:r>
            <a:r>
              <a:rPr lang="en" sz="1600" b="0" i="0" u="none" strike="noStrike" cap="none" baseline="30000">
                <a:solidFill>
                  <a:srgbClr val="593D2B"/>
                </a:solidFill>
                <a:latin typeface="Calibri"/>
                <a:ea typeface="Calibri"/>
                <a:cs typeface="Calibri"/>
                <a:sym typeface="Calibri"/>
              </a:rPr>
              <a:t>th</a:t>
            </a:r>
            <a:r>
              <a:rPr lang="en" sz="1600" b="0" i="0" u="none" strike="noStrike" cap="none">
                <a:solidFill>
                  <a:srgbClr val="593D2B"/>
                </a:solidFill>
                <a:latin typeface="Calibri"/>
                <a:ea typeface="Calibri"/>
                <a:cs typeface="Calibri"/>
                <a:sym typeface="Calibri"/>
              </a:rPr>
              <a:t> grade Green Team?</a:t>
            </a:r>
            <a:endParaRPr sz="1400" b="0" i="0" u="none" strike="noStrike" cap="none">
              <a:solidFill>
                <a:srgbClr val="000000"/>
              </a:solidFill>
              <a:latin typeface="Arial"/>
              <a:ea typeface="Arial"/>
              <a:cs typeface="Arial"/>
              <a:sym typeface="Arial"/>
            </a:endParaRPr>
          </a:p>
          <a:p>
            <a:pPr marL="482600" marR="0" lvl="0" indent="-254000" algn="l" rtl="0">
              <a:lnSpc>
                <a:spcPct val="100000"/>
              </a:lnSpc>
              <a:spcBef>
                <a:spcPts val="0"/>
              </a:spcBef>
              <a:spcAft>
                <a:spcPts val="0"/>
              </a:spcAft>
              <a:buClr>
                <a:srgbClr val="593D2B"/>
              </a:buClr>
              <a:buSzPts val="1400"/>
              <a:buFont typeface="Noto Sans Symbols"/>
              <a:buNone/>
            </a:pPr>
            <a:endParaRPr sz="2000" b="0" i="0" u="none" strike="noStrike" cap="none">
              <a:solidFill>
                <a:srgbClr val="593D2B"/>
              </a:solidFill>
              <a:latin typeface="Calibri"/>
              <a:ea typeface="Calibri"/>
              <a:cs typeface="Calibri"/>
              <a:sym typeface="Calibri"/>
            </a:endParaRPr>
          </a:p>
          <a:p>
            <a:pPr marL="482600" marR="0" lvl="0" indent="-254000" algn="l" rtl="0">
              <a:lnSpc>
                <a:spcPct val="100000"/>
              </a:lnSpc>
              <a:spcBef>
                <a:spcPts val="0"/>
              </a:spcBef>
              <a:spcAft>
                <a:spcPts val="0"/>
              </a:spcAft>
              <a:buClr>
                <a:srgbClr val="593D2B"/>
              </a:buClr>
              <a:buSzPts val="1400"/>
              <a:buFont typeface="Noto Sans Symbols"/>
              <a:buNone/>
            </a:pPr>
            <a:endParaRPr sz="2000" b="0" i="0" u="none" strike="noStrike" cap="none">
              <a:solidFill>
                <a:srgbClr val="593D2B"/>
              </a:solidFill>
              <a:latin typeface="Calibri"/>
              <a:ea typeface="Calibri"/>
              <a:cs typeface="Calibri"/>
              <a:sym typeface="Calibri"/>
            </a:endParaRPr>
          </a:p>
          <a:p>
            <a:pPr marL="1397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2" name="Google Shape;252;p15"/>
          <p:cNvSpPr txBox="1"/>
          <p:nvPr/>
        </p:nvSpPr>
        <p:spPr>
          <a:xfrm>
            <a:off x="-99914" y="2804400"/>
            <a:ext cx="8944149" cy="1655700"/>
          </a:xfrm>
          <a:prstGeom prst="rect">
            <a:avLst/>
          </a:prstGeom>
          <a:noFill/>
          <a:ln>
            <a:noFill/>
          </a:ln>
        </p:spPr>
        <p:txBody>
          <a:bodyPr spcFirstLastPara="1" wrap="square" lIns="91425" tIns="91425" rIns="91425" bIns="91425" anchor="t" anchorCtr="0">
            <a:noAutofit/>
          </a:bodyPr>
          <a:lstStyle/>
          <a:p>
            <a:pPr marL="139700" marR="0" lvl="3" indent="0" algn="l"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Calibri"/>
                <a:ea typeface="Calibri"/>
                <a:cs typeface="Calibri"/>
                <a:sym typeface="Calibri"/>
              </a:rPr>
              <a:t>Sustainability Next Steps:</a:t>
            </a:r>
            <a:endParaRPr sz="1400" b="0" i="0" u="none" strike="noStrike" cap="none">
              <a:solidFill>
                <a:srgbClr val="000000"/>
              </a:solidFill>
              <a:latin typeface="Arial"/>
              <a:ea typeface="Arial"/>
              <a:cs typeface="Arial"/>
              <a:sym typeface="Arial"/>
            </a:endParaRPr>
          </a:p>
          <a:p>
            <a:pPr marL="482600" marR="0" lvl="3" indent="-342900" algn="l" rtl="0">
              <a:lnSpc>
                <a:spcPct val="100000"/>
              </a:lnSpc>
              <a:spcBef>
                <a:spcPts val="0"/>
              </a:spcBef>
              <a:spcAft>
                <a:spcPts val="0"/>
              </a:spcAft>
              <a:buClr>
                <a:schemeClr val="dk1"/>
              </a:buClr>
              <a:buSzPts val="1400"/>
              <a:buFont typeface="Arial"/>
              <a:buChar char="•"/>
            </a:pPr>
            <a:r>
              <a:rPr lang="en" sz="1600" b="0" i="0" u="none" strike="noStrike" cap="none">
                <a:solidFill>
                  <a:schemeClr val="dk1"/>
                </a:solidFill>
                <a:latin typeface="Calibri"/>
                <a:ea typeface="Calibri"/>
                <a:cs typeface="Calibri"/>
                <a:sym typeface="Calibri"/>
              </a:rPr>
              <a:t>Create Back-to-School Food Waste Assembly – Gov. Declaration of Food Waste Awareness Day?</a:t>
            </a:r>
            <a:endParaRPr sz="1400" b="0" i="0" u="none" strike="noStrike" cap="none">
              <a:solidFill>
                <a:srgbClr val="000000"/>
              </a:solidFill>
              <a:latin typeface="Arial"/>
              <a:ea typeface="Arial"/>
              <a:cs typeface="Arial"/>
              <a:sym typeface="Arial"/>
            </a:endParaRPr>
          </a:p>
          <a:p>
            <a:pPr marL="482600" marR="0" lvl="3" indent="-342900" algn="l" rtl="0">
              <a:lnSpc>
                <a:spcPct val="100000"/>
              </a:lnSpc>
              <a:spcBef>
                <a:spcPts val="0"/>
              </a:spcBef>
              <a:spcAft>
                <a:spcPts val="0"/>
              </a:spcAft>
              <a:buClr>
                <a:schemeClr val="dk1"/>
              </a:buClr>
              <a:buSzPts val="1400"/>
              <a:buFont typeface="Arial"/>
              <a:buChar char="•"/>
            </a:pPr>
            <a:r>
              <a:rPr lang="en" sz="1600" b="0" i="0" u="none" strike="noStrike" cap="none">
                <a:solidFill>
                  <a:schemeClr val="dk1"/>
                </a:solidFill>
                <a:latin typeface="Calibri"/>
                <a:ea typeface="Calibri"/>
                <a:cs typeface="Calibri"/>
                <a:sym typeface="Calibri"/>
              </a:rPr>
              <a:t>Create Bi-Annual Food Waste Audit Plan?</a:t>
            </a:r>
            <a:endParaRPr sz="1400" b="0" i="0" u="none" strike="noStrike" cap="none">
              <a:solidFill>
                <a:srgbClr val="000000"/>
              </a:solidFill>
              <a:latin typeface="Arial"/>
              <a:ea typeface="Arial"/>
              <a:cs typeface="Arial"/>
              <a:sym typeface="Arial"/>
            </a:endParaRPr>
          </a:p>
          <a:p>
            <a:pPr marL="482600" marR="0" lvl="3" indent="-342900" algn="l" rtl="0">
              <a:lnSpc>
                <a:spcPct val="100000"/>
              </a:lnSpc>
              <a:spcBef>
                <a:spcPts val="0"/>
              </a:spcBef>
              <a:spcAft>
                <a:spcPts val="0"/>
              </a:spcAft>
              <a:buClr>
                <a:schemeClr val="dk1"/>
              </a:buClr>
              <a:buSzPts val="1400"/>
              <a:buFont typeface="Arial"/>
              <a:buChar char="•"/>
            </a:pPr>
            <a:r>
              <a:rPr lang="en" sz="1600" b="0" i="0" u="none" strike="noStrike" cap="none">
                <a:solidFill>
                  <a:schemeClr val="dk1"/>
                </a:solidFill>
                <a:latin typeface="Calibri"/>
                <a:ea typeface="Calibri"/>
                <a:cs typeface="Calibri"/>
                <a:sym typeface="Calibri"/>
              </a:rPr>
              <a:t>Add recycling/packaging waste reduction?</a:t>
            </a:r>
            <a:endParaRPr sz="1400" b="0" i="0" u="none" strike="noStrike" cap="none">
              <a:solidFill>
                <a:srgbClr val="000000"/>
              </a:solidFill>
              <a:latin typeface="Arial"/>
              <a:ea typeface="Arial"/>
              <a:cs typeface="Arial"/>
              <a:sym typeface="Arial"/>
            </a:endParaRPr>
          </a:p>
          <a:p>
            <a:pPr marL="482600" marR="0" lvl="3" indent="-342900" algn="l" rtl="0">
              <a:lnSpc>
                <a:spcPct val="100000"/>
              </a:lnSpc>
              <a:spcBef>
                <a:spcPts val="0"/>
              </a:spcBef>
              <a:spcAft>
                <a:spcPts val="0"/>
              </a:spcAft>
              <a:buClr>
                <a:schemeClr val="dk1"/>
              </a:buClr>
              <a:buSzPts val="1400"/>
              <a:buFont typeface="Arial"/>
              <a:buChar char="•"/>
            </a:pPr>
            <a:r>
              <a:rPr lang="en" sz="1600" b="0" i="0" u="none" strike="noStrike" cap="none">
                <a:solidFill>
                  <a:schemeClr val="dk1"/>
                </a:solidFill>
                <a:latin typeface="Calibri"/>
                <a:ea typeface="Calibri"/>
                <a:cs typeface="Calibri"/>
                <a:sym typeface="Calibri"/>
              </a:rPr>
              <a:t>Add kitchen waste/food donation?</a:t>
            </a:r>
            <a:endParaRPr sz="1400" b="0" i="0" u="none" strike="noStrike" cap="none">
              <a:solidFill>
                <a:srgbClr val="000000"/>
              </a:solidFill>
              <a:latin typeface="Arial"/>
              <a:ea typeface="Arial"/>
              <a:cs typeface="Arial"/>
              <a:sym typeface="Arial"/>
            </a:endParaRPr>
          </a:p>
          <a:p>
            <a:pPr marL="482600" marR="0" lvl="3" indent="-342900" algn="l" rtl="0">
              <a:lnSpc>
                <a:spcPct val="100000"/>
              </a:lnSpc>
              <a:spcBef>
                <a:spcPts val="0"/>
              </a:spcBef>
              <a:spcAft>
                <a:spcPts val="0"/>
              </a:spcAft>
              <a:buClr>
                <a:schemeClr val="dk1"/>
              </a:buClr>
              <a:buSzPts val="1400"/>
              <a:buFont typeface="Arial"/>
              <a:buChar char="•"/>
            </a:pPr>
            <a:r>
              <a:rPr lang="en" sz="1600" b="0" i="0" u="none" strike="noStrike" cap="none">
                <a:solidFill>
                  <a:schemeClr val="dk1"/>
                </a:solidFill>
                <a:latin typeface="Calibri"/>
                <a:ea typeface="Calibri"/>
                <a:cs typeface="Calibri"/>
                <a:sym typeface="Calibri"/>
              </a:rPr>
              <a:t>Add on-site composting?</a:t>
            </a:r>
            <a:endParaRPr/>
          </a:p>
          <a:p>
            <a:pPr marL="482600" marR="0" lvl="3" indent="-342900" algn="l" rtl="0">
              <a:lnSpc>
                <a:spcPct val="100000"/>
              </a:lnSpc>
              <a:spcBef>
                <a:spcPts val="0"/>
              </a:spcBef>
              <a:spcAft>
                <a:spcPts val="0"/>
              </a:spcAft>
              <a:buClr>
                <a:schemeClr val="dk1"/>
              </a:buClr>
              <a:buSzPts val="1400"/>
              <a:buFont typeface="Arial"/>
              <a:buChar char="•"/>
            </a:pPr>
            <a:r>
              <a:rPr lang="en" sz="1600" b="0" i="0" u="none" strike="noStrike" cap="none">
                <a:solidFill>
                  <a:schemeClr val="dk1"/>
                </a:solidFill>
                <a:latin typeface="Calibri"/>
                <a:ea typeface="Calibri"/>
                <a:cs typeface="Calibri"/>
                <a:sym typeface="Calibri"/>
              </a:rPr>
              <a:t>How best to expand to more schools?</a:t>
            </a:r>
            <a:endParaRPr sz="1600" b="0" i="0" u="none" strike="noStrike" cap="none">
              <a:solidFill>
                <a:schemeClr val="dk1"/>
              </a:solidFill>
              <a:latin typeface="Calibri"/>
              <a:ea typeface="Calibri"/>
              <a:cs typeface="Calibri"/>
              <a:sym typeface="Calibri"/>
            </a:endParaRPr>
          </a:p>
          <a:p>
            <a:pPr marL="482600" marR="0" lvl="3" indent="-2540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a:p>
            <a:pPr marL="482600" marR="0" lvl="3" indent="-254000" algn="l" rtl="0">
              <a:lnSpc>
                <a:spcPct val="100000"/>
              </a:lnSpc>
              <a:spcBef>
                <a:spcPts val="0"/>
              </a:spcBef>
              <a:spcAft>
                <a:spcPts val="0"/>
              </a:spcAft>
              <a:buClr>
                <a:schemeClr val="dk1"/>
              </a:buClr>
              <a:buSzPts val="14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2"/>
          <p:cNvPicPr preferRelativeResize="0"/>
          <p:nvPr/>
        </p:nvPicPr>
        <p:blipFill rotWithShape="1">
          <a:blip r:embed="rId3">
            <a:alphaModFix/>
          </a:blip>
          <a:srcRect/>
          <a:stretch/>
        </p:blipFill>
        <p:spPr>
          <a:xfrm>
            <a:off x="0" y="0"/>
            <a:ext cx="9151938" cy="1029890"/>
          </a:xfrm>
          <a:prstGeom prst="rect">
            <a:avLst/>
          </a:prstGeom>
          <a:noFill/>
          <a:ln>
            <a:noFill/>
          </a:ln>
        </p:spPr>
      </p:pic>
      <p:sp>
        <p:nvSpPr>
          <p:cNvPr id="83" name="Google Shape;83;p2"/>
          <p:cNvSpPr txBox="1">
            <a:spLocks noGrp="1"/>
          </p:cNvSpPr>
          <p:nvPr>
            <p:ph type="title"/>
          </p:nvPr>
        </p:nvSpPr>
        <p:spPr>
          <a:xfrm>
            <a:off x="7950" y="0"/>
            <a:ext cx="9144000" cy="85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4000">
                <a:solidFill>
                  <a:srgbClr val="FFFFFF"/>
                </a:solidFill>
              </a:rPr>
              <a:t>Study Overview</a:t>
            </a:r>
            <a:endParaRPr sz="4000">
              <a:solidFill>
                <a:srgbClr val="FFFFFF"/>
              </a:solidFill>
            </a:endParaRPr>
          </a:p>
        </p:txBody>
      </p:sp>
      <p:sp>
        <p:nvSpPr>
          <p:cNvPr id="84" name="Google Shape;84;p2"/>
          <p:cNvSpPr txBox="1"/>
          <p:nvPr/>
        </p:nvSpPr>
        <p:spPr>
          <a:xfrm>
            <a:off x="-3900" y="47625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85" name="Google Shape;85;p2"/>
          <p:cNvSpPr txBox="1"/>
          <p:nvPr/>
        </p:nvSpPr>
        <p:spPr>
          <a:xfrm>
            <a:off x="0" y="47760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86" name="Google Shape;86;p2"/>
          <p:cNvSpPr txBox="1"/>
          <p:nvPr/>
        </p:nvSpPr>
        <p:spPr>
          <a:xfrm>
            <a:off x="767410" y="1611765"/>
            <a:ext cx="6426900" cy="2550332"/>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 name="Google Shape;87;p2"/>
          <p:cNvSpPr txBox="1"/>
          <p:nvPr/>
        </p:nvSpPr>
        <p:spPr>
          <a:xfrm>
            <a:off x="7950" y="820593"/>
            <a:ext cx="9136050" cy="2032935"/>
          </a:xfrm>
          <a:prstGeom prst="rect">
            <a:avLst/>
          </a:prstGeom>
          <a:noFill/>
          <a:ln>
            <a:noFill/>
          </a:ln>
        </p:spPr>
        <p:txBody>
          <a:bodyPr spcFirstLastPara="1" wrap="square" lIns="91425" tIns="91425" rIns="91425" bIns="91425" anchor="t" anchorCtr="0">
            <a:noAutofit/>
          </a:bodyPr>
          <a:lstStyle/>
          <a:p>
            <a:pPr marL="101600" marR="0" lvl="0" indent="0" algn="l" rtl="0">
              <a:lnSpc>
                <a:spcPct val="100000"/>
              </a:lnSpc>
              <a:spcBef>
                <a:spcPts val="360"/>
              </a:spcBef>
              <a:spcAft>
                <a:spcPts val="0"/>
              </a:spcAft>
              <a:buClr>
                <a:srgbClr val="000000"/>
              </a:buClr>
              <a:buSzPts val="2400"/>
              <a:buFont typeface="Arial"/>
              <a:buNone/>
            </a:pPr>
            <a:r>
              <a:rPr lang="en" sz="2400" b="1" i="0" u="none" strike="noStrike" cap="none">
                <a:solidFill>
                  <a:srgbClr val="000000"/>
                </a:solidFill>
                <a:latin typeface="Calibri"/>
                <a:ea typeface="Calibri"/>
                <a:cs typeface="Calibri"/>
                <a:sym typeface="Calibri"/>
              </a:rPr>
              <a:t>School Food Waste Problem </a:t>
            </a:r>
            <a:endParaRPr sz="24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360"/>
              </a:spcBef>
              <a:spcAft>
                <a:spcPts val="0"/>
              </a:spcAft>
              <a:buClr>
                <a:srgbClr val="000000"/>
              </a:buClr>
              <a:buSzPts val="2000"/>
              <a:buFont typeface="Arial"/>
              <a:buChar char="•"/>
            </a:pPr>
            <a:r>
              <a:rPr lang="en" sz="1800" b="0" i="0" u="none" strike="noStrike" cap="none">
                <a:solidFill>
                  <a:srgbClr val="000000"/>
                </a:solidFill>
                <a:latin typeface="Calibri"/>
                <a:ea typeface="Calibri"/>
                <a:cs typeface="Calibri"/>
                <a:sym typeface="Calibri"/>
              </a:rPr>
              <a:t>Maine schools produce more than </a:t>
            </a:r>
            <a:r>
              <a:rPr lang="en" sz="1800" b="0" i="0" u="none" strike="noStrike" cap="none">
                <a:latin typeface="Calibri"/>
                <a:ea typeface="Calibri"/>
                <a:cs typeface="Calibri"/>
                <a:sym typeface="Calibri"/>
              </a:rPr>
              <a:t>7 million</a:t>
            </a:r>
            <a:r>
              <a:rPr lang="en" sz="1800" b="0" i="0" u="none" strike="noStrike" cap="none">
                <a:solidFill>
                  <a:srgbClr val="000000"/>
                </a:solidFill>
                <a:latin typeface="Calibri"/>
                <a:ea typeface="Calibri"/>
                <a:cs typeface="Calibri"/>
                <a:sym typeface="Calibri"/>
              </a:rPr>
              <a:t> lbs. of food waste annually (NRCM 2019).</a:t>
            </a:r>
            <a:endParaRPr sz="1400" b="0" i="0" u="none" strike="noStrike" cap="none">
              <a:solidFill>
                <a:srgbClr val="000000"/>
              </a:solidFill>
              <a:latin typeface="Arial"/>
              <a:ea typeface="Arial"/>
              <a:cs typeface="Arial"/>
              <a:sym typeface="Arial"/>
            </a:endParaRPr>
          </a:p>
          <a:p>
            <a:pPr marL="101600" marR="0" lvl="0" indent="0" algn="l" rtl="0">
              <a:lnSpc>
                <a:spcPct val="100000"/>
              </a:lnSpc>
              <a:spcBef>
                <a:spcPts val="36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360"/>
              </a:spcBef>
              <a:spcAft>
                <a:spcPts val="0"/>
              </a:spcAft>
              <a:buClr>
                <a:srgbClr val="000000"/>
              </a:buClr>
              <a:buSzPts val="2000"/>
              <a:buFont typeface="Arial"/>
              <a:buChar char="•"/>
            </a:pPr>
            <a:r>
              <a:rPr lang="en" sz="1800" b="0" i="0" u="none" strike="noStrike" cap="none">
                <a:solidFill>
                  <a:srgbClr val="000000"/>
                </a:solidFill>
                <a:latin typeface="Calibri"/>
                <a:ea typeface="Calibri"/>
                <a:cs typeface="Calibri"/>
                <a:sym typeface="Calibri"/>
              </a:rPr>
              <a:t>Harvard public health study shows 60% of veggies/40% of fruit are wasted in U.S . schools.</a:t>
            </a:r>
            <a:endParaRPr sz="1800" b="0" i="0" u="none" strike="noStrike" cap="none">
              <a:solidFill>
                <a:srgbClr val="000000"/>
              </a:solidFill>
              <a:latin typeface="Calibri"/>
              <a:ea typeface="Calibri"/>
              <a:cs typeface="Calibri"/>
              <a:sym typeface="Calibri"/>
            </a:endParaRPr>
          </a:p>
          <a:p>
            <a:pPr marL="457200" marR="0" lvl="0" indent="-228600" algn="l" rtl="0">
              <a:lnSpc>
                <a:spcPct val="100000"/>
              </a:lnSpc>
              <a:spcBef>
                <a:spcPts val="36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360"/>
              </a:spcBef>
              <a:spcAft>
                <a:spcPts val="0"/>
              </a:spcAft>
              <a:buClr>
                <a:srgbClr val="000000"/>
              </a:buClr>
              <a:buSzPts val="2000"/>
              <a:buFont typeface="Arial"/>
              <a:buChar char="•"/>
            </a:pPr>
            <a:r>
              <a:rPr lang="en" sz="1800" b="0" i="0" u="none" strike="noStrike" cap="none">
                <a:solidFill>
                  <a:srgbClr val="000000"/>
                </a:solidFill>
                <a:latin typeface="Calibri"/>
                <a:ea typeface="Calibri"/>
                <a:cs typeface="Calibri"/>
                <a:sym typeface="Calibri"/>
              </a:rPr>
              <a:t>U.S. school revenue losses and food waste will cost schools nearly $5 million/day, according to the same study.</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36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360"/>
              </a:spcBef>
              <a:spcAft>
                <a:spcPts val="0"/>
              </a:spcAft>
              <a:buClr>
                <a:srgbClr val="000000"/>
              </a:buClr>
              <a:buSzPts val="2000"/>
              <a:buFont typeface="Arial"/>
              <a:buChar char="•"/>
            </a:pPr>
            <a:r>
              <a:rPr lang="en" sz="1800" b="0" i="0" u="none" strike="noStrike" cap="none">
                <a:solidFill>
                  <a:srgbClr val="000000"/>
                </a:solidFill>
                <a:latin typeface="Calibri"/>
                <a:ea typeface="Calibri"/>
                <a:cs typeface="Calibri"/>
                <a:sym typeface="Calibri"/>
              </a:rPr>
              <a:t>Food waste is also a nutrition loss for Maine’s 1 in 7 food insecure kids.</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36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360"/>
              </a:spcBef>
              <a:spcAft>
                <a:spcPts val="0"/>
              </a:spcAft>
              <a:buClr>
                <a:srgbClr val="000000"/>
              </a:buClr>
              <a:buSzPts val="2000"/>
              <a:buFont typeface="Arial"/>
              <a:buChar char="•"/>
            </a:pPr>
            <a:r>
              <a:rPr lang="en" sz="1800" b="0" i="0" u="none" strike="noStrike" cap="none">
                <a:solidFill>
                  <a:srgbClr val="000000"/>
                </a:solidFill>
                <a:latin typeface="Calibri"/>
                <a:ea typeface="Calibri"/>
                <a:cs typeface="Calibri"/>
                <a:sym typeface="Calibri"/>
              </a:rPr>
              <a:t>Residential food waste is the largest component of food waste (63%).</a:t>
            </a:r>
            <a:endParaRPr sz="1800" b="0" i="0" u="none" strike="noStrike" cap="none">
              <a:solidFill>
                <a:srgbClr val="000000"/>
              </a:solidFill>
              <a:latin typeface="Calibri"/>
              <a:ea typeface="Calibri"/>
              <a:cs typeface="Calibri"/>
              <a:sym typeface="Calibri"/>
            </a:endParaRPr>
          </a:p>
          <a:p>
            <a:pPr marL="101600" marR="0" lvl="0" indent="0" algn="l" rtl="0">
              <a:lnSpc>
                <a:spcPct val="100000"/>
              </a:lnSpc>
              <a:spcBef>
                <a:spcPts val="36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360"/>
              </a:spcBef>
              <a:spcAft>
                <a:spcPts val="0"/>
              </a:spcAft>
              <a:buClr>
                <a:srgbClr val="000000"/>
              </a:buClr>
              <a:buSzPts val="2000"/>
              <a:buFont typeface="Arial"/>
              <a:buChar char="•"/>
            </a:pPr>
            <a:r>
              <a:rPr lang="en" sz="1800" b="1" i="0" u="none" strike="noStrike" cap="none">
                <a:solidFill>
                  <a:srgbClr val="000000"/>
                </a:solidFill>
                <a:latin typeface="Calibri"/>
                <a:ea typeface="Calibri"/>
                <a:cs typeface="Calibri"/>
                <a:sym typeface="Calibri"/>
              </a:rPr>
              <a:t>Schools reflect society’s food waste problem – how to fix?  </a:t>
            </a: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7040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4"/>
          <p:cNvPicPr preferRelativeResize="0"/>
          <p:nvPr/>
        </p:nvPicPr>
        <p:blipFill rotWithShape="1">
          <a:blip r:embed="rId3">
            <a:alphaModFix/>
          </a:blip>
          <a:srcRect/>
          <a:stretch/>
        </p:blipFill>
        <p:spPr>
          <a:xfrm>
            <a:off x="0" y="0"/>
            <a:ext cx="9151938" cy="1029890"/>
          </a:xfrm>
          <a:prstGeom prst="rect">
            <a:avLst/>
          </a:prstGeom>
          <a:noFill/>
          <a:ln>
            <a:noFill/>
          </a:ln>
        </p:spPr>
      </p:pic>
      <p:sp>
        <p:nvSpPr>
          <p:cNvPr id="103" name="Google Shape;103;p4"/>
          <p:cNvSpPr txBox="1">
            <a:spLocks noGrp="1"/>
          </p:cNvSpPr>
          <p:nvPr>
            <p:ph type="title"/>
          </p:nvPr>
        </p:nvSpPr>
        <p:spPr>
          <a:xfrm>
            <a:off x="7950" y="0"/>
            <a:ext cx="9144000" cy="85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4000">
                <a:solidFill>
                  <a:srgbClr val="FFFFFF"/>
                </a:solidFill>
              </a:rPr>
              <a:t>Study Data Assumptions </a:t>
            </a:r>
            <a:endParaRPr sz="4000">
              <a:solidFill>
                <a:srgbClr val="FFFFFF"/>
              </a:solidFill>
            </a:endParaRPr>
          </a:p>
        </p:txBody>
      </p:sp>
      <p:sp>
        <p:nvSpPr>
          <p:cNvPr id="104" name="Google Shape;104;p4"/>
          <p:cNvSpPr txBox="1"/>
          <p:nvPr/>
        </p:nvSpPr>
        <p:spPr>
          <a:xfrm>
            <a:off x="-3900" y="47625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105" name="Google Shape;105;p4"/>
          <p:cNvSpPr txBox="1"/>
          <p:nvPr/>
        </p:nvSpPr>
        <p:spPr>
          <a:xfrm>
            <a:off x="0" y="47760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106" name="Google Shape;106;p4"/>
          <p:cNvSpPr txBox="1"/>
          <p:nvPr/>
        </p:nvSpPr>
        <p:spPr>
          <a:xfrm>
            <a:off x="99925" y="940150"/>
            <a:ext cx="8944149" cy="21488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Calibri"/>
                <a:ea typeface="Calibri"/>
                <a:cs typeface="Calibri"/>
                <a:sym typeface="Calibri"/>
              </a:rPr>
              <a:t>Key data assumptions: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dk1"/>
              </a:solidFill>
              <a:latin typeface="Calibri"/>
              <a:ea typeface="Calibri"/>
              <a:cs typeface="Calibri"/>
              <a:sym typeface="Calibri"/>
            </a:endParaRPr>
          </a:p>
          <a:p>
            <a:pPr marL="482600" marR="0" lvl="0" indent="-342900" algn="l" rtl="0">
              <a:lnSpc>
                <a:spcPct val="100000"/>
              </a:lnSpc>
              <a:spcBef>
                <a:spcPts val="0"/>
              </a:spcBef>
              <a:spcAft>
                <a:spcPts val="0"/>
              </a:spcAft>
              <a:buClr>
                <a:srgbClr val="593D2B"/>
              </a:buClr>
              <a:buSzPts val="1400"/>
              <a:buFont typeface="Noto Sans Symbols"/>
              <a:buChar char="▪"/>
            </a:pPr>
            <a:r>
              <a:rPr lang="en" sz="2000" b="0" i="0" u="none" strike="noStrike" cap="none">
                <a:solidFill>
                  <a:srgbClr val="593D2B"/>
                </a:solidFill>
                <a:latin typeface="Calibri"/>
                <a:ea typeface="Calibri"/>
                <a:cs typeface="Calibri"/>
                <a:sym typeface="Calibri"/>
              </a:rPr>
              <a:t>“</a:t>
            </a:r>
            <a:r>
              <a:rPr lang="en" sz="2000" b="1" i="0" u="none" strike="noStrike" cap="none">
                <a:solidFill>
                  <a:srgbClr val="593D2B"/>
                </a:solidFill>
                <a:latin typeface="Calibri"/>
                <a:ea typeface="Calibri"/>
                <a:cs typeface="Calibri"/>
                <a:sym typeface="Calibri"/>
              </a:rPr>
              <a:t>Food Waste</a:t>
            </a:r>
            <a:r>
              <a:rPr lang="en" sz="2000" b="0" i="0" u="none" strike="noStrike" cap="none">
                <a:solidFill>
                  <a:srgbClr val="593D2B"/>
                </a:solidFill>
                <a:latin typeface="Calibri"/>
                <a:ea typeface="Calibri"/>
                <a:cs typeface="Calibri"/>
                <a:sym typeface="Calibri"/>
              </a:rPr>
              <a:t>”: student-generated cafeteria food waste (non-Kitchen waste)</a:t>
            </a:r>
            <a:endParaRPr sz="1400" b="0" i="0" u="none" strike="noStrike" cap="none">
              <a:solidFill>
                <a:srgbClr val="000000"/>
              </a:solidFill>
              <a:latin typeface="Arial"/>
              <a:ea typeface="Arial"/>
              <a:cs typeface="Arial"/>
              <a:sym typeface="Arial"/>
            </a:endParaRPr>
          </a:p>
          <a:p>
            <a:pPr marL="482600" marR="0" lvl="0" indent="-254000" algn="l" rtl="0">
              <a:lnSpc>
                <a:spcPct val="100000"/>
              </a:lnSpc>
              <a:spcBef>
                <a:spcPts val="0"/>
              </a:spcBef>
              <a:spcAft>
                <a:spcPts val="0"/>
              </a:spcAft>
              <a:buClr>
                <a:srgbClr val="593D2B"/>
              </a:buClr>
              <a:buSzPts val="1400"/>
              <a:buFont typeface="Noto Sans Symbols"/>
              <a:buNone/>
            </a:pPr>
            <a:endParaRPr sz="800" b="0" i="0" u="none" strike="noStrike" cap="none">
              <a:solidFill>
                <a:srgbClr val="593D2B"/>
              </a:solidFill>
              <a:latin typeface="Calibri"/>
              <a:ea typeface="Calibri"/>
              <a:cs typeface="Calibri"/>
              <a:sym typeface="Calibri"/>
            </a:endParaRPr>
          </a:p>
          <a:p>
            <a:pPr marL="482600" marR="0" lvl="0" indent="-342900" algn="l" rtl="0">
              <a:lnSpc>
                <a:spcPct val="100000"/>
              </a:lnSpc>
              <a:spcBef>
                <a:spcPts val="0"/>
              </a:spcBef>
              <a:spcAft>
                <a:spcPts val="0"/>
              </a:spcAft>
              <a:buClr>
                <a:schemeClr val="dk1"/>
              </a:buClr>
              <a:buSzPts val="1400"/>
              <a:buFont typeface="Noto Sans Symbols"/>
              <a:buChar char="▪"/>
            </a:pPr>
            <a:r>
              <a:rPr lang="en" sz="2000" b="1" i="0" u="none" strike="noStrike" cap="none">
                <a:solidFill>
                  <a:schemeClr val="dk1"/>
                </a:solidFill>
                <a:latin typeface="Calibri"/>
                <a:ea typeface="Calibri"/>
                <a:cs typeface="Calibri"/>
                <a:sym typeface="Calibri"/>
              </a:rPr>
              <a:t>“Wk 1” = “Baseline Week” : </a:t>
            </a:r>
            <a:r>
              <a:rPr lang="en" sz="2000" b="0" i="0" u="none" strike="noStrike" cap="none">
                <a:solidFill>
                  <a:schemeClr val="dk1"/>
                </a:solidFill>
                <a:latin typeface="Calibri"/>
                <a:ea typeface="Calibri"/>
                <a:cs typeface="Calibri"/>
                <a:sym typeface="Calibri"/>
              </a:rPr>
              <a:t>represents pre-Study school food waste levels</a:t>
            </a:r>
            <a:endParaRPr sz="1400" b="0" i="0" u="none" strike="noStrike" cap="none">
              <a:solidFill>
                <a:srgbClr val="000000"/>
              </a:solidFill>
              <a:latin typeface="Arial"/>
              <a:ea typeface="Arial"/>
              <a:cs typeface="Arial"/>
              <a:sym typeface="Arial"/>
            </a:endParaRPr>
          </a:p>
          <a:p>
            <a:pPr marL="482600" marR="0" lvl="0" indent="-254000" algn="l" rtl="0">
              <a:lnSpc>
                <a:spcPct val="100000"/>
              </a:lnSpc>
              <a:spcBef>
                <a:spcPts val="0"/>
              </a:spcBef>
              <a:spcAft>
                <a:spcPts val="0"/>
              </a:spcAft>
              <a:buClr>
                <a:schemeClr val="dk1"/>
              </a:buClr>
              <a:buSzPts val="1400"/>
              <a:buFont typeface="Noto Sans Symbols"/>
              <a:buNone/>
            </a:pPr>
            <a:endParaRPr sz="800" b="0" i="0" u="none" strike="noStrike" cap="none">
              <a:solidFill>
                <a:schemeClr val="dk1"/>
              </a:solidFill>
              <a:latin typeface="Calibri"/>
              <a:ea typeface="Calibri"/>
              <a:cs typeface="Calibri"/>
              <a:sym typeface="Calibri"/>
            </a:endParaRPr>
          </a:p>
          <a:p>
            <a:pPr marL="482600" marR="0" lvl="0" indent="-342900" algn="l" rtl="0">
              <a:lnSpc>
                <a:spcPct val="100000"/>
              </a:lnSpc>
              <a:spcBef>
                <a:spcPts val="0"/>
              </a:spcBef>
              <a:spcAft>
                <a:spcPts val="0"/>
              </a:spcAft>
              <a:buClr>
                <a:schemeClr val="dk1"/>
              </a:buClr>
              <a:buSzPts val="1400"/>
              <a:buFont typeface="Noto Sans Symbols"/>
              <a:buChar char="▪"/>
            </a:pPr>
            <a:r>
              <a:rPr lang="en" sz="2000" b="0" i="0" u="none" strike="noStrike" cap="none">
                <a:solidFill>
                  <a:schemeClr val="dk1"/>
                </a:solidFill>
                <a:latin typeface="Calibri"/>
                <a:ea typeface="Calibri"/>
                <a:cs typeface="Calibri"/>
                <a:sym typeface="Calibri"/>
              </a:rPr>
              <a:t>“</a:t>
            </a:r>
            <a:r>
              <a:rPr lang="en" sz="2000" b="1" i="0" u="none" strike="noStrike" cap="none">
                <a:solidFill>
                  <a:schemeClr val="dk1"/>
                </a:solidFill>
                <a:latin typeface="Calibri"/>
                <a:ea typeface="Calibri"/>
                <a:cs typeface="Calibri"/>
                <a:sym typeface="Calibri"/>
              </a:rPr>
              <a:t>Baseline Week</a:t>
            </a:r>
            <a:r>
              <a:rPr lang="en" sz="2000" b="0" i="0" u="none" strike="noStrike" cap="none">
                <a:solidFill>
                  <a:schemeClr val="dk1"/>
                </a:solidFill>
                <a:latin typeface="Calibri"/>
                <a:ea typeface="Calibri"/>
                <a:cs typeface="Calibri"/>
                <a:sym typeface="Calibri"/>
              </a:rPr>
              <a:t>”:  without Study, food waste would continue at these levels</a:t>
            </a:r>
            <a:endParaRPr sz="1400" b="0" i="0" u="none" strike="noStrike" cap="none">
              <a:solidFill>
                <a:srgbClr val="000000"/>
              </a:solidFill>
              <a:latin typeface="Arial"/>
              <a:ea typeface="Arial"/>
              <a:cs typeface="Arial"/>
              <a:sym typeface="Arial"/>
            </a:endParaRPr>
          </a:p>
          <a:p>
            <a:pPr marL="482600" marR="0" lvl="0" indent="-254000" algn="l" rtl="0">
              <a:lnSpc>
                <a:spcPct val="100000"/>
              </a:lnSpc>
              <a:spcBef>
                <a:spcPts val="0"/>
              </a:spcBef>
              <a:spcAft>
                <a:spcPts val="0"/>
              </a:spcAft>
              <a:buClr>
                <a:schemeClr val="dk1"/>
              </a:buClr>
              <a:buSzPts val="1400"/>
              <a:buFont typeface="Noto Sans Symbols"/>
              <a:buNone/>
            </a:pPr>
            <a:endParaRPr sz="800" b="0" i="0" u="none" strike="noStrike" cap="none">
              <a:solidFill>
                <a:schemeClr val="dk1"/>
              </a:solidFill>
              <a:latin typeface="Calibri"/>
              <a:ea typeface="Calibri"/>
              <a:cs typeface="Calibri"/>
              <a:sym typeface="Calibri"/>
            </a:endParaRPr>
          </a:p>
          <a:p>
            <a:pPr marL="482600" marR="0" lvl="0" indent="-342900" algn="l" rtl="0">
              <a:lnSpc>
                <a:spcPct val="100000"/>
              </a:lnSpc>
              <a:spcBef>
                <a:spcPts val="0"/>
              </a:spcBef>
              <a:spcAft>
                <a:spcPts val="0"/>
              </a:spcAft>
              <a:buClr>
                <a:schemeClr val="dk1"/>
              </a:buClr>
              <a:buSzPts val="1400"/>
              <a:buFont typeface="Noto Sans Symbols"/>
              <a:buChar char="▪"/>
            </a:pPr>
            <a:r>
              <a:rPr lang="en" sz="2000" b="1" i="0" u="none" strike="noStrike" cap="none">
                <a:solidFill>
                  <a:schemeClr val="dk1"/>
                </a:solidFill>
                <a:latin typeface="Calibri"/>
                <a:ea typeface="Calibri"/>
                <a:cs typeface="Calibri"/>
                <a:sym typeface="Calibri"/>
              </a:rPr>
              <a:t>“Food Waste Per Meal Served” </a:t>
            </a:r>
            <a:r>
              <a:rPr lang="en" sz="2000" b="0" i="0" u="none" strike="noStrike" cap="none">
                <a:solidFill>
                  <a:schemeClr val="dk1"/>
                </a:solidFill>
                <a:latin typeface="Calibri"/>
                <a:ea typeface="Calibri"/>
                <a:cs typeface="Calibri"/>
                <a:sym typeface="Calibri"/>
              </a:rPr>
              <a:t>metric:</a:t>
            </a:r>
            <a:endParaRPr sz="20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 name="Google Shape;107;p4"/>
          <p:cNvSpPr txBox="1"/>
          <p:nvPr/>
        </p:nvSpPr>
        <p:spPr>
          <a:xfrm>
            <a:off x="486248" y="3100050"/>
            <a:ext cx="8557826" cy="1655700"/>
          </a:xfrm>
          <a:prstGeom prst="rect">
            <a:avLst/>
          </a:prstGeom>
          <a:noFill/>
          <a:ln>
            <a:noFill/>
          </a:ln>
        </p:spPr>
        <p:txBody>
          <a:bodyPr spcFirstLastPara="1" wrap="square" lIns="91425" tIns="91425" rIns="91425" bIns="91425" anchor="t" anchorCtr="0">
            <a:noAutofit/>
          </a:bodyPr>
          <a:lstStyle/>
          <a:p>
            <a:pPr marL="457200" marR="0" lvl="3" indent="-317500" algn="l" rtl="0">
              <a:lnSpc>
                <a:spcPct val="100000"/>
              </a:lnSpc>
              <a:spcBef>
                <a:spcPts val="0"/>
              </a:spcBef>
              <a:spcAft>
                <a:spcPts val="0"/>
              </a:spcAft>
              <a:buClr>
                <a:schemeClr val="dk1"/>
              </a:buClr>
              <a:buSzPts val="1400"/>
              <a:buFont typeface="Noto Sans Symbols"/>
              <a:buChar char="✔"/>
            </a:pPr>
            <a:r>
              <a:rPr lang="en" sz="2000" b="0" i="0" u="none" strike="noStrike" cap="none">
                <a:solidFill>
                  <a:schemeClr val="dk1"/>
                </a:solidFill>
                <a:latin typeface="Calibri"/>
                <a:ea typeface="Calibri"/>
                <a:cs typeface="Calibri"/>
                <a:sym typeface="Calibri"/>
              </a:rPr>
              <a:t>Average quantity of food waste produced with each lunch meal served</a:t>
            </a:r>
            <a:endParaRPr sz="2000" b="0" i="0" u="none" strike="noStrike" cap="none">
              <a:solidFill>
                <a:schemeClr val="dk1"/>
              </a:solidFill>
              <a:latin typeface="Calibri"/>
              <a:ea typeface="Calibri"/>
              <a:cs typeface="Calibri"/>
              <a:sym typeface="Calibri"/>
            </a:endParaRPr>
          </a:p>
          <a:p>
            <a:pPr marL="457200" marR="0" lvl="3" indent="-317500" algn="l" rtl="0">
              <a:lnSpc>
                <a:spcPct val="100000"/>
              </a:lnSpc>
              <a:spcBef>
                <a:spcPts val="0"/>
              </a:spcBef>
              <a:spcAft>
                <a:spcPts val="0"/>
              </a:spcAft>
              <a:buClr>
                <a:schemeClr val="dk1"/>
              </a:buClr>
              <a:buSzPts val="1400"/>
              <a:buFont typeface="Noto Sans Symbols"/>
              <a:buChar char="✔"/>
            </a:pPr>
            <a:r>
              <a:rPr lang="en" sz="2000" b="0" i="0" u="none" strike="noStrike" cap="none">
                <a:solidFill>
                  <a:schemeClr val="dk1"/>
                </a:solidFill>
                <a:latin typeface="Calibri"/>
                <a:ea typeface="Calibri"/>
                <a:cs typeface="Calibri"/>
                <a:sym typeface="Calibri"/>
              </a:rPr>
              <a:t>Eliminates effect of school size</a:t>
            </a:r>
            <a:endParaRPr sz="2000" b="0" i="0" u="none" strike="noStrike" cap="none">
              <a:solidFill>
                <a:schemeClr val="dk1"/>
              </a:solidFill>
              <a:latin typeface="Calibri"/>
              <a:ea typeface="Calibri"/>
              <a:cs typeface="Calibri"/>
              <a:sym typeface="Calibri"/>
            </a:endParaRPr>
          </a:p>
          <a:p>
            <a:pPr marL="457200" marR="0" lvl="3" indent="-317500" algn="l" rtl="0">
              <a:lnSpc>
                <a:spcPct val="100000"/>
              </a:lnSpc>
              <a:spcBef>
                <a:spcPts val="0"/>
              </a:spcBef>
              <a:spcAft>
                <a:spcPts val="0"/>
              </a:spcAft>
              <a:buClr>
                <a:schemeClr val="dk1"/>
              </a:buClr>
              <a:buSzPts val="1400"/>
              <a:buFont typeface="Noto Sans Symbols"/>
              <a:buChar char="✔"/>
            </a:pPr>
            <a:r>
              <a:rPr lang="en" sz="2000" b="0" i="0" u="none" strike="noStrike" cap="none">
                <a:solidFill>
                  <a:schemeClr val="dk1"/>
                </a:solidFill>
                <a:latin typeface="Calibri"/>
                <a:ea typeface="Calibri"/>
                <a:cs typeface="Calibri"/>
                <a:sym typeface="Calibri"/>
              </a:rPr>
              <a:t>Allows comparison of all Maine schools</a:t>
            </a:r>
            <a:endParaRPr sz="2000" b="0" i="0" u="none" strike="noStrike" cap="none">
              <a:solidFill>
                <a:schemeClr val="dk1"/>
              </a:solidFill>
              <a:latin typeface="Calibri"/>
              <a:ea typeface="Calibri"/>
              <a:cs typeface="Calibri"/>
              <a:sym typeface="Calibri"/>
            </a:endParaRPr>
          </a:p>
          <a:p>
            <a:pPr marL="457200" marR="0" lvl="3" indent="-317500" algn="l" rtl="0">
              <a:lnSpc>
                <a:spcPct val="100000"/>
              </a:lnSpc>
              <a:spcBef>
                <a:spcPts val="0"/>
              </a:spcBef>
              <a:spcAft>
                <a:spcPts val="0"/>
              </a:spcAft>
              <a:buClr>
                <a:schemeClr val="dk1"/>
              </a:buClr>
              <a:buSzPts val="1400"/>
              <a:buFont typeface="Noto Sans Symbols"/>
              <a:buChar char="✔"/>
            </a:pPr>
            <a:r>
              <a:rPr lang="en" sz="2000" b="0" i="0" u="none" strike="noStrike" cap="none">
                <a:solidFill>
                  <a:schemeClr val="dk1"/>
                </a:solidFill>
                <a:latin typeface="Calibri"/>
                <a:ea typeface="Calibri"/>
                <a:cs typeface="Calibri"/>
                <a:sym typeface="Calibri"/>
              </a:rPr>
              <a:t>Eliminates impact of missed school days or other disruptions to weekly data</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5" title="Chart"/>
          <p:cNvPicPr preferRelativeResize="0"/>
          <p:nvPr/>
        </p:nvPicPr>
        <p:blipFill>
          <a:blip r:embed="rId3">
            <a:alphaModFix/>
          </a:blip>
          <a:stretch>
            <a:fillRect/>
          </a:stretch>
        </p:blipFill>
        <p:spPr>
          <a:xfrm>
            <a:off x="3815250" y="1576550"/>
            <a:ext cx="5192126" cy="3015849"/>
          </a:xfrm>
          <a:prstGeom prst="rect">
            <a:avLst/>
          </a:prstGeom>
          <a:noFill/>
          <a:ln w="19050" cap="flat" cmpd="sng">
            <a:solidFill>
              <a:schemeClr val="dk1"/>
            </a:solidFill>
            <a:prstDash val="solid"/>
            <a:round/>
            <a:headEnd type="none" w="sm" len="sm"/>
            <a:tailEnd type="none" w="sm" len="sm"/>
          </a:ln>
        </p:spPr>
      </p:pic>
      <p:pic>
        <p:nvPicPr>
          <p:cNvPr id="113" name="Google Shape;113;p5"/>
          <p:cNvPicPr preferRelativeResize="0"/>
          <p:nvPr/>
        </p:nvPicPr>
        <p:blipFill rotWithShape="1">
          <a:blip r:embed="rId4">
            <a:alphaModFix/>
          </a:blip>
          <a:srcRect/>
          <a:stretch/>
        </p:blipFill>
        <p:spPr>
          <a:xfrm>
            <a:off x="0" y="0"/>
            <a:ext cx="9151938" cy="1029890"/>
          </a:xfrm>
          <a:prstGeom prst="rect">
            <a:avLst/>
          </a:prstGeom>
          <a:noFill/>
          <a:ln>
            <a:noFill/>
          </a:ln>
        </p:spPr>
      </p:pic>
      <p:sp>
        <p:nvSpPr>
          <p:cNvPr id="114" name="Google Shape;114;p5"/>
          <p:cNvSpPr txBox="1">
            <a:spLocks noGrp="1"/>
          </p:cNvSpPr>
          <p:nvPr>
            <p:ph type="title"/>
          </p:nvPr>
        </p:nvSpPr>
        <p:spPr>
          <a:xfrm>
            <a:off x="7950" y="0"/>
            <a:ext cx="9144000" cy="85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4000">
                <a:solidFill>
                  <a:srgbClr val="FFFFFF"/>
                </a:solidFill>
              </a:rPr>
              <a:t>Overall Food Waste Study Result </a:t>
            </a:r>
            <a:endParaRPr sz="4000">
              <a:solidFill>
                <a:srgbClr val="FFFFFF"/>
              </a:solidFill>
            </a:endParaRPr>
          </a:p>
        </p:txBody>
      </p:sp>
      <p:sp>
        <p:nvSpPr>
          <p:cNvPr id="115" name="Google Shape;115;p5"/>
          <p:cNvSpPr txBox="1"/>
          <p:nvPr/>
        </p:nvSpPr>
        <p:spPr>
          <a:xfrm>
            <a:off x="-3900" y="47625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116" name="Google Shape;116;p5"/>
          <p:cNvSpPr txBox="1"/>
          <p:nvPr/>
        </p:nvSpPr>
        <p:spPr>
          <a:xfrm>
            <a:off x="0" y="47760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
        <p:nvSpPr>
          <p:cNvPr id="117" name="Google Shape;117;p5"/>
          <p:cNvSpPr txBox="1"/>
          <p:nvPr/>
        </p:nvSpPr>
        <p:spPr>
          <a:xfrm>
            <a:off x="144584" y="964780"/>
            <a:ext cx="8870731" cy="110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dirty="0" smtClean="0">
                <a:solidFill>
                  <a:schemeClr val="dk1"/>
                </a:solidFill>
                <a:latin typeface="Calibri"/>
                <a:ea typeface="Calibri"/>
                <a:cs typeface="Calibri"/>
                <a:sym typeface="Calibri"/>
              </a:rPr>
              <a:t>Pilot </a:t>
            </a:r>
            <a:r>
              <a:rPr lang="en" sz="2400" b="1" i="0" u="none" strike="noStrike" cap="none" dirty="0">
                <a:solidFill>
                  <a:schemeClr val="dk1"/>
                </a:solidFill>
                <a:latin typeface="Calibri"/>
                <a:ea typeface="Calibri"/>
                <a:cs typeface="Calibri"/>
                <a:sym typeface="Calibri"/>
              </a:rPr>
              <a:t>schools saw </a:t>
            </a:r>
            <a:r>
              <a:rPr lang="en" sz="2400" b="1" i="0" u="none" strike="noStrike" cap="none" dirty="0" smtClean="0">
                <a:solidFill>
                  <a:schemeClr val="dk1"/>
                </a:solidFill>
                <a:latin typeface="Calibri"/>
                <a:ea typeface="Calibri"/>
                <a:cs typeface="Calibri"/>
                <a:sym typeface="Calibri"/>
              </a:rPr>
              <a:t>Average </a:t>
            </a:r>
            <a:r>
              <a:rPr lang="en" sz="2400" b="1" dirty="0">
                <a:solidFill>
                  <a:schemeClr val="dk1"/>
                </a:solidFill>
                <a:latin typeface="Calibri"/>
                <a:ea typeface="Calibri"/>
                <a:cs typeface="Calibri"/>
                <a:sym typeface="Calibri"/>
              </a:rPr>
              <a:t>F</a:t>
            </a:r>
            <a:r>
              <a:rPr lang="en" sz="2400" b="1" i="0" u="none" strike="noStrike" cap="none" dirty="0" smtClean="0">
                <a:solidFill>
                  <a:schemeClr val="dk1"/>
                </a:solidFill>
                <a:latin typeface="Calibri"/>
                <a:ea typeface="Calibri"/>
                <a:cs typeface="Calibri"/>
                <a:sym typeface="Calibri"/>
              </a:rPr>
              <a:t>ood </a:t>
            </a:r>
            <a:r>
              <a:rPr lang="en" sz="2400" b="1" dirty="0">
                <a:solidFill>
                  <a:schemeClr val="dk1"/>
                </a:solidFill>
                <a:latin typeface="Calibri"/>
                <a:ea typeface="Calibri"/>
                <a:cs typeface="Calibri"/>
                <a:sym typeface="Calibri"/>
              </a:rPr>
              <a:t>W</a:t>
            </a:r>
            <a:r>
              <a:rPr lang="en" sz="2400" b="1" i="0" u="none" strike="noStrike" cap="none" dirty="0" smtClean="0">
                <a:solidFill>
                  <a:schemeClr val="dk1"/>
                </a:solidFill>
                <a:latin typeface="Calibri"/>
                <a:ea typeface="Calibri"/>
                <a:cs typeface="Calibri"/>
                <a:sym typeface="Calibri"/>
              </a:rPr>
              <a:t>aste </a:t>
            </a:r>
            <a:r>
              <a:rPr lang="en" sz="2400" b="1" i="0" u="none" strike="noStrike" cap="none" dirty="0">
                <a:solidFill>
                  <a:schemeClr val="dk1"/>
                </a:solidFill>
                <a:latin typeface="Calibri"/>
                <a:ea typeface="Calibri"/>
                <a:cs typeface="Calibri"/>
                <a:sym typeface="Calibri"/>
              </a:rPr>
              <a:t>trend downward by nearly 20% over 9 weeks.</a:t>
            </a:r>
            <a:endParaRPr sz="2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6" title="Chart"/>
          <p:cNvPicPr preferRelativeResize="0"/>
          <p:nvPr/>
        </p:nvPicPr>
        <p:blipFill>
          <a:blip r:embed="rId3">
            <a:alphaModFix/>
          </a:blip>
          <a:stretch>
            <a:fillRect/>
          </a:stretch>
        </p:blipFill>
        <p:spPr>
          <a:xfrm>
            <a:off x="4394200" y="1386100"/>
            <a:ext cx="4693551" cy="2950700"/>
          </a:xfrm>
          <a:prstGeom prst="rect">
            <a:avLst/>
          </a:prstGeom>
          <a:noFill/>
          <a:ln w="19050" cap="flat" cmpd="sng">
            <a:solidFill>
              <a:schemeClr val="dk1"/>
            </a:solidFill>
            <a:prstDash val="solid"/>
            <a:round/>
            <a:headEnd type="none" w="sm" len="sm"/>
            <a:tailEnd type="none" w="sm" len="sm"/>
          </a:ln>
        </p:spPr>
      </p:pic>
      <p:sp>
        <p:nvSpPr>
          <p:cNvPr id="123" name="Google Shape;123;p6"/>
          <p:cNvSpPr txBox="1">
            <a:spLocks noGrp="1"/>
          </p:cNvSpPr>
          <p:nvPr>
            <p:ph type="body" idx="1"/>
          </p:nvPr>
        </p:nvSpPr>
        <p:spPr>
          <a:xfrm>
            <a:off x="165300" y="850550"/>
            <a:ext cx="8829300" cy="339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 sz="2400" b="1" dirty="0"/>
              <a:t>Comparing Wk 1 to Lowest Week, Pilot Schools reduced their </a:t>
            </a:r>
            <a:r>
              <a:rPr lang="en" sz="2400" b="1" dirty="0" smtClean="0"/>
              <a:t>Average </a:t>
            </a:r>
            <a:r>
              <a:rPr lang="en" sz="2400" b="1" dirty="0"/>
              <a:t>F</a:t>
            </a:r>
            <a:r>
              <a:rPr lang="en" sz="2400" b="1" dirty="0" smtClean="0"/>
              <a:t>ood </a:t>
            </a:r>
            <a:r>
              <a:rPr lang="en" sz="2400" b="1" dirty="0"/>
              <a:t>W</a:t>
            </a:r>
            <a:r>
              <a:rPr lang="en" sz="2400" b="1" dirty="0" smtClean="0"/>
              <a:t>aste </a:t>
            </a:r>
            <a:r>
              <a:rPr lang="en" sz="2400" b="1" dirty="0"/>
              <a:t>by </a:t>
            </a:r>
            <a:r>
              <a:rPr lang="en" sz="2400" b="1" dirty="0" smtClean="0"/>
              <a:t>18.1</a:t>
            </a:r>
            <a:r>
              <a:rPr lang="en" sz="2400" b="1" dirty="0"/>
              <a:t>%.</a:t>
            </a:r>
            <a:endParaRPr dirty="0"/>
          </a:p>
          <a:p>
            <a:pPr marL="0" lvl="0" indent="0" algn="l" rtl="0">
              <a:lnSpc>
                <a:spcPct val="100000"/>
              </a:lnSpc>
              <a:spcBef>
                <a:spcPts val="360"/>
              </a:spcBef>
              <a:spcAft>
                <a:spcPts val="0"/>
              </a:spcAft>
              <a:buSzPts val="1800"/>
              <a:buNone/>
            </a:pPr>
            <a:endParaRPr sz="800" dirty="0"/>
          </a:p>
          <a:p>
            <a:pPr marL="457200" lvl="0" indent="-355600" algn="l" rtl="0">
              <a:lnSpc>
                <a:spcPct val="100000"/>
              </a:lnSpc>
              <a:spcBef>
                <a:spcPts val="360"/>
              </a:spcBef>
              <a:spcAft>
                <a:spcPts val="0"/>
              </a:spcAft>
              <a:buSzPts val="2000"/>
              <a:buChar char="-"/>
            </a:pPr>
            <a:r>
              <a:rPr lang="en" sz="2000" dirty="0"/>
              <a:t>School A: </a:t>
            </a:r>
            <a:r>
              <a:rPr lang="en" sz="2000" dirty="0" smtClean="0"/>
              <a:t> </a:t>
            </a:r>
            <a:r>
              <a:rPr lang="en" sz="2000" b="1" dirty="0" smtClean="0"/>
              <a:t>22.8</a:t>
            </a:r>
            <a:r>
              <a:rPr lang="en" sz="2000" b="1" dirty="0"/>
              <a:t>%</a:t>
            </a:r>
            <a:endParaRPr sz="2000" b="1" dirty="0"/>
          </a:p>
          <a:p>
            <a:pPr marL="457200" lvl="0" indent="-355600" algn="l" rtl="0">
              <a:lnSpc>
                <a:spcPct val="100000"/>
              </a:lnSpc>
              <a:spcBef>
                <a:spcPts val="0"/>
              </a:spcBef>
              <a:spcAft>
                <a:spcPts val="0"/>
              </a:spcAft>
              <a:buSzPts val="2000"/>
              <a:buChar char="-"/>
            </a:pPr>
            <a:r>
              <a:rPr lang="en" sz="2000" dirty="0"/>
              <a:t>School B: </a:t>
            </a:r>
            <a:r>
              <a:rPr lang="en" sz="2000" dirty="0" smtClean="0"/>
              <a:t> </a:t>
            </a:r>
            <a:r>
              <a:rPr lang="en" sz="2000" b="1" dirty="0" smtClean="0"/>
              <a:t>12.8</a:t>
            </a:r>
            <a:r>
              <a:rPr lang="en" sz="2000" b="1" dirty="0"/>
              <a:t>%</a:t>
            </a:r>
            <a:endParaRPr sz="2000" b="1" dirty="0"/>
          </a:p>
          <a:p>
            <a:pPr marL="457200" lvl="0" indent="-355600" algn="l" rtl="0">
              <a:lnSpc>
                <a:spcPct val="100000"/>
              </a:lnSpc>
              <a:spcBef>
                <a:spcPts val="0"/>
              </a:spcBef>
              <a:spcAft>
                <a:spcPts val="0"/>
              </a:spcAft>
              <a:buSzPts val="2000"/>
              <a:buChar char="-"/>
            </a:pPr>
            <a:r>
              <a:rPr lang="en" sz="2000" dirty="0"/>
              <a:t>School C: </a:t>
            </a:r>
            <a:r>
              <a:rPr lang="en" sz="2000" dirty="0" smtClean="0"/>
              <a:t> </a:t>
            </a:r>
            <a:r>
              <a:rPr lang="en" sz="2000" b="1" dirty="0" smtClean="0"/>
              <a:t>24.4</a:t>
            </a:r>
            <a:r>
              <a:rPr lang="en" sz="2000" b="1" dirty="0"/>
              <a:t>%</a:t>
            </a:r>
            <a:endParaRPr sz="2000" b="1" dirty="0"/>
          </a:p>
          <a:p>
            <a:pPr marL="457200" lvl="0" indent="-355600" algn="l" rtl="0">
              <a:lnSpc>
                <a:spcPct val="100000"/>
              </a:lnSpc>
              <a:spcBef>
                <a:spcPts val="0"/>
              </a:spcBef>
              <a:spcAft>
                <a:spcPts val="0"/>
              </a:spcAft>
              <a:buSzPts val="2000"/>
              <a:buChar char="-"/>
            </a:pPr>
            <a:r>
              <a:rPr lang="en" sz="2000" dirty="0"/>
              <a:t>School D: </a:t>
            </a:r>
            <a:r>
              <a:rPr lang="en" sz="2000" dirty="0" smtClean="0"/>
              <a:t> </a:t>
            </a:r>
            <a:r>
              <a:rPr lang="en" sz="2000" b="1" dirty="0" smtClean="0"/>
              <a:t>12.5</a:t>
            </a:r>
            <a:r>
              <a:rPr lang="en" sz="2000" b="1" dirty="0"/>
              <a:t>%</a:t>
            </a:r>
            <a:endParaRPr sz="2000" b="1" dirty="0"/>
          </a:p>
          <a:p>
            <a:pPr marL="457200" lvl="0" indent="-355600" algn="l" rtl="0">
              <a:lnSpc>
                <a:spcPct val="100000"/>
              </a:lnSpc>
              <a:spcBef>
                <a:spcPts val="0"/>
              </a:spcBef>
              <a:spcAft>
                <a:spcPts val="0"/>
              </a:spcAft>
              <a:buSzPts val="2000"/>
              <a:buChar char="-"/>
            </a:pPr>
            <a:r>
              <a:rPr lang="en" sz="2000" b="1" dirty="0"/>
              <a:t>Average: </a:t>
            </a:r>
            <a:r>
              <a:rPr lang="en" sz="2000" b="1" dirty="0" smtClean="0"/>
              <a:t> 18.1</a:t>
            </a:r>
            <a:r>
              <a:rPr lang="en" sz="2000" b="1" dirty="0"/>
              <a:t>%</a:t>
            </a:r>
            <a:endParaRPr sz="2000" b="1" dirty="0"/>
          </a:p>
          <a:p>
            <a:pPr marL="0" lvl="0" indent="0" algn="l" rtl="0">
              <a:lnSpc>
                <a:spcPct val="100000"/>
              </a:lnSpc>
              <a:spcBef>
                <a:spcPts val="360"/>
              </a:spcBef>
              <a:spcAft>
                <a:spcPts val="0"/>
              </a:spcAft>
              <a:buSzPts val="1800"/>
              <a:buNone/>
            </a:pPr>
            <a:r>
              <a:rPr lang="en" sz="1200" b="1" dirty="0"/>
              <a:t>* When comparing the first and lowest week’s waste levels</a:t>
            </a:r>
            <a:endParaRPr dirty="0"/>
          </a:p>
          <a:p>
            <a:pPr marL="0" lvl="0" indent="0" algn="l" rtl="0">
              <a:lnSpc>
                <a:spcPct val="100000"/>
              </a:lnSpc>
              <a:spcBef>
                <a:spcPts val="360"/>
              </a:spcBef>
              <a:spcAft>
                <a:spcPts val="0"/>
              </a:spcAft>
              <a:buSzPts val="1800"/>
              <a:buNone/>
            </a:pPr>
            <a:endParaRPr sz="800" dirty="0"/>
          </a:p>
          <a:p>
            <a:pPr marL="0" lvl="0" indent="0" algn="l" rtl="0">
              <a:lnSpc>
                <a:spcPct val="100000"/>
              </a:lnSpc>
              <a:spcBef>
                <a:spcPts val="360"/>
              </a:spcBef>
              <a:spcAft>
                <a:spcPts val="0"/>
              </a:spcAft>
              <a:buSzPts val="1800"/>
              <a:buNone/>
            </a:pPr>
            <a:endParaRPr sz="1400" b="1" dirty="0">
              <a:solidFill>
                <a:schemeClr val="dk2"/>
              </a:solidFill>
            </a:endParaRPr>
          </a:p>
          <a:p>
            <a:pPr marL="457200" lvl="0" indent="0" algn="l" rtl="0">
              <a:lnSpc>
                <a:spcPct val="100000"/>
              </a:lnSpc>
              <a:spcBef>
                <a:spcPts val="360"/>
              </a:spcBef>
              <a:spcAft>
                <a:spcPts val="0"/>
              </a:spcAft>
              <a:buSzPts val="1800"/>
              <a:buNone/>
            </a:pPr>
            <a:endParaRPr sz="2000" b="1" dirty="0"/>
          </a:p>
          <a:p>
            <a:pPr marL="457200" lvl="0" indent="0" algn="l" rtl="0">
              <a:lnSpc>
                <a:spcPct val="100000"/>
              </a:lnSpc>
              <a:spcBef>
                <a:spcPts val="360"/>
              </a:spcBef>
              <a:spcAft>
                <a:spcPts val="0"/>
              </a:spcAft>
              <a:buSzPts val="1800"/>
              <a:buNone/>
            </a:pPr>
            <a:endParaRPr sz="2000" b="1" dirty="0"/>
          </a:p>
        </p:txBody>
      </p:sp>
      <p:pic>
        <p:nvPicPr>
          <p:cNvPr id="124" name="Google Shape;124;p6"/>
          <p:cNvPicPr preferRelativeResize="0"/>
          <p:nvPr/>
        </p:nvPicPr>
        <p:blipFill rotWithShape="1">
          <a:blip r:embed="rId4">
            <a:alphaModFix/>
          </a:blip>
          <a:srcRect/>
          <a:stretch/>
        </p:blipFill>
        <p:spPr>
          <a:xfrm>
            <a:off x="-4044" y="0"/>
            <a:ext cx="9151938" cy="1029890"/>
          </a:xfrm>
          <a:prstGeom prst="rect">
            <a:avLst/>
          </a:prstGeom>
          <a:noFill/>
          <a:ln>
            <a:noFill/>
          </a:ln>
        </p:spPr>
      </p:pic>
      <p:sp>
        <p:nvSpPr>
          <p:cNvPr id="125" name="Google Shape;125;p6"/>
          <p:cNvSpPr txBox="1">
            <a:spLocks noGrp="1"/>
          </p:cNvSpPr>
          <p:nvPr>
            <p:ph type="title"/>
          </p:nvPr>
        </p:nvSpPr>
        <p:spPr>
          <a:xfrm>
            <a:off x="7950" y="0"/>
            <a:ext cx="9144000" cy="82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4000">
                <a:solidFill>
                  <a:srgbClr val="FFFFFF"/>
                </a:solidFill>
              </a:rPr>
              <a:t>Food Waste: Wk 1 vs Lowest Wk Change *</a:t>
            </a:r>
            <a:endParaRPr sz="4000">
              <a:solidFill>
                <a:srgbClr val="FFFFFF"/>
              </a:solidFill>
            </a:endParaRPr>
          </a:p>
        </p:txBody>
      </p:sp>
      <p:sp>
        <p:nvSpPr>
          <p:cNvPr id="126" name="Google Shape;126;p6"/>
          <p:cNvSpPr txBox="1"/>
          <p:nvPr/>
        </p:nvSpPr>
        <p:spPr>
          <a:xfrm>
            <a:off x="-3900" y="47758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127" name="Google Shape;127;p6"/>
          <p:cNvSpPr txBox="1"/>
          <p:nvPr/>
        </p:nvSpPr>
        <p:spPr>
          <a:xfrm>
            <a:off x="3975" y="480435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7" title="Chart"/>
          <p:cNvPicPr preferRelativeResize="0"/>
          <p:nvPr/>
        </p:nvPicPr>
        <p:blipFill>
          <a:blip r:embed="rId3">
            <a:alphaModFix/>
          </a:blip>
          <a:stretch>
            <a:fillRect/>
          </a:stretch>
        </p:blipFill>
        <p:spPr>
          <a:xfrm>
            <a:off x="4394200" y="1373775"/>
            <a:ext cx="4693551" cy="2950700"/>
          </a:xfrm>
          <a:prstGeom prst="rect">
            <a:avLst/>
          </a:prstGeom>
          <a:noFill/>
          <a:ln w="19050" cap="flat" cmpd="sng">
            <a:solidFill>
              <a:schemeClr val="dk1"/>
            </a:solidFill>
            <a:prstDash val="solid"/>
            <a:round/>
            <a:headEnd type="none" w="sm" len="sm"/>
            <a:tailEnd type="none" w="sm" len="sm"/>
          </a:ln>
        </p:spPr>
      </p:pic>
      <p:sp>
        <p:nvSpPr>
          <p:cNvPr id="133" name="Google Shape;133;p7"/>
          <p:cNvSpPr txBox="1">
            <a:spLocks noGrp="1"/>
          </p:cNvSpPr>
          <p:nvPr>
            <p:ph type="body" idx="1"/>
          </p:nvPr>
        </p:nvSpPr>
        <p:spPr>
          <a:xfrm>
            <a:off x="106535" y="847169"/>
            <a:ext cx="8930929" cy="339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 sz="2400" b="1" dirty="0"/>
              <a:t>Comparing Wk 1 to Wk 9, Pilot Schools reduced their </a:t>
            </a:r>
            <a:r>
              <a:rPr lang="en" sz="2400" b="1" dirty="0" smtClean="0"/>
              <a:t>Average </a:t>
            </a:r>
            <a:r>
              <a:rPr lang="en" sz="2400" b="1" dirty="0"/>
              <a:t>F</a:t>
            </a:r>
            <a:r>
              <a:rPr lang="en" sz="2400" b="1" dirty="0" smtClean="0"/>
              <a:t>ood </a:t>
            </a:r>
            <a:r>
              <a:rPr lang="en" sz="2400" b="1" dirty="0"/>
              <a:t>W</a:t>
            </a:r>
            <a:r>
              <a:rPr lang="en" sz="2400" b="1" dirty="0" smtClean="0"/>
              <a:t>aste </a:t>
            </a:r>
            <a:r>
              <a:rPr lang="en" sz="2400" b="1" dirty="0"/>
              <a:t>by 14%</a:t>
            </a:r>
            <a:r>
              <a:rPr lang="en" sz="2400" dirty="0"/>
              <a:t>.</a:t>
            </a:r>
            <a:endParaRPr sz="2400" dirty="0"/>
          </a:p>
          <a:p>
            <a:pPr marL="457200" lvl="0" indent="-228600" algn="l" rtl="0">
              <a:lnSpc>
                <a:spcPct val="100000"/>
              </a:lnSpc>
              <a:spcBef>
                <a:spcPts val="360"/>
              </a:spcBef>
              <a:spcAft>
                <a:spcPts val="0"/>
              </a:spcAft>
              <a:buSzPts val="2000"/>
              <a:buNone/>
            </a:pPr>
            <a:endParaRPr sz="800" dirty="0"/>
          </a:p>
          <a:p>
            <a:pPr marL="457200" lvl="0" indent="-355600" algn="l" rtl="0">
              <a:lnSpc>
                <a:spcPct val="100000"/>
              </a:lnSpc>
              <a:spcBef>
                <a:spcPts val="360"/>
              </a:spcBef>
              <a:spcAft>
                <a:spcPts val="0"/>
              </a:spcAft>
              <a:buSzPts val="2000"/>
              <a:buChar char="-"/>
            </a:pPr>
            <a:r>
              <a:rPr lang="en" sz="2000" dirty="0"/>
              <a:t>School A: </a:t>
            </a:r>
            <a:r>
              <a:rPr lang="en" sz="2000" dirty="0" smtClean="0"/>
              <a:t> </a:t>
            </a:r>
            <a:r>
              <a:rPr lang="en" sz="2000" b="1" dirty="0" smtClean="0"/>
              <a:t>22.8</a:t>
            </a:r>
            <a:r>
              <a:rPr lang="en" sz="2000" b="1" dirty="0"/>
              <a:t>%</a:t>
            </a:r>
            <a:r>
              <a:rPr lang="en" sz="2000" dirty="0"/>
              <a:t> </a:t>
            </a:r>
            <a:endParaRPr sz="2000" dirty="0"/>
          </a:p>
          <a:p>
            <a:pPr marL="457200" lvl="0" indent="-355600" algn="l" rtl="0">
              <a:lnSpc>
                <a:spcPct val="100000"/>
              </a:lnSpc>
              <a:spcBef>
                <a:spcPts val="0"/>
              </a:spcBef>
              <a:spcAft>
                <a:spcPts val="0"/>
              </a:spcAft>
              <a:buSzPts val="2000"/>
              <a:buChar char="-"/>
            </a:pPr>
            <a:r>
              <a:rPr lang="en" sz="2000" dirty="0"/>
              <a:t>School B: </a:t>
            </a:r>
            <a:r>
              <a:rPr lang="en" sz="2000" dirty="0" smtClean="0"/>
              <a:t> </a:t>
            </a:r>
            <a:r>
              <a:rPr lang="en" sz="2000" b="1" dirty="0" smtClean="0"/>
              <a:t>10.5</a:t>
            </a:r>
            <a:r>
              <a:rPr lang="en" sz="2000" b="1" dirty="0"/>
              <a:t>%</a:t>
            </a:r>
            <a:endParaRPr sz="2000" b="1" dirty="0"/>
          </a:p>
          <a:p>
            <a:pPr marL="457200" lvl="0" indent="-355600" algn="l" rtl="0">
              <a:lnSpc>
                <a:spcPct val="100000"/>
              </a:lnSpc>
              <a:spcBef>
                <a:spcPts val="0"/>
              </a:spcBef>
              <a:spcAft>
                <a:spcPts val="0"/>
              </a:spcAft>
              <a:buSzPts val="2000"/>
              <a:buChar char="-"/>
            </a:pPr>
            <a:r>
              <a:rPr lang="en" sz="2000" dirty="0"/>
              <a:t>School C: </a:t>
            </a:r>
            <a:r>
              <a:rPr lang="en" sz="2000" dirty="0" smtClean="0"/>
              <a:t> </a:t>
            </a:r>
            <a:r>
              <a:rPr lang="en" sz="2000" b="1" dirty="0" smtClean="0"/>
              <a:t>10.4</a:t>
            </a:r>
            <a:r>
              <a:rPr lang="en" sz="2000" b="1" dirty="0"/>
              <a:t>%</a:t>
            </a:r>
            <a:endParaRPr sz="2000" b="1" dirty="0"/>
          </a:p>
          <a:p>
            <a:pPr marL="457200" lvl="0" indent="-355600" algn="l" rtl="0">
              <a:lnSpc>
                <a:spcPct val="100000"/>
              </a:lnSpc>
              <a:spcBef>
                <a:spcPts val="0"/>
              </a:spcBef>
              <a:spcAft>
                <a:spcPts val="0"/>
              </a:spcAft>
              <a:buSzPts val="2000"/>
              <a:buChar char="-"/>
            </a:pPr>
            <a:r>
              <a:rPr lang="en" sz="2000" dirty="0"/>
              <a:t>School D: </a:t>
            </a:r>
            <a:r>
              <a:rPr lang="en" sz="2000" dirty="0" smtClean="0"/>
              <a:t> </a:t>
            </a:r>
            <a:r>
              <a:rPr lang="en" sz="2000" b="1" dirty="0" smtClean="0"/>
              <a:t>12.5</a:t>
            </a:r>
            <a:r>
              <a:rPr lang="en" sz="2000" b="1" dirty="0"/>
              <a:t>%</a:t>
            </a:r>
            <a:endParaRPr sz="2000" b="1" dirty="0"/>
          </a:p>
          <a:p>
            <a:pPr marL="457200" lvl="0" indent="-355600" algn="l" rtl="0">
              <a:lnSpc>
                <a:spcPct val="100000"/>
              </a:lnSpc>
              <a:spcBef>
                <a:spcPts val="0"/>
              </a:spcBef>
              <a:spcAft>
                <a:spcPts val="0"/>
              </a:spcAft>
              <a:buSzPts val="2000"/>
              <a:buChar char="-"/>
            </a:pPr>
            <a:r>
              <a:rPr lang="en" sz="2000" b="1" dirty="0"/>
              <a:t>Average:  </a:t>
            </a:r>
            <a:r>
              <a:rPr lang="en" sz="2000" b="1" dirty="0" smtClean="0"/>
              <a:t>14</a:t>
            </a:r>
            <a:r>
              <a:rPr lang="en" sz="2000" b="1" dirty="0"/>
              <a:t>%</a:t>
            </a:r>
            <a:endParaRPr sz="2000" b="1" dirty="0"/>
          </a:p>
          <a:p>
            <a:pPr marL="0" lvl="0" indent="0" algn="l" rtl="0">
              <a:lnSpc>
                <a:spcPct val="100000"/>
              </a:lnSpc>
              <a:spcBef>
                <a:spcPts val="360"/>
              </a:spcBef>
              <a:spcAft>
                <a:spcPts val="0"/>
              </a:spcAft>
              <a:buSzPts val="1800"/>
              <a:buNone/>
            </a:pPr>
            <a:r>
              <a:rPr lang="en" sz="1200" b="1" dirty="0"/>
              <a:t>*Comparing Baseline to final Wk 9 food waste levels </a:t>
            </a:r>
            <a:endParaRPr sz="1200" b="1" dirty="0"/>
          </a:p>
          <a:p>
            <a:pPr marL="0" lvl="0" indent="0" algn="l" rtl="0">
              <a:lnSpc>
                <a:spcPct val="100000"/>
              </a:lnSpc>
              <a:spcBef>
                <a:spcPts val="360"/>
              </a:spcBef>
              <a:spcAft>
                <a:spcPts val="0"/>
              </a:spcAft>
              <a:buSzPts val="1800"/>
              <a:buNone/>
            </a:pPr>
            <a:endParaRPr sz="800" b="1" dirty="0"/>
          </a:p>
          <a:p>
            <a:pPr marL="0" lvl="0" indent="0" algn="l" rtl="0">
              <a:lnSpc>
                <a:spcPct val="100000"/>
              </a:lnSpc>
              <a:spcBef>
                <a:spcPts val="360"/>
              </a:spcBef>
              <a:spcAft>
                <a:spcPts val="0"/>
              </a:spcAft>
              <a:buSzPts val="1800"/>
              <a:buNone/>
            </a:pPr>
            <a:endParaRPr sz="1400" b="1" dirty="0">
              <a:solidFill>
                <a:schemeClr val="dk2"/>
              </a:solidFill>
            </a:endParaRPr>
          </a:p>
        </p:txBody>
      </p:sp>
      <p:pic>
        <p:nvPicPr>
          <p:cNvPr id="134" name="Google Shape;134;p7"/>
          <p:cNvPicPr preferRelativeResize="0"/>
          <p:nvPr/>
        </p:nvPicPr>
        <p:blipFill rotWithShape="1">
          <a:blip r:embed="rId4">
            <a:alphaModFix/>
          </a:blip>
          <a:srcRect/>
          <a:stretch/>
        </p:blipFill>
        <p:spPr>
          <a:xfrm>
            <a:off x="0" y="0"/>
            <a:ext cx="9151938" cy="1029890"/>
          </a:xfrm>
          <a:prstGeom prst="rect">
            <a:avLst/>
          </a:prstGeom>
          <a:noFill/>
          <a:ln>
            <a:noFill/>
          </a:ln>
        </p:spPr>
      </p:pic>
      <p:sp>
        <p:nvSpPr>
          <p:cNvPr id="135" name="Google Shape;135;p7"/>
          <p:cNvSpPr txBox="1">
            <a:spLocks noGrp="1"/>
          </p:cNvSpPr>
          <p:nvPr>
            <p:ph type="title"/>
          </p:nvPr>
        </p:nvSpPr>
        <p:spPr>
          <a:xfrm>
            <a:off x="0" y="0"/>
            <a:ext cx="9144000" cy="88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4000">
                <a:solidFill>
                  <a:srgbClr val="FFFFFF"/>
                </a:solidFill>
              </a:rPr>
              <a:t>Food Waste: Wk 1 vs Wk 9 Change* </a:t>
            </a:r>
            <a:endParaRPr sz="4000">
              <a:solidFill>
                <a:srgbClr val="FFFFFF"/>
              </a:solidFill>
            </a:endParaRPr>
          </a:p>
        </p:txBody>
      </p:sp>
      <p:sp>
        <p:nvSpPr>
          <p:cNvPr id="136" name="Google Shape;136;p7"/>
          <p:cNvSpPr txBox="1"/>
          <p:nvPr/>
        </p:nvSpPr>
        <p:spPr>
          <a:xfrm>
            <a:off x="4366700" y="4375375"/>
            <a:ext cx="47286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libri"/>
                <a:ea typeface="Calibri"/>
                <a:cs typeface="Calibri"/>
                <a:sym typeface="Calibri"/>
              </a:rPr>
              <a:t>*  Uses Week 2 data for </a:t>
            </a:r>
            <a:r>
              <a:rPr lang="en" sz="1200">
                <a:solidFill>
                  <a:schemeClr val="dk1"/>
                </a:solidFill>
                <a:latin typeface="Calibri"/>
                <a:ea typeface="Calibri"/>
                <a:cs typeface="Calibri"/>
                <a:sym typeface="Calibri"/>
              </a:rPr>
              <a:t>School B</a:t>
            </a:r>
            <a:r>
              <a:rPr lang="en" sz="1200" b="0" i="0" u="none" strike="noStrike" cap="none">
                <a:solidFill>
                  <a:schemeClr val="dk1"/>
                </a:solidFill>
                <a:latin typeface="Calibri"/>
                <a:ea typeface="Calibri"/>
                <a:cs typeface="Calibri"/>
                <a:sym typeface="Calibri"/>
              </a:rPr>
              <a:t> as tracking was not reported on week 1</a:t>
            </a:r>
            <a:endParaRPr sz="1200" b="0" i="0" u="none" strike="noStrike" cap="none">
              <a:solidFill>
                <a:schemeClr val="dk1"/>
              </a:solidFill>
              <a:latin typeface="Calibri"/>
              <a:ea typeface="Calibri"/>
              <a:cs typeface="Calibri"/>
              <a:sym typeface="Calibri"/>
            </a:endParaRPr>
          </a:p>
        </p:txBody>
      </p:sp>
      <p:sp>
        <p:nvSpPr>
          <p:cNvPr id="137" name="Google Shape;137;p7"/>
          <p:cNvSpPr txBox="1"/>
          <p:nvPr/>
        </p:nvSpPr>
        <p:spPr>
          <a:xfrm>
            <a:off x="-3900" y="47625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138" name="Google Shape;138;p7"/>
          <p:cNvSpPr txBox="1"/>
          <p:nvPr/>
        </p:nvSpPr>
        <p:spPr>
          <a:xfrm>
            <a:off x="0" y="47760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8" title="Chart"/>
          <p:cNvPicPr preferRelativeResize="0"/>
          <p:nvPr/>
        </p:nvPicPr>
        <p:blipFill>
          <a:blip r:embed="rId3">
            <a:alphaModFix/>
          </a:blip>
          <a:stretch>
            <a:fillRect/>
          </a:stretch>
        </p:blipFill>
        <p:spPr>
          <a:xfrm>
            <a:off x="4411175" y="1473700"/>
            <a:ext cx="4693551" cy="2950700"/>
          </a:xfrm>
          <a:prstGeom prst="rect">
            <a:avLst/>
          </a:prstGeom>
          <a:noFill/>
          <a:ln w="19050" cap="flat" cmpd="sng">
            <a:solidFill>
              <a:schemeClr val="dk1"/>
            </a:solidFill>
            <a:prstDash val="solid"/>
            <a:round/>
            <a:headEnd type="none" w="sm" len="sm"/>
            <a:tailEnd type="none" w="sm" len="sm"/>
          </a:ln>
        </p:spPr>
      </p:pic>
      <p:pic>
        <p:nvPicPr>
          <p:cNvPr id="144" name="Google Shape;144;p8"/>
          <p:cNvPicPr preferRelativeResize="0"/>
          <p:nvPr/>
        </p:nvPicPr>
        <p:blipFill rotWithShape="1">
          <a:blip r:embed="rId4">
            <a:alphaModFix/>
          </a:blip>
          <a:srcRect/>
          <a:stretch/>
        </p:blipFill>
        <p:spPr>
          <a:xfrm>
            <a:off x="-3975" y="0"/>
            <a:ext cx="9151938" cy="1029890"/>
          </a:xfrm>
          <a:prstGeom prst="rect">
            <a:avLst/>
          </a:prstGeom>
          <a:noFill/>
          <a:ln>
            <a:noFill/>
          </a:ln>
        </p:spPr>
      </p:pic>
      <p:sp>
        <p:nvSpPr>
          <p:cNvPr id="145" name="Google Shape;145;p8"/>
          <p:cNvSpPr txBox="1">
            <a:spLocks noGrp="1"/>
          </p:cNvSpPr>
          <p:nvPr>
            <p:ph type="body" idx="1"/>
          </p:nvPr>
        </p:nvSpPr>
        <p:spPr>
          <a:xfrm>
            <a:off x="303018" y="766310"/>
            <a:ext cx="3440759" cy="391909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sz="1200" dirty="0">
              <a:solidFill>
                <a:schemeClr val="accent1"/>
              </a:solidFill>
            </a:endParaRPr>
          </a:p>
          <a:p>
            <a:pPr marL="0" lvl="0" indent="0" algn="l" rtl="0">
              <a:lnSpc>
                <a:spcPct val="100000"/>
              </a:lnSpc>
              <a:spcBef>
                <a:spcPts val="360"/>
              </a:spcBef>
              <a:spcAft>
                <a:spcPts val="0"/>
              </a:spcAft>
              <a:buSzPts val="1800"/>
              <a:buNone/>
            </a:pPr>
            <a:endParaRPr sz="1200" dirty="0">
              <a:solidFill>
                <a:schemeClr val="accent1"/>
              </a:solidFill>
            </a:endParaRPr>
          </a:p>
          <a:p>
            <a:pPr marL="0" lvl="0" indent="0" algn="l" rtl="0">
              <a:lnSpc>
                <a:spcPct val="100000"/>
              </a:lnSpc>
              <a:spcBef>
                <a:spcPts val="360"/>
              </a:spcBef>
              <a:spcAft>
                <a:spcPts val="0"/>
              </a:spcAft>
              <a:buSzPts val="1800"/>
              <a:buNone/>
            </a:pPr>
            <a:endParaRPr sz="1200" dirty="0">
              <a:solidFill>
                <a:schemeClr val="accent1"/>
              </a:solidFill>
            </a:endParaRPr>
          </a:p>
          <a:p>
            <a:pPr marL="0" lvl="0" indent="0" algn="l" rtl="0">
              <a:lnSpc>
                <a:spcPct val="100000"/>
              </a:lnSpc>
              <a:spcBef>
                <a:spcPts val="360"/>
              </a:spcBef>
              <a:spcAft>
                <a:spcPts val="0"/>
              </a:spcAft>
              <a:buSzPts val="1800"/>
              <a:buNone/>
            </a:pPr>
            <a:endParaRPr sz="1200" dirty="0">
              <a:solidFill>
                <a:schemeClr val="accent1"/>
              </a:solidFill>
            </a:endParaRPr>
          </a:p>
          <a:p>
            <a:pPr marL="0" lvl="0" indent="0" algn="l" rtl="0">
              <a:lnSpc>
                <a:spcPct val="100000"/>
              </a:lnSpc>
              <a:spcBef>
                <a:spcPts val="360"/>
              </a:spcBef>
              <a:spcAft>
                <a:spcPts val="0"/>
              </a:spcAft>
              <a:buSzPts val="1800"/>
              <a:buNone/>
            </a:pPr>
            <a:r>
              <a:rPr lang="en" sz="1200" dirty="0">
                <a:solidFill>
                  <a:schemeClr val="dk1"/>
                </a:solidFill>
              </a:rPr>
              <a:t>During the Study, </a:t>
            </a:r>
            <a:r>
              <a:rPr lang="en" sz="1200" dirty="0"/>
              <a:t>the four schools </a:t>
            </a:r>
            <a:r>
              <a:rPr lang="en" sz="1200" b="1" dirty="0">
                <a:solidFill>
                  <a:schemeClr val="accent1"/>
                </a:solidFill>
              </a:rPr>
              <a:t>actually</a:t>
            </a:r>
            <a:r>
              <a:rPr lang="en" sz="1200" dirty="0"/>
              <a:t> saved over 630 lbs. of food.</a:t>
            </a:r>
            <a:endParaRPr dirty="0"/>
          </a:p>
          <a:p>
            <a:pPr marL="457200" lvl="0" indent="-304800" algn="l" rtl="0">
              <a:lnSpc>
                <a:spcPct val="100000"/>
              </a:lnSpc>
              <a:spcBef>
                <a:spcPts val="360"/>
              </a:spcBef>
              <a:spcAft>
                <a:spcPts val="0"/>
              </a:spcAft>
              <a:buSzPts val="1200"/>
              <a:buChar char="-"/>
            </a:pPr>
            <a:r>
              <a:rPr lang="en" sz="1200" dirty="0"/>
              <a:t>School A: </a:t>
            </a:r>
            <a:r>
              <a:rPr lang="en" sz="1200" b="1" dirty="0" smtClean="0">
                <a:solidFill>
                  <a:schemeClr val="accent1"/>
                </a:solidFill>
              </a:rPr>
              <a:t>250.4 lbs</a:t>
            </a:r>
            <a:r>
              <a:rPr lang="en" sz="1200" b="1" dirty="0" smtClean="0">
                <a:solidFill>
                  <a:schemeClr val="lt2"/>
                </a:solidFill>
              </a:rPr>
              <a:t> </a:t>
            </a:r>
            <a:endParaRPr sz="1200" dirty="0">
              <a:solidFill>
                <a:schemeClr val="lt2"/>
              </a:solidFill>
            </a:endParaRPr>
          </a:p>
          <a:p>
            <a:pPr marL="457200" lvl="0" indent="-304800" algn="l" rtl="0">
              <a:lnSpc>
                <a:spcPct val="100000"/>
              </a:lnSpc>
              <a:spcBef>
                <a:spcPts val="0"/>
              </a:spcBef>
              <a:spcAft>
                <a:spcPts val="0"/>
              </a:spcAft>
              <a:buSzPts val="1200"/>
              <a:buChar char="-"/>
            </a:pPr>
            <a:r>
              <a:rPr lang="en" sz="1200" dirty="0"/>
              <a:t>School B: </a:t>
            </a:r>
            <a:r>
              <a:rPr lang="en" sz="1200" b="1" dirty="0" smtClean="0">
                <a:solidFill>
                  <a:schemeClr val="accent1"/>
                </a:solidFill>
              </a:rPr>
              <a:t>233.9 lbs</a:t>
            </a:r>
            <a:endParaRPr sz="1200" b="1" dirty="0">
              <a:solidFill>
                <a:schemeClr val="accent1"/>
              </a:solidFill>
            </a:endParaRPr>
          </a:p>
          <a:p>
            <a:pPr marL="457200" lvl="0" indent="-304800" algn="l" rtl="0">
              <a:lnSpc>
                <a:spcPct val="100000"/>
              </a:lnSpc>
              <a:spcBef>
                <a:spcPts val="0"/>
              </a:spcBef>
              <a:spcAft>
                <a:spcPts val="0"/>
              </a:spcAft>
              <a:buSzPts val="1200"/>
              <a:buChar char="-"/>
            </a:pPr>
            <a:r>
              <a:rPr lang="en" sz="1200" dirty="0"/>
              <a:t>School C: </a:t>
            </a:r>
            <a:r>
              <a:rPr lang="en" sz="1200" b="1" dirty="0" smtClean="0">
                <a:solidFill>
                  <a:schemeClr val="accent1"/>
                </a:solidFill>
              </a:rPr>
              <a:t>40 lbs</a:t>
            </a:r>
            <a:r>
              <a:rPr lang="en" sz="1200" b="1" dirty="0" smtClean="0"/>
              <a:t> </a:t>
            </a:r>
            <a:endParaRPr sz="1200" b="1" dirty="0"/>
          </a:p>
          <a:p>
            <a:pPr marL="457200" lvl="0" indent="-304800" algn="l" rtl="0">
              <a:lnSpc>
                <a:spcPct val="100000"/>
              </a:lnSpc>
              <a:spcBef>
                <a:spcPts val="0"/>
              </a:spcBef>
              <a:spcAft>
                <a:spcPts val="0"/>
              </a:spcAft>
              <a:buSzPts val="1200"/>
              <a:buChar char="-"/>
            </a:pPr>
            <a:r>
              <a:rPr lang="en" sz="1200" dirty="0"/>
              <a:t>School D:</a:t>
            </a:r>
            <a:r>
              <a:rPr lang="en" sz="1200" b="1" dirty="0"/>
              <a:t> </a:t>
            </a:r>
            <a:r>
              <a:rPr lang="en" sz="1200" b="1" dirty="0" smtClean="0">
                <a:solidFill>
                  <a:schemeClr val="accent1"/>
                </a:solidFill>
              </a:rPr>
              <a:t>107.7 lbs</a:t>
            </a:r>
            <a:r>
              <a:rPr lang="en" sz="1200" b="1" dirty="0" smtClean="0"/>
              <a:t> </a:t>
            </a:r>
            <a:endParaRPr sz="1200" b="1" dirty="0"/>
          </a:p>
          <a:p>
            <a:pPr marL="0" lvl="0" indent="457200" algn="l" rtl="0">
              <a:lnSpc>
                <a:spcPct val="100000"/>
              </a:lnSpc>
              <a:spcBef>
                <a:spcPts val="360"/>
              </a:spcBef>
              <a:spcAft>
                <a:spcPts val="0"/>
              </a:spcAft>
              <a:buSzPts val="1800"/>
              <a:buNone/>
            </a:pPr>
            <a:endParaRPr sz="1200" dirty="0"/>
          </a:p>
          <a:p>
            <a:pPr marL="0" lvl="0" indent="0" algn="l" rtl="0">
              <a:lnSpc>
                <a:spcPct val="100000"/>
              </a:lnSpc>
              <a:spcBef>
                <a:spcPts val="360"/>
              </a:spcBef>
              <a:spcAft>
                <a:spcPts val="0"/>
              </a:spcAft>
              <a:buSzPts val="1800"/>
              <a:buNone/>
            </a:pPr>
            <a:r>
              <a:rPr lang="en" sz="1200" dirty="0"/>
              <a:t>Maintaining their </a:t>
            </a:r>
            <a:r>
              <a:rPr lang="en" sz="1200" b="1" dirty="0">
                <a:solidFill>
                  <a:srgbClr val="00B050"/>
                </a:solidFill>
              </a:rPr>
              <a:t>highest </a:t>
            </a:r>
            <a:r>
              <a:rPr lang="en" sz="1200" dirty="0">
                <a:solidFill>
                  <a:schemeClr val="dk1"/>
                </a:solidFill>
              </a:rPr>
              <a:t>level of </a:t>
            </a:r>
            <a:r>
              <a:rPr lang="en" sz="1200" dirty="0"/>
              <a:t>food waste reduction, the four schools could have saved </a:t>
            </a:r>
            <a:r>
              <a:rPr lang="en" sz="1200" dirty="0" smtClean="0"/>
              <a:t>more than </a:t>
            </a:r>
            <a:r>
              <a:rPr lang="en" sz="1200" dirty="0"/>
              <a:t>1 ton of food.</a:t>
            </a:r>
            <a:endParaRPr dirty="0"/>
          </a:p>
          <a:p>
            <a:pPr marL="457200" lvl="0" indent="-304800" algn="l" rtl="0">
              <a:lnSpc>
                <a:spcPct val="100000"/>
              </a:lnSpc>
              <a:spcBef>
                <a:spcPts val="360"/>
              </a:spcBef>
              <a:spcAft>
                <a:spcPts val="0"/>
              </a:spcAft>
              <a:buSzPts val="1200"/>
              <a:buChar char="-"/>
            </a:pPr>
            <a:r>
              <a:rPr lang="en" sz="1200" dirty="0"/>
              <a:t>School A: </a:t>
            </a:r>
            <a:r>
              <a:rPr lang="en" sz="1200" b="1" dirty="0">
                <a:solidFill>
                  <a:srgbClr val="00B050"/>
                </a:solidFill>
              </a:rPr>
              <a:t>578.7 lbs</a:t>
            </a:r>
            <a:endParaRPr sz="1200" b="1" dirty="0">
              <a:solidFill>
                <a:srgbClr val="00B050"/>
              </a:solidFill>
            </a:endParaRPr>
          </a:p>
          <a:p>
            <a:pPr marL="457200" lvl="0" indent="-304800" algn="l" rtl="0">
              <a:lnSpc>
                <a:spcPct val="100000"/>
              </a:lnSpc>
              <a:spcBef>
                <a:spcPts val="0"/>
              </a:spcBef>
              <a:spcAft>
                <a:spcPts val="0"/>
              </a:spcAft>
              <a:buSzPts val="1200"/>
              <a:buChar char="-"/>
            </a:pPr>
            <a:r>
              <a:rPr lang="en" sz="1200" dirty="0"/>
              <a:t>School B: </a:t>
            </a:r>
            <a:r>
              <a:rPr lang="en" sz="1200" b="1" dirty="0">
                <a:solidFill>
                  <a:srgbClr val="00B050"/>
                </a:solidFill>
              </a:rPr>
              <a:t>666.2 lbs</a:t>
            </a:r>
            <a:endParaRPr sz="1200" b="1" dirty="0">
              <a:solidFill>
                <a:srgbClr val="00B050"/>
              </a:solidFill>
            </a:endParaRPr>
          </a:p>
          <a:p>
            <a:pPr marL="457200" lvl="0" indent="-304800" algn="l" rtl="0">
              <a:lnSpc>
                <a:spcPct val="100000"/>
              </a:lnSpc>
              <a:spcBef>
                <a:spcPts val="0"/>
              </a:spcBef>
              <a:spcAft>
                <a:spcPts val="0"/>
              </a:spcAft>
              <a:buSzPts val="1200"/>
              <a:buChar char="-"/>
            </a:pPr>
            <a:r>
              <a:rPr lang="en" sz="1200" dirty="0"/>
              <a:t>School C: </a:t>
            </a:r>
            <a:r>
              <a:rPr lang="en" sz="1200" b="1" dirty="0">
                <a:solidFill>
                  <a:srgbClr val="00B050"/>
                </a:solidFill>
              </a:rPr>
              <a:t>201.9 lbs</a:t>
            </a:r>
            <a:endParaRPr sz="1200" b="1" dirty="0">
              <a:solidFill>
                <a:srgbClr val="00B050"/>
              </a:solidFill>
            </a:endParaRPr>
          </a:p>
          <a:p>
            <a:pPr marL="457200" lvl="0" indent="-304800" algn="l" rtl="0">
              <a:lnSpc>
                <a:spcPct val="100000"/>
              </a:lnSpc>
              <a:spcBef>
                <a:spcPts val="0"/>
              </a:spcBef>
              <a:spcAft>
                <a:spcPts val="0"/>
              </a:spcAft>
              <a:buSzPts val="1200"/>
              <a:buChar char="-"/>
            </a:pPr>
            <a:r>
              <a:rPr lang="en" sz="1200" dirty="0"/>
              <a:t>School D: </a:t>
            </a:r>
            <a:r>
              <a:rPr lang="en" sz="1200" b="1" dirty="0">
                <a:solidFill>
                  <a:srgbClr val="00B050"/>
                </a:solidFill>
              </a:rPr>
              <a:t>634.9 lbs</a:t>
            </a:r>
            <a:endParaRPr sz="1200" dirty="0">
              <a:solidFill>
                <a:srgbClr val="00B050"/>
              </a:solidFill>
            </a:endParaRPr>
          </a:p>
          <a:p>
            <a:pPr marL="457200" lvl="0" indent="0" algn="l" rtl="0">
              <a:lnSpc>
                <a:spcPct val="100000"/>
              </a:lnSpc>
              <a:spcBef>
                <a:spcPts val="360"/>
              </a:spcBef>
              <a:spcAft>
                <a:spcPts val="0"/>
              </a:spcAft>
              <a:buSzPts val="1800"/>
              <a:buNone/>
            </a:pPr>
            <a:endParaRPr sz="1200" b="1" dirty="0">
              <a:solidFill>
                <a:srgbClr val="0000FF"/>
              </a:solidFill>
            </a:endParaRPr>
          </a:p>
          <a:p>
            <a:pPr marL="0" lvl="0" indent="0" algn="l" rtl="0">
              <a:lnSpc>
                <a:spcPct val="100000"/>
              </a:lnSpc>
              <a:spcBef>
                <a:spcPts val="360"/>
              </a:spcBef>
              <a:spcAft>
                <a:spcPts val="0"/>
              </a:spcAft>
              <a:buSzPts val="1800"/>
              <a:buNone/>
            </a:pPr>
            <a:endParaRPr sz="1200" dirty="0"/>
          </a:p>
        </p:txBody>
      </p:sp>
      <p:sp>
        <p:nvSpPr>
          <p:cNvPr id="146" name="Google Shape;146;p8"/>
          <p:cNvSpPr txBox="1">
            <a:spLocks noGrp="1"/>
          </p:cNvSpPr>
          <p:nvPr>
            <p:ph type="title"/>
          </p:nvPr>
        </p:nvSpPr>
        <p:spPr>
          <a:xfrm>
            <a:off x="0" y="-3"/>
            <a:ext cx="9144000" cy="952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4000">
                <a:solidFill>
                  <a:srgbClr val="FFFFFF"/>
                </a:solidFill>
              </a:rPr>
              <a:t>Food Waste: Total Food Saved</a:t>
            </a:r>
            <a:endParaRPr sz="4000">
              <a:solidFill>
                <a:srgbClr val="FFFFFF"/>
              </a:solidFill>
            </a:endParaRPr>
          </a:p>
        </p:txBody>
      </p:sp>
      <p:sp>
        <p:nvSpPr>
          <p:cNvPr id="147" name="Google Shape;147;p8"/>
          <p:cNvSpPr txBox="1"/>
          <p:nvPr/>
        </p:nvSpPr>
        <p:spPr>
          <a:xfrm>
            <a:off x="4932313" y="4381513"/>
            <a:ext cx="42159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libri"/>
                <a:ea typeface="Calibri"/>
                <a:cs typeface="Calibri"/>
                <a:sym typeface="Calibri"/>
              </a:rPr>
              <a:t>* Compared To  “Baseline” Food Waste Levels</a:t>
            </a:r>
            <a:endParaRPr sz="1200" b="0" i="0" u="none" strike="noStrike" cap="none">
              <a:solidFill>
                <a:schemeClr val="dk1"/>
              </a:solidFill>
              <a:latin typeface="Calibri"/>
              <a:ea typeface="Calibri"/>
              <a:cs typeface="Calibri"/>
              <a:sym typeface="Calibri"/>
            </a:endParaRPr>
          </a:p>
        </p:txBody>
      </p:sp>
      <p:sp>
        <p:nvSpPr>
          <p:cNvPr id="148" name="Google Shape;148;p8"/>
          <p:cNvSpPr txBox="1"/>
          <p:nvPr/>
        </p:nvSpPr>
        <p:spPr>
          <a:xfrm>
            <a:off x="-3900" y="47625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149" name="Google Shape;149;p8"/>
          <p:cNvSpPr txBox="1">
            <a:spLocks noGrp="1"/>
          </p:cNvSpPr>
          <p:nvPr>
            <p:ph type="body" idx="1"/>
          </p:nvPr>
        </p:nvSpPr>
        <p:spPr>
          <a:xfrm>
            <a:off x="82300" y="905443"/>
            <a:ext cx="8889634" cy="50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 sz="2400" b="1" dirty="0"/>
              <a:t>Over eight weeks, the four Pilot Schools saved over 630 lbs. of </a:t>
            </a:r>
            <a:r>
              <a:rPr lang="en" sz="2400" b="1" dirty="0" smtClean="0"/>
              <a:t>Food </a:t>
            </a:r>
            <a:r>
              <a:rPr lang="en" sz="2400" b="1" dirty="0"/>
              <a:t>– </a:t>
            </a:r>
            <a:r>
              <a:rPr lang="en" sz="2400" b="1" dirty="0" smtClean="0"/>
              <a:t>over </a:t>
            </a:r>
            <a:r>
              <a:rPr lang="en" sz="2400" b="1" dirty="0"/>
              <a:t>¼ ton!</a:t>
            </a:r>
            <a:endParaRPr sz="2400" b="1" dirty="0"/>
          </a:p>
        </p:txBody>
      </p:sp>
      <p:sp>
        <p:nvSpPr>
          <p:cNvPr id="150" name="Google Shape;150;p8"/>
          <p:cNvSpPr txBox="1"/>
          <p:nvPr/>
        </p:nvSpPr>
        <p:spPr>
          <a:xfrm>
            <a:off x="0" y="47760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9" title="Chart"/>
          <p:cNvPicPr preferRelativeResize="0"/>
          <p:nvPr/>
        </p:nvPicPr>
        <p:blipFill>
          <a:blip r:embed="rId3">
            <a:alphaModFix/>
          </a:blip>
          <a:stretch>
            <a:fillRect/>
          </a:stretch>
        </p:blipFill>
        <p:spPr>
          <a:xfrm>
            <a:off x="4484302" y="1755399"/>
            <a:ext cx="4538955" cy="2688900"/>
          </a:xfrm>
          <a:prstGeom prst="rect">
            <a:avLst/>
          </a:prstGeom>
          <a:noFill/>
          <a:ln w="19050" cap="flat" cmpd="sng">
            <a:solidFill>
              <a:schemeClr val="dk1"/>
            </a:solidFill>
            <a:prstDash val="solid"/>
            <a:round/>
            <a:headEnd type="none" w="sm" len="sm"/>
            <a:tailEnd type="none" w="sm" len="sm"/>
          </a:ln>
        </p:spPr>
      </p:pic>
      <p:pic>
        <p:nvPicPr>
          <p:cNvPr id="156" name="Google Shape;156;p9"/>
          <p:cNvPicPr preferRelativeResize="0"/>
          <p:nvPr/>
        </p:nvPicPr>
        <p:blipFill rotWithShape="1">
          <a:blip r:embed="rId4">
            <a:alphaModFix/>
          </a:blip>
          <a:srcRect/>
          <a:stretch/>
        </p:blipFill>
        <p:spPr>
          <a:xfrm>
            <a:off x="-3975" y="0"/>
            <a:ext cx="9151938" cy="1029890"/>
          </a:xfrm>
          <a:prstGeom prst="rect">
            <a:avLst/>
          </a:prstGeom>
          <a:noFill/>
          <a:ln>
            <a:noFill/>
          </a:ln>
        </p:spPr>
      </p:pic>
      <p:sp>
        <p:nvSpPr>
          <p:cNvPr id="157" name="Google Shape;157;p9"/>
          <p:cNvSpPr txBox="1">
            <a:spLocks noGrp="1"/>
          </p:cNvSpPr>
          <p:nvPr>
            <p:ph type="body" idx="1"/>
          </p:nvPr>
        </p:nvSpPr>
        <p:spPr>
          <a:xfrm>
            <a:off x="96851" y="1735500"/>
            <a:ext cx="4290600" cy="339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 sz="1200" dirty="0"/>
              <a:t>Maintaining their </a:t>
            </a:r>
            <a:r>
              <a:rPr lang="en" sz="1200" b="1" dirty="0">
                <a:solidFill>
                  <a:schemeClr val="accent1"/>
                </a:solidFill>
              </a:rPr>
              <a:t>average</a:t>
            </a:r>
            <a:r>
              <a:rPr lang="en" sz="1200" b="1" dirty="0"/>
              <a:t> </a:t>
            </a:r>
            <a:r>
              <a:rPr lang="en" sz="1200" dirty="0"/>
              <a:t>food waste reduction rate, </a:t>
            </a:r>
            <a:r>
              <a:rPr lang="en" sz="1200" dirty="0" smtClean="0"/>
              <a:t>one pilot school </a:t>
            </a:r>
            <a:r>
              <a:rPr lang="en" sz="1200" dirty="0"/>
              <a:t>could save almost one (1) ton of food </a:t>
            </a:r>
            <a:r>
              <a:rPr lang="en" sz="1200" dirty="0">
                <a:solidFill>
                  <a:srgbClr val="FF0000"/>
                </a:solidFill>
              </a:rPr>
              <a:t>annually. </a:t>
            </a:r>
            <a:endParaRPr sz="1200" dirty="0"/>
          </a:p>
          <a:p>
            <a:pPr marL="457200" lvl="0" indent="-304800" algn="l" rtl="0">
              <a:lnSpc>
                <a:spcPct val="100000"/>
              </a:lnSpc>
              <a:spcBef>
                <a:spcPts val="360"/>
              </a:spcBef>
              <a:spcAft>
                <a:spcPts val="0"/>
              </a:spcAft>
              <a:buSzPts val="1200"/>
              <a:buChar char="-"/>
            </a:pPr>
            <a:r>
              <a:rPr lang="en" sz="1200" dirty="0"/>
              <a:t>School A: </a:t>
            </a:r>
            <a:r>
              <a:rPr lang="en" sz="1200" b="1" dirty="0">
                <a:solidFill>
                  <a:schemeClr val="accent1"/>
                </a:solidFill>
              </a:rPr>
              <a:t>250.4lbs</a:t>
            </a:r>
            <a:r>
              <a:rPr lang="en" sz="1200" b="1" dirty="0"/>
              <a:t> </a:t>
            </a:r>
            <a:r>
              <a:rPr lang="en" sz="1200" b="1" dirty="0">
                <a:solidFill>
                  <a:srgbClr val="FF0000"/>
                </a:solidFill>
              </a:rPr>
              <a:t>--- 1,623.3 lbs</a:t>
            </a:r>
            <a:r>
              <a:rPr lang="en" sz="1200" dirty="0"/>
              <a:t> </a:t>
            </a:r>
            <a:endParaRPr dirty="0"/>
          </a:p>
          <a:p>
            <a:pPr marL="457200" lvl="0" indent="-304800" algn="l" rtl="0">
              <a:lnSpc>
                <a:spcPct val="100000"/>
              </a:lnSpc>
              <a:spcBef>
                <a:spcPts val="0"/>
              </a:spcBef>
              <a:spcAft>
                <a:spcPts val="0"/>
              </a:spcAft>
              <a:buSzPts val="1200"/>
              <a:buChar char="-"/>
            </a:pPr>
            <a:r>
              <a:rPr lang="en" sz="1200" dirty="0"/>
              <a:t>School B: </a:t>
            </a:r>
            <a:r>
              <a:rPr lang="en" sz="1200" b="1" dirty="0">
                <a:solidFill>
                  <a:schemeClr val="accent1"/>
                </a:solidFill>
              </a:rPr>
              <a:t>233.9lbs</a:t>
            </a:r>
            <a:r>
              <a:rPr lang="en" sz="1200" b="1" dirty="0"/>
              <a:t> </a:t>
            </a:r>
            <a:r>
              <a:rPr lang="en" sz="1200" b="1" dirty="0">
                <a:solidFill>
                  <a:srgbClr val="FF0000"/>
                </a:solidFill>
              </a:rPr>
              <a:t>--- 1,320.2 lbs</a:t>
            </a:r>
            <a:endParaRPr sz="1200" b="1" dirty="0">
              <a:solidFill>
                <a:srgbClr val="FF0000"/>
              </a:solidFill>
            </a:endParaRPr>
          </a:p>
          <a:p>
            <a:pPr marL="457200" lvl="0" indent="-304800" algn="l" rtl="0">
              <a:lnSpc>
                <a:spcPct val="100000"/>
              </a:lnSpc>
              <a:spcBef>
                <a:spcPts val="0"/>
              </a:spcBef>
              <a:spcAft>
                <a:spcPts val="0"/>
              </a:spcAft>
              <a:buSzPts val="1200"/>
              <a:buChar char="-"/>
            </a:pPr>
            <a:r>
              <a:rPr lang="en" sz="1200" dirty="0"/>
              <a:t>School C: </a:t>
            </a:r>
            <a:r>
              <a:rPr lang="en" sz="1200" b="1" dirty="0">
                <a:solidFill>
                  <a:schemeClr val="accent1"/>
                </a:solidFill>
              </a:rPr>
              <a:t>40lbs</a:t>
            </a:r>
            <a:r>
              <a:rPr lang="en" sz="1200" b="1" dirty="0"/>
              <a:t> </a:t>
            </a:r>
            <a:r>
              <a:rPr lang="en" sz="1200" b="1" dirty="0">
                <a:solidFill>
                  <a:srgbClr val="FF0000"/>
                </a:solidFill>
              </a:rPr>
              <a:t>--- 194.4 lbs</a:t>
            </a:r>
            <a:endParaRPr sz="1200" b="1" dirty="0">
              <a:solidFill>
                <a:srgbClr val="FF0000"/>
              </a:solidFill>
            </a:endParaRPr>
          </a:p>
          <a:p>
            <a:pPr marL="457200" lvl="0" indent="-304800" algn="l" rtl="0">
              <a:lnSpc>
                <a:spcPct val="100000"/>
              </a:lnSpc>
              <a:spcBef>
                <a:spcPts val="0"/>
              </a:spcBef>
              <a:spcAft>
                <a:spcPts val="0"/>
              </a:spcAft>
              <a:buSzPts val="1200"/>
              <a:buChar char="-"/>
            </a:pPr>
            <a:r>
              <a:rPr lang="en" sz="1200" dirty="0"/>
              <a:t>School D:</a:t>
            </a:r>
            <a:r>
              <a:rPr lang="en" sz="1200" b="1" dirty="0"/>
              <a:t> </a:t>
            </a:r>
            <a:r>
              <a:rPr lang="en" sz="1200" b="1" dirty="0">
                <a:solidFill>
                  <a:schemeClr val="accent1"/>
                </a:solidFill>
              </a:rPr>
              <a:t>107.7lbs</a:t>
            </a:r>
            <a:r>
              <a:rPr lang="en" sz="1200" b="1" dirty="0"/>
              <a:t> </a:t>
            </a:r>
            <a:r>
              <a:rPr lang="en" sz="1200" b="1" dirty="0">
                <a:solidFill>
                  <a:srgbClr val="FF0000"/>
                </a:solidFill>
              </a:rPr>
              <a:t>--- 589.2 lbs</a:t>
            </a:r>
            <a:endParaRPr sz="1200" b="1" dirty="0">
              <a:solidFill>
                <a:srgbClr val="FF0000"/>
              </a:solidFill>
            </a:endParaRPr>
          </a:p>
          <a:p>
            <a:pPr marL="0" lvl="0" indent="0" algn="l" rtl="0">
              <a:lnSpc>
                <a:spcPct val="100000"/>
              </a:lnSpc>
              <a:spcBef>
                <a:spcPts val="360"/>
              </a:spcBef>
              <a:spcAft>
                <a:spcPts val="0"/>
              </a:spcAft>
              <a:buSzPts val="1800"/>
              <a:buNone/>
            </a:pPr>
            <a:r>
              <a:rPr lang="en" sz="1200" dirty="0"/>
              <a:t>	</a:t>
            </a:r>
            <a:endParaRPr sz="1200" dirty="0"/>
          </a:p>
          <a:p>
            <a:pPr marL="0" lvl="0" indent="0" algn="l" rtl="0">
              <a:lnSpc>
                <a:spcPct val="100000"/>
              </a:lnSpc>
              <a:spcBef>
                <a:spcPts val="360"/>
              </a:spcBef>
              <a:spcAft>
                <a:spcPts val="0"/>
              </a:spcAft>
              <a:buSzPts val="1800"/>
              <a:buNone/>
            </a:pPr>
            <a:r>
              <a:rPr lang="en" sz="1200" dirty="0"/>
              <a:t>By maintaining their </a:t>
            </a:r>
            <a:r>
              <a:rPr lang="en" sz="1200" b="1" dirty="0">
                <a:solidFill>
                  <a:srgbClr val="00B050"/>
                </a:solidFill>
              </a:rPr>
              <a:t>highest</a:t>
            </a:r>
            <a:r>
              <a:rPr lang="en" sz="1200" dirty="0">
                <a:solidFill>
                  <a:schemeClr val="accent6"/>
                </a:solidFill>
              </a:rPr>
              <a:t> </a:t>
            </a:r>
            <a:r>
              <a:rPr lang="en" sz="1200" dirty="0"/>
              <a:t>food waste reduction rate, </a:t>
            </a:r>
            <a:r>
              <a:rPr lang="en" sz="1200" dirty="0" smtClean="0"/>
              <a:t>one pilot school </a:t>
            </a:r>
            <a:r>
              <a:rPr lang="en" sz="1200" dirty="0"/>
              <a:t>could save almost two (2) tons of food </a:t>
            </a:r>
            <a:r>
              <a:rPr lang="en" sz="1200" b="1" dirty="0">
                <a:solidFill>
                  <a:srgbClr val="E36C09"/>
                </a:solidFill>
              </a:rPr>
              <a:t>annually.</a:t>
            </a:r>
            <a:endParaRPr sz="1200" b="1" dirty="0">
              <a:solidFill>
                <a:srgbClr val="E36C09"/>
              </a:solidFill>
            </a:endParaRPr>
          </a:p>
          <a:p>
            <a:pPr marL="457200" lvl="0" indent="-304800" algn="l" rtl="0">
              <a:lnSpc>
                <a:spcPct val="100000"/>
              </a:lnSpc>
              <a:spcBef>
                <a:spcPts val="360"/>
              </a:spcBef>
              <a:spcAft>
                <a:spcPts val="0"/>
              </a:spcAft>
              <a:buSzPts val="1200"/>
              <a:buChar char="-"/>
            </a:pPr>
            <a:r>
              <a:rPr lang="en" sz="1200" dirty="0"/>
              <a:t>School A: </a:t>
            </a:r>
            <a:r>
              <a:rPr lang="en" sz="1200" b="1" dirty="0">
                <a:solidFill>
                  <a:srgbClr val="00B050"/>
                </a:solidFill>
              </a:rPr>
              <a:t>578.7 </a:t>
            </a:r>
            <a:r>
              <a:rPr lang="en" sz="1200" b="1" dirty="0">
                <a:solidFill>
                  <a:schemeClr val="accent6"/>
                </a:solidFill>
              </a:rPr>
              <a:t>--- </a:t>
            </a:r>
            <a:r>
              <a:rPr lang="en" sz="1200" b="1" dirty="0">
                <a:solidFill>
                  <a:srgbClr val="E36C09"/>
                </a:solidFill>
              </a:rPr>
              <a:t>3,746.9 lbs</a:t>
            </a:r>
            <a:endParaRPr sz="1200" b="1" dirty="0">
              <a:solidFill>
                <a:srgbClr val="E36C09"/>
              </a:solidFill>
            </a:endParaRPr>
          </a:p>
          <a:p>
            <a:pPr marL="457200" lvl="0" indent="-304800" algn="l" rtl="0">
              <a:lnSpc>
                <a:spcPct val="100000"/>
              </a:lnSpc>
              <a:spcBef>
                <a:spcPts val="0"/>
              </a:spcBef>
              <a:spcAft>
                <a:spcPts val="0"/>
              </a:spcAft>
              <a:buSzPts val="1200"/>
              <a:buChar char="-"/>
            </a:pPr>
            <a:r>
              <a:rPr lang="en" sz="1200" dirty="0"/>
              <a:t>School B:</a:t>
            </a:r>
            <a:r>
              <a:rPr lang="en" sz="1200" dirty="0">
                <a:solidFill>
                  <a:srgbClr val="00B050"/>
                </a:solidFill>
              </a:rPr>
              <a:t> </a:t>
            </a:r>
            <a:r>
              <a:rPr lang="en" sz="1200" b="1" dirty="0">
                <a:solidFill>
                  <a:srgbClr val="00B050"/>
                </a:solidFill>
              </a:rPr>
              <a:t>666.2 </a:t>
            </a:r>
            <a:r>
              <a:rPr lang="en" sz="1200" b="1" dirty="0">
                <a:solidFill>
                  <a:schemeClr val="accent6"/>
                </a:solidFill>
              </a:rPr>
              <a:t>---</a:t>
            </a:r>
            <a:r>
              <a:rPr lang="en" sz="1200" dirty="0">
                <a:solidFill>
                  <a:schemeClr val="accent6"/>
                </a:solidFill>
              </a:rPr>
              <a:t> </a:t>
            </a:r>
            <a:r>
              <a:rPr lang="en" sz="1200" b="1" dirty="0">
                <a:solidFill>
                  <a:srgbClr val="E36C09"/>
                </a:solidFill>
              </a:rPr>
              <a:t>3,760.7 lbs</a:t>
            </a:r>
            <a:endParaRPr sz="1200" b="1" dirty="0">
              <a:solidFill>
                <a:srgbClr val="E36C09"/>
              </a:solidFill>
            </a:endParaRPr>
          </a:p>
          <a:p>
            <a:pPr marL="457200" lvl="0" indent="-304800" algn="l" rtl="0">
              <a:lnSpc>
                <a:spcPct val="100000"/>
              </a:lnSpc>
              <a:spcBef>
                <a:spcPts val="0"/>
              </a:spcBef>
              <a:spcAft>
                <a:spcPts val="0"/>
              </a:spcAft>
              <a:buSzPts val="1200"/>
              <a:buChar char="-"/>
            </a:pPr>
            <a:r>
              <a:rPr lang="en" sz="1200" dirty="0"/>
              <a:t>School C: </a:t>
            </a:r>
            <a:r>
              <a:rPr lang="en" sz="1200" b="1" dirty="0">
                <a:solidFill>
                  <a:srgbClr val="00B050"/>
                </a:solidFill>
              </a:rPr>
              <a:t>201.9</a:t>
            </a:r>
            <a:r>
              <a:rPr lang="en" sz="1200" b="1" dirty="0"/>
              <a:t> </a:t>
            </a:r>
            <a:r>
              <a:rPr lang="en" sz="1200" b="1" dirty="0">
                <a:solidFill>
                  <a:schemeClr val="accent6"/>
                </a:solidFill>
              </a:rPr>
              <a:t>---</a:t>
            </a:r>
            <a:r>
              <a:rPr lang="en" sz="1200" dirty="0">
                <a:solidFill>
                  <a:schemeClr val="accent6"/>
                </a:solidFill>
              </a:rPr>
              <a:t> </a:t>
            </a:r>
            <a:r>
              <a:rPr lang="en" sz="1200" b="1" dirty="0">
                <a:solidFill>
                  <a:srgbClr val="E36C09"/>
                </a:solidFill>
              </a:rPr>
              <a:t>981.7 lbs</a:t>
            </a:r>
            <a:endParaRPr sz="1200" b="1" dirty="0">
              <a:solidFill>
                <a:srgbClr val="E36C09"/>
              </a:solidFill>
            </a:endParaRPr>
          </a:p>
          <a:p>
            <a:pPr marL="457200" lvl="0" indent="-304800" algn="l" rtl="0">
              <a:lnSpc>
                <a:spcPct val="100000"/>
              </a:lnSpc>
              <a:spcBef>
                <a:spcPts val="0"/>
              </a:spcBef>
              <a:spcAft>
                <a:spcPts val="0"/>
              </a:spcAft>
              <a:buSzPts val="1200"/>
              <a:buChar char="-"/>
            </a:pPr>
            <a:r>
              <a:rPr lang="en" sz="1200" dirty="0"/>
              <a:t>School D: </a:t>
            </a:r>
            <a:r>
              <a:rPr lang="en" sz="1200" b="1" dirty="0">
                <a:solidFill>
                  <a:srgbClr val="00B050"/>
                </a:solidFill>
              </a:rPr>
              <a:t>634.9 -</a:t>
            </a:r>
            <a:r>
              <a:rPr lang="en" sz="1200" b="1" dirty="0">
                <a:solidFill>
                  <a:schemeClr val="accent6"/>
                </a:solidFill>
              </a:rPr>
              <a:t>-- </a:t>
            </a:r>
            <a:r>
              <a:rPr lang="en" sz="1200" b="1" dirty="0">
                <a:solidFill>
                  <a:srgbClr val="E36C09"/>
                </a:solidFill>
              </a:rPr>
              <a:t>3,472.3 lbs</a:t>
            </a:r>
            <a:endParaRPr sz="1200" dirty="0">
              <a:solidFill>
                <a:srgbClr val="E36C09"/>
              </a:solidFill>
            </a:endParaRPr>
          </a:p>
          <a:p>
            <a:pPr marL="0" lvl="0" indent="0" algn="l" rtl="0">
              <a:lnSpc>
                <a:spcPct val="100000"/>
              </a:lnSpc>
              <a:spcBef>
                <a:spcPts val="360"/>
              </a:spcBef>
              <a:spcAft>
                <a:spcPts val="0"/>
              </a:spcAft>
              <a:buSzPts val="1800"/>
              <a:buNone/>
            </a:pPr>
            <a:endParaRPr sz="1200" dirty="0"/>
          </a:p>
        </p:txBody>
      </p:sp>
      <p:sp>
        <p:nvSpPr>
          <p:cNvPr id="158" name="Google Shape;158;p9"/>
          <p:cNvSpPr txBox="1">
            <a:spLocks noGrp="1"/>
          </p:cNvSpPr>
          <p:nvPr>
            <p:ph type="title"/>
          </p:nvPr>
        </p:nvSpPr>
        <p:spPr>
          <a:xfrm>
            <a:off x="0" y="-3"/>
            <a:ext cx="9144000" cy="952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4000">
                <a:solidFill>
                  <a:srgbClr val="FFFFFF"/>
                </a:solidFill>
              </a:rPr>
              <a:t>Projection: Food Saved Annually</a:t>
            </a:r>
            <a:endParaRPr sz="4000">
              <a:solidFill>
                <a:srgbClr val="FFFFFF"/>
              </a:solidFill>
            </a:endParaRPr>
          </a:p>
        </p:txBody>
      </p:sp>
      <p:sp>
        <p:nvSpPr>
          <p:cNvPr id="159" name="Google Shape;159;p9"/>
          <p:cNvSpPr txBox="1"/>
          <p:nvPr/>
        </p:nvSpPr>
        <p:spPr>
          <a:xfrm>
            <a:off x="4932313" y="4381513"/>
            <a:ext cx="42159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libri"/>
                <a:ea typeface="Calibri"/>
                <a:cs typeface="Calibri"/>
                <a:sym typeface="Calibri"/>
              </a:rPr>
              <a:t>* Compared To “Baseline” Food Waste Levels</a:t>
            </a:r>
            <a:endParaRPr sz="1200" b="0" i="0" u="none" strike="noStrike" cap="none">
              <a:solidFill>
                <a:schemeClr val="dk1"/>
              </a:solidFill>
              <a:latin typeface="Calibri"/>
              <a:ea typeface="Calibri"/>
              <a:cs typeface="Calibri"/>
              <a:sym typeface="Calibri"/>
            </a:endParaRPr>
          </a:p>
        </p:txBody>
      </p:sp>
      <p:sp>
        <p:nvSpPr>
          <p:cNvPr id="160" name="Google Shape;160;p9"/>
          <p:cNvSpPr txBox="1"/>
          <p:nvPr/>
        </p:nvSpPr>
        <p:spPr>
          <a:xfrm>
            <a:off x="-3900" y="47625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161" name="Google Shape;161;p9"/>
          <p:cNvSpPr txBox="1">
            <a:spLocks noGrp="1"/>
          </p:cNvSpPr>
          <p:nvPr>
            <p:ph type="body" idx="1"/>
          </p:nvPr>
        </p:nvSpPr>
        <p:spPr>
          <a:xfrm>
            <a:off x="193857" y="860850"/>
            <a:ext cx="8756273" cy="705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 sz="2400" b="1" dirty="0"/>
              <a:t>Maintaining average food waste reduction rates, </a:t>
            </a:r>
            <a:r>
              <a:rPr lang="en" sz="2400" b="1" dirty="0" smtClean="0"/>
              <a:t>one Pilot School </a:t>
            </a:r>
            <a:r>
              <a:rPr lang="en" sz="2400" b="1" dirty="0"/>
              <a:t>could save almost a ton of food annually.</a:t>
            </a:r>
            <a:endParaRPr sz="2400" b="1" dirty="0"/>
          </a:p>
          <a:p>
            <a:pPr marL="0" lvl="0" indent="0" algn="l" rtl="0">
              <a:lnSpc>
                <a:spcPct val="100000"/>
              </a:lnSpc>
              <a:spcBef>
                <a:spcPts val="360"/>
              </a:spcBef>
              <a:spcAft>
                <a:spcPts val="0"/>
              </a:spcAft>
              <a:buSzPts val="1800"/>
              <a:buNone/>
            </a:pPr>
            <a:endParaRPr sz="1200" dirty="0"/>
          </a:p>
        </p:txBody>
      </p:sp>
      <p:sp>
        <p:nvSpPr>
          <p:cNvPr id="162" name="Google Shape;162;p9"/>
          <p:cNvSpPr txBox="1"/>
          <p:nvPr/>
        </p:nvSpPr>
        <p:spPr>
          <a:xfrm>
            <a:off x="0" y="47760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0" title="Chart"/>
          <p:cNvPicPr preferRelativeResize="0"/>
          <p:nvPr/>
        </p:nvPicPr>
        <p:blipFill>
          <a:blip r:embed="rId3">
            <a:alphaModFix/>
          </a:blip>
          <a:stretch>
            <a:fillRect/>
          </a:stretch>
        </p:blipFill>
        <p:spPr>
          <a:xfrm>
            <a:off x="4411175" y="1473700"/>
            <a:ext cx="4693551" cy="2950700"/>
          </a:xfrm>
          <a:prstGeom prst="rect">
            <a:avLst/>
          </a:prstGeom>
          <a:noFill/>
          <a:ln w="19050" cap="flat" cmpd="sng">
            <a:solidFill>
              <a:schemeClr val="dk1"/>
            </a:solidFill>
            <a:prstDash val="solid"/>
            <a:round/>
            <a:headEnd type="none" w="sm" len="sm"/>
            <a:tailEnd type="none" w="sm" len="sm"/>
          </a:ln>
        </p:spPr>
      </p:pic>
      <p:pic>
        <p:nvPicPr>
          <p:cNvPr id="179" name="Google Shape;179;p10"/>
          <p:cNvPicPr preferRelativeResize="0"/>
          <p:nvPr/>
        </p:nvPicPr>
        <p:blipFill rotWithShape="1">
          <a:blip r:embed="rId4">
            <a:alphaModFix/>
          </a:blip>
          <a:srcRect/>
          <a:stretch/>
        </p:blipFill>
        <p:spPr>
          <a:xfrm>
            <a:off x="0" y="0"/>
            <a:ext cx="9151938" cy="1029890"/>
          </a:xfrm>
          <a:prstGeom prst="rect">
            <a:avLst/>
          </a:prstGeom>
          <a:noFill/>
          <a:ln>
            <a:noFill/>
          </a:ln>
        </p:spPr>
      </p:pic>
      <p:sp>
        <p:nvSpPr>
          <p:cNvPr id="180" name="Google Shape;180;p10"/>
          <p:cNvSpPr txBox="1">
            <a:spLocks noGrp="1"/>
          </p:cNvSpPr>
          <p:nvPr>
            <p:ph type="body" idx="1"/>
          </p:nvPr>
        </p:nvSpPr>
        <p:spPr>
          <a:xfrm>
            <a:off x="211287" y="2737602"/>
            <a:ext cx="4158300" cy="145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 sz="1600" dirty="0"/>
              <a:t>If every </a:t>
            </a:r>
            <a:r>
              <a:rPr lang="en" sz="1600" b="1" dirty="0"/>
              <a:t>Maine elementary school </a:t>
            </a:r>
            <a:r>
              <a:rPr lang="en" sz="1600" dirty="0"/>
              <a:t>achieved the </a:t>
            </a:r>
            <a:r>
              <a:rPr lang="en" sz="1600" b="1" dirty="0">
                <a:solidFill>
                  <a:schemeClr val="accent6">
                    <a:lumMod val="75000"/>
                  </a:schemeClr>
                </a:solidFill>
              </a:rPr>
              <a:t>highest</a:t>
            </a:r>
            <a:r>
              <a:rPr lang="en" sz="1600" dirty="0"/>
              <a:t> food waste reduction rate for one full school year, </a:t>
            </a:r>
            <a:endParaRPr sz="1600" dirty="0"/>
          </a:p>
          <a:p>
            <a:pPr marL="457200" lvl="0" indent="-317500" algn="l" rtl="0">
              <a:lnSpc>
                <a:spcPct val="100000"/>
              </a:lnSpc>
              <a:spcBef>
                <a:spcPts val="360"/>
              </a:spcBef>
              <a:spcAft>
                <a:spcPts val="0"/>
              </a:spcAft>
              <a:buSzPts val="1400"/>
              <a:buChar char="-"/>
            </a:pPr>
            <a:r>
              <a:rPr lang="en" sz="1600" b="1" dirty="0">
                <a:solidFill>
                  <a:schemeClr val="accent6">
                    <a:lumMod val="75000"/>
                  </a:schemeClr>
                </a:solidFill>
              </a:rPr>
              <a:t>651,865 lbs or 325 tons</a:t>
            </a:r>
            <a:r>
              <a:rPr lang="en" sz="1600" dirty="0">
                <a:solidFill>
                  <a:schemeClr val="accent6">
                    <a:lumMod val="75000"/>
                  </a:schemeClr>
                </a:solidFill>
              </a:rPr>
              <a:t> </a:t>
            </a:r>
            <a:r>
              <a:rPr lang="en" sz="1600" dirty="0"/>
              <a:t>of food could be saved</a:t>
            </a:r>
            <a:r>
              <a:rPr lang="en" sz="1400" dirty="0"/>
              <a:t>.</a:t>
            </a:r>
            <a:endParaRPr sz="1400" dirty="0"/>
          </a:p>
          <a:p>
            <a:pPr marL="0" lvl="0" indent="0" algn="l" rtl="0">
              <a:lnSpc>
                <a:spcPct val="100000"/>
              </a:lnSpc>
              <a:spcBef>
                <a:spcPts val="360"/>
              </a:spcBef>
              <a:spcAft>
                <a:spcPts val="0"/>
              </a:spcAft>
              <a:buSzPts val="1800"/>
              <a:buNone/>
            </a:pPr>
            <a:endParaRPr sz="1400" dirty="0"/>
          </a:p>
        </p:txBody>
      </p:sp>
      <p:sp>
        <p:nvSpPr>
          <p:cNvPr id="181" name="Google Shape;181;p10"/>
          <p:cNvSpPr txBox="1">
            <a:spLocks noGrp="1"/>
          </p:cNvSpPr>
          <p:nvPr>
            <p:ph type="title"/>
          </p:nvPr>
        </p:nvSpPr>
        <p:spPr>
          <a:xfrm>
            <a:off x="0" y="0"/>
            <a:ext cx="9144000" cy="87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sz="3800">
                <a:solidFill>
                  <a:srgbClr val="FFFFFF"/>
                </a:solidFill>
              </a:rPr>
              <a:t>How Much Food Could Maine Schools Save?</a:t>
            </a:r>
            <a:endParaRPr sz="3800">
              <a:solidFill>
                <a:srgbClr val="FFFFFF"/>
              </a:solidFill>
            </a:endParaRPr>
          </a:p>
        </p:txBody>
      </p:sp>
      <p:sp>
        <p:nvSpPr>
          <p:cNvPr id="182" name="Google Shape;182;p10"/>
          <p:cNvSpPr txBox="1"/>
          <p:nvPr/>
        </p:nvSpPr>
        <p:spPr>
          <a:xfrm>
            <a:off x="-3900" y="4762500"/>
            <a:ext cx="9151800" cy="381000"/>
          </a:xfrm>
          <a:prstGeom prst="rect">
            <a:avLst/>
          </a:prstGeom>
          <a:solidFill>
            <a:srgbClr val="593D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593D2B"/>
              </a:solidFill>
              <a:latin typeface="Calibri"/>
              <a:ea typeface="Calibri"/>
              <a:cs typeface="Calibri"/>
              <a:sym typeface="Calibri"/>
            </a:endParaRPr>
          </a:p>
        </p:txBody>
      </p:sp>
      <p:sp>
        <p:nvSpPr>
          <p:cNvPr id="183" name="Google Shape;183;p10"/>
          <p:cNvSpPr txBox="1">
            <a:spLocks noGrp="1"/>
          </p:cNvSpPr>
          <p:nvPr>
            <p:ph type="body" idx="1"/>
          </p:nvPr>
        </p:nvSpPr>
        <p:spPr>
          <a:xfrm>
            <a:off x="211287" y="1157596"/>
            <a:ext cx="4158300" cy="145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 sz="1600" dirty="0"/>
              <a:t>If every </a:t>
            </a:r>
            <a:r>
              <a:rPr lang="en" sz="1600" b="1" dirty="0"/>
              <a:t>Maine elementary school </a:t>
            </a:r>
            <a:r>
              <a:rPr lang="en" sz="1600" dirty="0"/>
              <a:t>achieved the </a:t>
            </a:r>
            <a:r>
              <a:rPr lang="en" sz="1600" b="1" dirty="0">
                <a:solidFill>
                  <a:srgbClr val="FF0000"/>
                </a:solidFill>
              </a:rPr>
              <a:t>average</a:t>
            </a:r>
            <a:r>
              <a:rPr lang="en" sz="1600" dirty="0"/>
              <a:t> food waste reduction rate for one full school year,  </a:t>
            </a:r>
            <a:endParaRPr sz="1600" dirty="0"/>
          </a:p>
          <a:p>
            <a:pPr marL="457200" lvl="0" indent="-317500" algn="l" rtl="0">
              <a:lnSpc>
                <a:spcPct val="100000"/>
              </a:lnSpc>
              <a:spcBef>
                <a:spcPts val="360"/>
              </a:spcBef>
              <a:spcAft>
                <a:spcPts val="0"/>
              </a:spcAft>
              <a:buSzPts val="1400"/>
              <a:buChar char="-"/>
            </a:pPr>
            <a:r>
              <a:rPr lang="en" sz="1600" b="1" dirty="0">
                <a:solidFill>
                  <a:srgbClr val="FF0000"/>
                </a:solidFill>
              </a:rPr>
              <a:t>204,267 lbs or 102 tons</a:t>
            </a:r>
            <a:r>
              <a:rPr lang="en" sz="1600" dirty="0"/>
              <a:t> of food could be saved.</a:t>
            </a:r>
            <a:endParaRPr sz="1600" dirty="0"/>
          </a:p>
        </p:txBody>
      </p:sp>
      <p:sp>
        <p:nvSpPr>
          <p:cNvPr id="184" name="Google Shape;184;p10"/>
          <p:cNvSpPr txBox="1"/>
          <p:nvPr/>
        </p:nvSpPr>
        <p:spPr>
          <a:xfrm>
            <a:off x="4847238" y="4360725"/>
            <a:ext cx="42159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85" name="Google Shape;185;p10"/>
          <p:cNvSpPr txBox="1"/>
          <p:nvPr/>
        </p:nvSpPr>
        <p:spPr>
          <a:xfrm>
            <a:off x="0" y="4776000"/>
            <a:ext cx="91440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700"/>
              <a:buFont typeface="Open Sans"/>
              <a:buNone/>
            </a:pPr>
            <a:r>
              <a:rPr lang="en" sz="1700" b="0" i="0" u="none" strike="noStrike" cap="none">
                <a:solidFill>
                  <a:srgbClr val="FFFFFF"/>
                </a:solidFill>
                <a:latin typeface="Open Sans"/>
                <a:ea typeface="Open Sans"/>
                <a:cs typeface="Open Sans"/>
                <a:sym typeface="Open Sans"/>
              </a:rPr>
              <a:t>umaine.edu/mitchellcenter      l     207.581.3195      l     umgmc@maine.edu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SSI Color Palette">
      <a:dk1>
        <a:srgbClr val="593D2B"/>
      </a:dk1>
      <a:lt1>
        <a:srgbClr val="F7E8AA"/>
      </a:lt1>
      <a:dk2>
        <a:srgbClr val="00386B"/>
      </a:dk2>
      <a:lt2>
        <a:srgbClr val="75B2E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DFFDF394AE1D4F90D628117F4C7F7A" ma:contentTypeVersion="16" ma:contentTypeDescription="Create a new document." ma:contentTypeScope="" ma:versionID="1b44a00e3a027b313e6ba19a2ced917e">
  <xsd:schema xmlns:xsd="http://www.w3.org/2001/XMLSchema" xmlns:xs="http://www.w3.org/2001/XMLSchema" xmlns:p="http://schemas.microsoft.com/office/2006/metadata/properties" xmlns:ns3="a01e3c4e-b76c-46f9-99ae-8737ca51d638" xmlns:ns4="6f82daf3-7d32-48b9-97f8-1b0fdbb71df3" targetNamespace="http://schemas.microsoft.com/office/2006/metadata/properties" ma:root="true" ma:fieldsID="bd91e4ada2d705e60d0cbf884bbbe0ed" ns3:_="" ns4:_="">
    <xsd:import namespace="a01e3c4e-b76c-46f9-99ae-8737ca51d638"/>
    <xsd:import namespace="6f82daf3-7d32-48b9-97f8-1b0fdbb71df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1e3c4e-b76c-46f9-99ae-8737ca51d6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82daf3-7d32-48b9-97f8-1b0fdbb71d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01e3c4e-b76c-46f9-99ae-8737ca51d638" xsi:nil="true"/>
  </documentManagement>
</p:properties>
</file>

<file path=customXml/itemProps1.xml><?xml version="1.0" encoding="utf-8"?>
<ds:datastoreItem xmlns:ds="http://schemas.openxmlformats.org/officeDocument/2006/customXml" ds:itemID="{038D88C7-C5E9-4D14-950F-8377076A32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1e3c4e-b76c-46f9-99ae-8737ca51d638"/>
    <ds:schemaRef ds:uri="6f82daf3-7d32-48b9-97f8-1b0fdbb71d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557EF1-E443-4399-8F8F-BE55E1DD1133}">
  <ds:schemaRefs>
    <ds:schemaRef ds:uri="http://schemas.microsoft.com/sharepoint/v3/contenttype/forms"/>
  </ds:schemaRefs>
</ds:datastoreItem>
</file>

<file path=customXml/itemProps3.xml><?xml version="1.0" encoding="utf-8"?>
<ds:datastoreItem xmlns:ds="http://schemas.openxmlformats.org/officeDocument/2006/customXml" ds:itemID="{17C00F22-952B-4659-AE03-E3CB97587355}">
  <ds:schemaRefs>
    <ds:schemaRef ds:uri="http://purl.org/dc/terms/"/>
    <ds:schemaRef ds:uri="http://schemas.openxmlformats.org/package/2006/metadata/core-properties"/>
    <ds:schemaRef ds:uri="http://schemas.microsoft.com/office/2006/documentManagement/types"/>
    <ds:schemaRef ds:uri="a01e3c4e-b76c-46f9-99ae-8737ca51d638"/>
    <ds:schemaRef ds:uri="http://purl.org/dc/elements/1.1/"/>
    <ds:schemaRef ds:uri="http://schemas.microsoft.com/office/2006/metadata/properties"/>
    <ds:schemaRef ds:uri="http://schemas.microsoft.com/office/infopath/2007/PartnerControls"/>
    <ds:schemaRef ds:uri="6f82daf3-7d32-48b9-97f8-1b0fdbb71df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9513</TotalTime>
  <Words>2414</Words>
  <Application>Microsoft Office PowerPoint</Application>
  <PresentationFormat>On-screen Show (16:9)</PresentationFormat>
  <Paragraphs>249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Wingdings</vt:lpstr>
      <vt:lpstr>Open Sans</vt:lpstr>
      <vt:lpstr>Noto Sans Symbols</vt:lpstr>
      <vt:lpstr>Arial</vt:lpstr>
      <vt:lpstr>Calibri</vt:lpstr>
      <vt:lpstr>Office Theme</vt:lpstr>
      <vt:lpstr>Maine School Cafeteria  Food Waste Study 2023 - Results</vt:lpstr>
      <vt:lpstr>Study Overview</vt:lpstr>
      <vt:lpstr>Study Data Assumptions </vt:lpstr>
      <vt:lpstr>Overall Food Waste Study Result </vt:lpstr>
      <vt:lpstr>Food Waste: Wk 1 vs Lowest Wk Change *</vt:lpstr>
      <vt:lpstr>Food Waste: Wk 1 vs Wk 9 Change* </vt:lpstr>
      <vt:lpstr>Food Waste: Total Food Saved</vt:lpstr>
      <vt:lpstr>Projection: Food Saved Annually</vt:lpstr>
      <vt:lpstr>How Much Food Could Maine Schools Save?</vt:lpstr>
      <vt:lpstr> Triple Bottom Line Impact?</vt:lpstr>
      <vt:lpstr>PowerPoint Presentation</vt:lpstr>
      <vt:lpstr>PowerPoint Presentation</vt:lpstr>
      <vt:lpstr>PowerPoint Presentation</vt:lpstr>
      <vt:lpstr>PowerPoint Presentation</vt:lpstr>
      <vt:lpstr>PowerPoint Presentation</vt:lpstr>
      <vt:lpstr>PowerPoint Presentation</vt:lpstr>
      <vt:lpstr>Moving Forward: Data Tracking</vt:lpstr>
      <vt:lpstr>Moving Forward: School Solutions</vt:lpstr>
      <vt:lpstr>2023 Maine School Cafeteria Food Waste Study</vt:lpstr>
      <vt:lpstr>PowerPoint Presentation</vt:lpstr>
      <vt:lpstr>For Discussion…</vt:lpstr>
      <vt:lpstr>Study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School Cafeteria Food Waste Study 2023</dc:title>
  <dc:creator>Mitchell Center</dc:creator>
  <cp:lastModifiedBy>Ruth Hallsworth</cp:lastModifiedBy>
  <cp:revision>43</cp:revision>
  <cp:lastPrinted>2023-08-09T12:20:49Z</cp:lastPrinted>
  <dcterms:modified xsi:type="dcterms:W3CDTF">2023-09-20T14:10:49Z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0x01010034DFFDF394AE1D4F90D628117F4C7F7A</vt:lpwstr>
  </property>
</Properties>
</file>