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
  </p:notesMasterIdLst>
  <p:sldIdLst>
    <p:sldId id="256" r:id="rId5"/>
    <p:sldId id="258" r:id="rId6"/>
    <p:sldId id="259" r:id="rId7"/>
    <p:sldId id="260" r:id="rId8"/>
    <p:sldId id="261" r:id="rId9"/>
    <p:sldId id="263" r:id="rId10"/>
    <p:sldId id="264" r:id="rId11"/>
    <p:sldId id="265" r:id="rId12"/>
    <p:sldId id="267" r:id="rId13"/>
    <p:sldId id="266" r:id="rId14"/>
    <p:sldId id="268" r:id="rId15"/>
    <p:sldId id="269" r:id="rId16"/>
    <p:sldId id="270" r:id="rId17"/>
    <p:sldId id="271" r:id="rId18"/>
    <p:sldId id="262" r:id="rId19"/>
    <p:sldId id="272" r:id="rId20"/>
  </p:sldIdLst>
  <p:sldSz cx="9144000" cy="6858000" type="screen4x3"/>
  <p:notesSz cx="7315200" cy="9601200"/>
  <p:embeddedFontLst>
    <p:embeddedFont>
      <p:font typeface="Open Sans"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16">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hw4MY03hPgNSrVMHO1TGpYiao/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104" y="48"/>
      </p:cViewPr>
      <p:guideLst>
        <p:guide orient="horz" pos="201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7" cy="479425"/>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375" y="0"/>
            <a:ext cx="3170237" cy="479425"/>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31837" y="4560887"/>
            <a:ext cx="5851525" cy="4319587"/>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120187"/>
            <a:ext cx="3170237" cy="479425"/>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375" y="9120187"/>
            <a:ext cx="3170237" cy="479425"/>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US" sz="1300" b="0" i="0" u="none" strike="noStrike" cap="none">
                <a:solidFill>
                  <a:srgbClr val="000000"/>
                </a:solidFill>
                <a:latin typeface="Calibri"/>
                <a:ea typeface="Calibri"/>
                <a:cs typeface="Calibri"/>
                <a:sym typeface="Calibri"/>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inepublic.pbslearningmedia.org/resource/ee18-sci-foodwst/kids-go-green-reducing-food-waste/?student=true&amp;focus=tru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2dcff416b9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 name="Google Shape;67;g22dcff416b9_0_0: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500"/>
              <a:buNone/>
            </a:pPr>
            <a:r>
              <a:rPr lang="en-US"/>
              <a:t>My name is Eddie Nachamie, I’m a first year student at UMaine Orono studying Ecology and Environmental Sciences working on Solution 3.</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2dcff416b9_0_102: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We </a:t>
            </a:r>
            <a:r>
              <a:rPr lang="en-US" dirty="0" smtClean="0"/>
              <a:t>selected </a:t>
            </a:r>
            <a:r>
              <a:rPr lang="en-US" dirty="0"/>
              <a:t>educational posters </a:t>
            </a:r>
            <a:r>
              <a:rPr lang="en-US" dirty="0" smtClean="0"/>
              <a:t>to place around</a:t>
            </a:r>
            <a:r>
              <a:rPr lang="en-US" baseline="0" dirty="0" smtClean="0"/>
              <a:t> the schools</a:t>
            </a:r>
            <a:r>
              <a:rPr lang="en-US" dirty="0" smtClean="0"/>
              <a:t> to </a:t>
            </a:r>
            <a:r>
              <a:rPr lang="en-US" dirty="0"/>
              <a:t>reinforce the messaging that food is something we use to fuel our bodies and does not belong in the trash. The two posters on the left were designed by </a:t>
            </a:r>
            <a:r>
              <a:rPr lang="en-US" dirty="0" smtClean="0"/>
              <a:t>our </a:t>
            </a:r>
            <a:r>
              <a:rPr lang="en-US" dirty="0" err="1" smtClean="0"/>
              <a:t>UMaine</a:t>
            </a:r>
            <a:r>
              <a:rPr lang="en-US" dirty="0" smtClean="0"/>
              <a:t>/Mitchell</a:t>
            </a:r>
            <a:r>
              <a:rPr lang="en-US" baseline="0" dirty="0" smtClean="0"/>
              <a:t> Center student interns.</a:t>
            </a:r>
            <a:endParaRPr dirty="0"/>
          </a:p>
        </p:txBody>
      </p:sp>
      <p:sp>
        <p:nvSpPr>
          <p:cNvPr id="183" name="Google Shape;183;g22dcff416b9_0_10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dcff416b9_0_126: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We used a series of educational videos that the children were shown during their homeroom periods to continue to reinforce key ideas about food waste reduction. </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https://mainepublic.pbslearningmedia.org/resource/ee18-sci-foodwst/kids-go-green-reducing-food-waste/?student=true&amp;focus=true</a:t>
            </a:r>
            <a:endParaRPr dirty="0"/>
          </a:p>
          <a:p>
            <a:pPr marL="0" lvl="0" indent="0" algn="l" rtl="0">
              <a:lnSpc>
                <a:spcPct val="100000"/>
              </a:lnSpc>
              <a:spcBef>
                <a:spcPts val="0"/>
              </a:spcBef>
              <a:spcAft>
                <a:spcPts val="0"/>
              </a:spcAft>
              <a:buSzPts val="1400"/>
              <a:buNone/>
            </a:pPr>
            <a:r>
              <a:rPr lang="en-US" dirty="0"/>
              <a:t>Students were shown 3 videos with additional videos available for further </a:t>
            </a:r>
            <a:r>
              <a:rPr lang="en-US" dirty="0" smtClean="0"/>
              <a:t>education. Complete list of school food waste resources available upon</a:t>
            </a:r>
            <a:r>
              <a:rPr lang="en-US" baseline="0" dirty="0" smtClean="0"/>
              <a:t> request.</a:t>
            </a:r>
            <a:endParaRPr dirty="0"/>
          </a:p>
          <a:p>
            <a:pPr marL="0" lvl="0" indent="0" algn="l" rtl="0">
              <a:lnSpc>
                <a:spcPct val="100000"/>
              </a:lnSpc>
              <a:spcBef>
                <a:spcPts val="0"/>
              </a:spcBef>
              <a:spcAft>
                <a:spcPts val="0"/>
              </a:spcAft>
              <a:buSzPts val="1400"/>
              <a:buNone/>
            </a:pPr>
            <a:endParaRPr dirty="0"/>
          </a:p>
        </p:txBody>
      </p:sp>
      <p:sp>
        <p:nvSpPr>
          <p:cNvPr id="209" name="Google Shape;209;g22dcff416b9_0_12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2dcff416b9_0_136: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As we collected data about the amount of food waste that the cafeterias were producing we also made progress charts that showed the children how much waste they were producing. They understood that they wanted to see a downward trend in the amount of food waste produced and this intervention acted as a progress scale for them to see how effectively they were reaching their goal.</a:t>
            </a:r>
            <a:endParaRPr dirty="0"/>
          </a:p>
        </p:txBody>
      </p:sp>
      <p:sp>
        <p:nvSpPr>
          <p:cNvPr id="220" name="Google Shape;220;g22dcff416b9_0_13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2dcff416b9_0_148: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We had a poster competition at the end of the study to allow the children to express and generate their own thoughts on what a good food waste reduction message would be. As you can see from the posters above, lots of the kids really loved it and made some amazing posters.</a:t>
            </a:r>
            <a:endParaRPr/>
          </a:p>
        </p:txBody>
      </p:sp>
      <p:sp>
        <p:nvSpPr>
          <p:cNvPr id="233" name="Google Shape;233;g22dcff416b9_0_14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dcff416b9_0_160: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smtClean="0"/>
              <a:t>We used a number of data</a:t>
            </a:r>
            <a:r>
              <a:rPr lang="en-US" baseline="0" dirty="0" smtClean="0"/>
              <a:t> tracking practices for our food waste study: 1) school profile questionnaire, 2) simple family food waste online survey, 3) daily food &amp; liquid food waste measurement, 4) optional kitchen food waste tracking, 5) food waste audit data measurement, 6) interviews with school cafeteria stakeholders</a:t>
            </a:r>
            <a:endParaRPr dirty="0"/>
          </a:p>
        </p:txBody>
      </p:sp>
      <p:sp>
        <p:nvSpPr>
          <p:cNvPr id="246" name="Google Shape;246;g22dcff416b9_0_1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2dcff416b9_0_57: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smtClean="0"/>
              <a:t>Our Maine School Cafeteria</a:t>
            </a:r>
            <a:r>
              <a:rPr lang="en-US" baseline="0" dirty="0" smtClean="0"/>
              <a:t> </a:t>
            </a:r>
            <a:r>
              <a:rPr lang="en-US" dirty="0" smtClean="0"/>
              <a:t>Food Waste Study</a:t>
            </a:r>
            <a:r>
              <a:rPr lang="en-US" baseline="0" dirty="0" smtClean="0"/>
              <a:t> received positive media coverage in Spring 2023.</a:t>
            </a:r>
            <a:endParaRPr dirty="0"/>
          </a:p>
        </p:txBody>
      </p:sp>
      <p:sp>
        <p:nvSpPr>
          <p:cNvPr id="135" name="Google Shape;135;g22dcff416b9_0_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2dcff416b9_0_227: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smtClean="0"/>
              <a:t>Both quantitative</a:t>
            </a:r>
            <a:r>
              <a:rPr lang="en-US" baseline="0" dirty="0" smtClean="0"/>
              <a:t> and qualitative school food waste study data were collected and analyzed with positive results across all objectives.</a:t>
            </a:r>
            <a:endParaRPr dirty="0"/>
          </a:p>
        </p:txBody>
      </p:sp>
      <p:sp>
        <p:nvSpPr>
          <p:cNvPr id="259" name="Google Shape;259;g22dcff416b9_0_2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2dcff416b9_0_12: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1 out of 8 adults, 1 out of 5 children</a:t>
            </a:r>
            <a:endParaRPr dirty="0"/>
          </a:p>
          <a:p>
            <a:pPr marL="0" lvl="0" indent="0" algn="l" rtl="0">
              <a:lnSpc>
                <a:spcPct val="100000"/>
              </a:lnSpc>
              <a:spcBef>
                <a:spcPts val="0"/>
              </a:spcBef>
              <a:spcAft>
                <a:spcPts val="0"/>
              </a:spcAft>
              <a:buSzPts val="1400"/>
              <a:buNone/>
            </a:pPr>
            <a:r>
              <a:rPr lang="en-US" dirty="0"/>
              <a:t>Emphasize importance of </a:t>
            </a:r>
            <a:r>
              <a:rPr lang="en-US" dirty="0" smtClean="0"/>
              <a:t>educating K-5 children about food waste</a:t>
            </a:r>
            <a:r>
              <a:rPr lang="en-US" baseline="0" dirty="0" smtClean="0"/>
              <a:t> – they are powerful home food waste “voices”, can carry learning to middle and high school, and they are Maine’s</a:t>
            </a:r>
            <a:r>
              <a:rPr lang="en-US" dirty="0" smtClean="0"/>
              <a:t> future!</a:t>
            </a:r>
            <a:endParaRPr dirty="0"/>
          </a:p>
        </p:txBody>
      </p:sp>
      <p:sp>
        <p:nvSpPr>
          <p:cNvPr id="86" name="Google Shape;86;g22dcff416b9_0_1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2dcff416b9_0_22: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76200" lvl="0" indent="0" algn="l" rtl="0">
              <a:lnSpc>
                <a:spcPct val="100000"/>
              </a:lnSpc>
              <a:spcBef>
                <a:spcPts val="0"/>
              </a:spcBef>
              <a:spcAft>
                <a:spcPts val="0"/>
              </a:spcAft>
              <a:buClr>
                <a:srgbClr val="593D2B"/>
              </a:buClr>
              <a:buSzPts val="2400"/>
              <a:buFont typeface="Calibri"/>
              <a:buNone/>
            </a:pPr>
            <a:r>
              <a:rPr lang="en-US" dirty="0" smtClean="0"/>
              <a:t>In</a:t>
            </a:r>
            <a:r>
              <a:rPr lang="en-US" baseline="0" dirty="0" smtClean="0"/>
              <a:t> January of 2023, w</a:t>
            </a:r>
            <a:r>
              <a:rPr lang="en-US" dirty="0" smtClean="0"/>
              <a:t>e worked with Maine DOE –</a:t>
            </a:r>
            <a:r>
              <a:rPr lang="en-US" baseline="0" dirty="0" smtClean="0"/>
              <a:t> Nutrition Director to identify four Maine K-5 elementary schools – </a:t>
            </a:r>
            <a:r>
              <a:rPr lang="en-US" baseline="0" dirty="0" err="1" smtClean="0"/>
              <a:t>Asa</a:t>
            </a:r>
            <a:r>
              <a:rPr lang="en-US" baseline="0" dirty="0" smtClean="0"/>
              <a:t> Adams Elementary, Buxton Center Elementary School, Lisbon Community School, and Sebago Elementary School – representing different school sizes (from just over 100 students to well over 600 students) and locations in state.  We added food waste sorting stations at all schools (Sebago already had food waste sorting) to allow us to weigh the food and liquid waste each day for the eight weeks of the study.  In this way, we were able to measure the change in food waste due to our student directed interventions.  Unfortunately, the variation in foods served will still account for higher and lower levels of waste (think: pineapple rinds) but strong trends still emerged.</a:t>
            </a:r>
            <a:endParaRPr dirty="0"/>
          </a:p>
        </p:txBody>
      </p:sp>
      <p:sp>
        <p:nvSpPr>
          <p:cNvPr id="96" name="Google Shape;96;g22dcff416b9_0_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2dcff416b9_0_32: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The sorting station was used in order to allow us to collect data on the amount of food waste children were producing at the four elementary schools involved in our study</a:t>
            </a:r>
            <a:r>
              <a:rPr lang="en-US" dirty="0" smtClean="0"/>
              <a:t>. By using signs with</a:t>
            </a:r>
            <a:r>
              <a:rPr lang="en-US" baseline="0" dirty="0" smtClean="0"/>
              <a:t> visuals and numbers, it made the waste stops easy for students to identify.  With a brief during lunch explanation of the labeled stations along with volunteer 4</a:t>
            </a:r>
            <a:r>
              <a:rPr lang="en-US" baseline="30000" dirty="0" smtClean="0"/>
              <a:t>th</a:t>
            </a:r>
            <a:r>
              <a:rPr lang="en-US" baseline="0" dirty="0" smtClean="0"/>
              <a:t>/5</a:t>
            </a:r>
            <a:r>
              <a:rPr lang="en-US" baseline="30000" dirty="0" smtClean="0"/>
              <a:t>th</a:t>
            </a:r>
            <a:r>
              <a:rPr lang="en-US" baseline="0" dirty="0" smtClean="0"/>
              <a:t> grade “helpers” to encourage students at the sorting stations for the first week, students caught on quickly – and enjoyed mastering the sorting process. The biggest challenge was separating packaged food – the packaging into trash bin, and the food into food scraps bin.</a:t>
            </a:r>
            <a:endParaRPr dirty="0"/>
          </a:p>
        </p:txBody>
      </p:sp>
      <p:sp>
        <p:nvSpPr>
          <p:cNvPr id="108" name="Google Shape;108;g22dcff416b9_0_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2dcff416b9_0_46: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smtClean="0"/>
              <a:t>Sorting stations need the signage</a:t>
            </a:r>
            <a:r>
              <a:rPr lang="en-US" baseline="0" dirty="0" smtClean="0"/>
              <a:t> with visuals and numbers to show what order.  Also, consider student-accessible heights and in this example students could make two lines on each side to allow faster flow.  Using multiple sorting stations is another option, depending on school size.  Also, it is best to dismiss tables to encourage students to take time to eat their lunch and to not mob the waste sorting station, but otherwise even our largest 400+ student schools did not have trouble using the sorting stations to sort their waste.  Finally, all our schools recycled their separated food scraps using pig farmers, a food waste collection service, or on-site school district garden/compost programs to insure that no food went to the dumpster/landfill – eliminating GHG production and climate impact.</a:t>
            </a:r>
            <a:endParaRPr dirty="0"/>
          </a:p>
        </p:txBody>
      </p:sp>
      <p:sp>
        <p:nvSpPr>
          <p:cNvPr id="123" name="Google Shape;123;g22dcff416b9_0_4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2dcff416b9_0_67: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The share basket is a tool for diverting perfectly good, edible food away from the landfill. This is a basket with ice packs inside it to keep the food at the proper temperature. </a:t>
            </a:r>
            <a:r>
              <a:rPr lang="en-US" dirty="0" smtClean="0"/>
              <a:t>We produced</a:t>
            </a:r>
            <a:r>
              <a:rPr lang="en-US" baseline="0" dirty="0" smtClean="0"/>
              <a:t> kitchen signage from the Maine Health Department encouraging and providing guidance on the proper use of the Share Basket. </a:t>
            </a:r>
            <a:r>
              <a:rPr lang="en-US" dirty="0" smtClean="0"/>
              <a:t>Children </a:t>
            </a:r>
            <a:r>
              <a:rPr lang="en-US" dirty="0"/>
              <a:t>can put unopened snacks like crackers or fruit cups inside it so that other students may take more if they’re hungry. </a:t>
            </a:r>
            <a:r>
              <a:rPr lang="en-US" dirty="0" smtClean="0"/>
              <a:t>  Any</a:t>
            </a:r>
            <a:r>
              <a:rPr lang="en-US" baseline="0" dirty="0" smtClean="0"/>
              <a:t> leftovers in the Share Basket can be brought back into the kitchen or donated = no waste!</a:t>
            </a:r>
            <a:endParaRPr dirty="0"/>
          </a:p>
        </p:txBody>
      </p:sp>
      <p:sp>
        <p:nvSpPr>
          <p:cNvPr id="146" name="Google Shape;146;g22dcff416b9_0_6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2dcff416b9_0_78: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We also made sure to add the option of fruit and vegetable choice at the different elementary schools we worked with. By giving children multiple options for fruits and </a:t>
            </a:r>
            <a:r>
              <a:rPr lang="en-US" dirty="0" smtClean="0"/>
              <a:t>vegetables, including cut fruit &amp; veggies vs. whole fruit &amp; veggies</a:t>
            </a:r>
            <a:r>
              <a:rPr lang="en-US" baseline="0" dirty="0" smtClean="0"/>
              <a:t> and</a:t>
            </a:r>
            <a:r>
              <a:rPr lang="en-US" dirty="0" smtClean="0"/>
              <a:t> adding dips</a:t>
            </a:r>
            <a:r>
              <a:rPr lang="en-US" baseline="0" dirty="0" smtClean="0"/>
              <a:t> &amp; sprinkles. Students</a:t>
            </a:r>
            <a:r>
              <a:rPr lang="en-US" dirty="0" smtClean="0"/>
              <a:t> are </a:t>
            </a:r>
            <a:r>
              <a:rPr lang="en-US" dirty="0"/>
              <a:t>more likely to </a:t>
            </a:r>
            <a:r>
              <a:rPr lang="en-US" dirty="0" smtClean="0"/>
              <a:t>choose what they like </a:t>
            </a:r>
            <a:r>
              <a:rPr lang="en-US" dirty="0"/>
              <a:t>and therefore to eat them.</a:t>
            </a:r>
            <a:endParaRPr dirty="0"/>
          </a:p>
        </p:txBody>
      </p:sp>
      <p:sp>
        <p:nvSpPr>
          <p:cNvPr id="158" name="Google Shape;158;g22dcff416b9_0_7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dcff416b9_0_91: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We also conducted a food waste audit at the beginning and the end of our study at each elementary school. </a:t>
            </a:r>
            <a:r>
              <a:rPr lang="en-US" dirty="0" smtClean="0"/>
              <a:t>We served</a:t>
            </a:r>
            <a:r>
              <a:rPr lang="en-US" baseline="0" dirty="0" smtClean="0"/>
              <a:t> exactly the same meal for both of the audits to eliminate the impact of the food served on the waste levels. At the sorting station, instead of one food scraps bin, we</a:t>
            </a:r>
            <a:r>
              <a:rPr lang="en-US" dirty="0" smtClean="0"/>
              <a:t> separated </a:t>
            </a:r>
            <a:r>
              <a:rPr lang="en-US" dirty="0"/>
              <a:t>the food waste by fruit, vegetable, and entree type in order to see </a:t>
            </a:r>
            <a:r>
              <a:rPr lang="en-US" dirty="0" smtClean="0"/>
              <a:t>food</a:t>
            </a:r>
            <a:r>
              <a:rPr lang="en-US" baseline="0" dirty="0" smtClean="0"/>
              <a:t> waste by type.  This gave us the data needed to assess changes in fruit and veggie food waste based on our interventions.</a:t>
            </a:r>
            <a:endParaRPr dirty="0"/>
          </a:p>
        </p:txBody>
      </p:sp>
      <p:sp>
        <p:nvSpPr>
          <p:cNvPr id="171" name="Google Shape;171;g22dcff416b9_0_9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2dcff416b9_0_115:notes"/>
          <p:cNvSpPr txBox="1">
            <a:spLocks noGrp="1"/>
          </p:cNvSpPr>
          <p:nvPr>
            <p:ph type="body" idx="1"/>
          </p:nvPr>
        </p:nvSpPr>
        <p:spPr>
          <a:xfrm>
            <a:off x="731837" y="4560887"/>
            <a:ext cx="5851500" cy="43197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dirty="0"/>
              <a:t>We conducted </a:t>
            </a:r>
            <a:r>
              <a:rPr lang="en-US" dirty="0" smtClean="0"/>
              <a:t>a</a:t>
            </a:r>
            <a:r>
              <a:rPr lang="en-US" baseline="0" dirty="0" smtClean="0"/>
              <a:t> quick but highly effective student/faculty </a:t>
            </a:r>
            <a:r>
              <a:rPr lang="en-US" dirty="0" smtClean="0"/>
              <a:t>assembly </a:t>
            </a:r>
            <a:r>
              <a:rPr lang="en-US" dirty="0"/>
              <a:t>at each elementary school where we educated students on the </a:t>
            </a:r>
            <a:r>
              <a:rPr lang="en-US" dirty="0" smtClean="0"/>
              <a:t>“why” and</a:t>
            </a:r>
            <a:r>
              <a:rPr lang="en-US" baseline="0" dirty="0" smtClean="0"/>
              <a:t> “how” of </a:t>
            </a:r>
            <a:r>
              <a:rPr lang="en-US" dirty="0" smtClean="0"/>
              <a:t>reducing </a:t>
            </a:r>
            <a:r>
              <a:rPr lang="en-US" dirty="0"/>
              <a:t>food </a:t>
            </a:r>
            <a:r>
              <a:rPr lang="en-US" dirty="0" smtClean="0"/>
              <a:t>waste. This presentation educates</a:t>
            </a:r>
            <a:r>
              <a:rPr lang="en-US" baseline="0" dirty="0" smtClean="0"/>
              <a:t> about how stopping food waste</a:t>
            </a:r>
            <a:r>
              <a:rPr lang="en-US" dirty="0" smtClean="0"/>
              <a:t> helps people and animals, fights climate change, </a:t>
            </a:r>
            <a:r>
              <a:rPr lang="en-US" dirty="0"/>
              <a:t>and </a:t>
            </a:r>
            <a:r>
              <a:rPr lang="en-US" dirty="0" smtClean="0"/>
              <a:t>saves valuable</a:t>
            </a:r>
            <a:r>
              <a:rPr lang="en-US" baseline="0" dirty="0" smtClean="0"/>
              <a:t> resources</a:t>
            </a:r>
            <a:r>
              <a:rPr lang="en-US" dirty="0" smtClean="0"/>
              <a:t> </a:t>
            </a:r>
            <a:r>
              <a:rPr lang="en-US" dirty="0"/>
              <a:t>by reducing food waste</a:t>
            </a:r>
            <a:r>
              <a:rPr lang="en-US" dirty="0" smtClean="0"/>
              <a:t>. It also educates</a:t>
            </a:r>
            <a:r>
              <a:rPr lang="en-US" baseline="0" dirty="0" smtClean="0"/>
              <a:t> about “What is a Meal?” to address a major cause of student waste - the confusion regarding what types and how much food must be taken at lunch.  Students enjoyed a “meal/not a meal” quiz using actual food and milk samples from the cafeteria placed on a lunch tray showing different right and wrong “meal” selections! We concluded with the two things students can do to end food waste.</a:t>
            </a:r>
            <a:r>
              <a:rPr lang="en-US" dirty="0" smtClean="0"/>
              <a:t> The</a:t>
            </a:r>
            <a:r>
              <a:rPr lang="en-US" baseline="0" dirty="0" smtClean="0"/>
              <a:t> presentation is available upon request and a video version is being developed.</a:t>
            </a:r>
            <a:endParaRPr dirty="0"/>
          </a:p>
        </p:txBody>
      </p:sp>
      <p:sp>
        <p:nvSpPr>
          <p:cNvPr id="197" name="Google Shape;197;g22dcff416b9_0_1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22d028f1f36_9_33"/>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g22d028f1f36_9_3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998F8B"/>
              </a:buClr>
              <a:buSzPts val="3200"/>
              <a:buNone/>
              <a:defRPr>
                <a:solidFill>
                  <a:srgbClr val="998F8B"/>
                </a:solidFill>
              </a:defRPr>
            </a:lvl1pPr>
            <a:lvl2pPr lvl="1" algn="ctr">
              <a:lnSpc>
                <a:spcPct val="100000"/>
              </a:lnSpc>
              <a:spcBef>
                <a:spcPts val="560"/>
              </a:spcBef>
              <a:spcAft>
                <a:spcPts val="0"/>
              </a:spcAft>
              <a:buClr>
                <a:srgbClr val="998F8B"/>
              </a:buClr>
              <a:buSzPts val="2800"/>
              <a:buNone/>
              <a:defRPr>
                <a:solidFill>
                  <a:srgbClr val="998F8B"/>
                </a:solidFill>
              </a:defRPr>
            </a:lvl2pPr>
            <a:lvl3pPr lvl="2" algn="ctr">
              <a:lnSpc>
                <a:spcPct val="100000"/>
              </a:lnSpc>
              <a:spcBef>
                <a:spcPts val="480"/>
              </a:spcBef>
              <a:spcAft>
                <a:spcPts val="0"/>
              </a:spcAft>
              <a:buClr>
                <a:srgbClr val="998F8B"/>
              </a:buClr>
              <a:buSzPts val="2400"/>
              <a:buNone/>
              <a:defRPr>
                <a:solidFill>
                  <a:srgbClr val="998F8B"/>
                </a:solidFill>
              </a:defRPr>
            </a:lvl3pPr>
            <a:lvl4pPr lvl="3" algn="ctr">
              <a:lnSpc>
                <a:spcPct val="100000"/>
              </a:lnSpc>
              <a:spcBef>
                <a:spcPts val="400"/>
              </a:spcBef>
              <a:spcAft>
                <a:spcPts val="0"/>
              </a:spcAft>
              <a:buClr>
                <a:srgbClr val="998F8B"/>
              </a:buClr>
              <a:buSzPts val="2000"/>
              <a:buNone/>
              <a:defRPr>
                <a:solidFill>
                  <a:srgbClr val="998F8B"/>
                </a:solidFill>
              </a:defRPr>
            </a:lvl4pPr>
            <a:lvl5pPr lvl="4" algn="ctr">
              <a:lnSpc>
                <a:spcPct val="100000"/>
              </a:lnSpc>
              <a:spcBef>
                <a:spcPts val="400"/>
              </a:spcBef>
              <a:spcAft>
                <a:spcPts val="0"/>
              </a:spcAft>
              <a:buClr>
                <a:srgbClr val="998F8B"/>
              </a:buClr>
              <a:buSzPts val="2000"/>
              <a:buNone/>
              <a:defRPr>
                <a:solidFill>
                  <a:srgbClr val="998F8B"/>
                </a:solidFill>
              </a:defRPr>
            </a:lvl5pPr>
            <a:lvl6pPr lvl="5" algn="ctr">
              <a:lnSpc>
                <a:spcPct val="100000"/>
              </a:lnSpc>
              <a:spcBef>
                <a:spcPts val="400"/>
              </a:spcBef>
              <a:spcAft>
                <a:spcPts val="0"/>
              </a:spcAft>
              <a:buClr>
                <a:srgbClr val="998F8B"/>
              </a:buClr>
              <a:buSzPts val="2000"/>
              <a:buNone/>
              <a:defRPr>
                <a:solidFill>
                  <a:srgbClr val="998F8B"/>
                </a:solidFill>
              </a:defRPr>
            </a:lvl6pPr>
            <a:lvl7pPr lvl="6" algn="ctr">
              <a:lnSpc>
                <a:spcPct val="100000"/>
              </a:lnSpc>
              <a:spcBef>
                <a:spcPts val="400"/>
              </a:spcBef>
              <a:spcAft>
                <a:spcPts val="0"/>
              </a:spcAft>
              <a:buClr>
                <a:srgbClr val="998F8B"/>
              </a:buClr>
              <a:buSzPts val="2000"/>
              <a:buNone/>
              <a:defRPr>
                <a:solidFill>
                  <a:srgbClr val="998F8B"/>
                </a:solidFill>
              </a:defRPr>
            </a:lvl7pPr>
            <a:lvl8pPr lvl="7" algn="ctr">
              <a:lnSpc>
                <a:spcPct val="100000"/>
              </a:lnSpc>
              <a:spcBef>
                <a:spcPts val="400"/>
              </a:spcBef>
              <a:spcAft>
                <a:spcPts val="0"/>
              </a:spcAft>
              <a:buClr>
                <a:srgbClr val="998F8B"/>
              </a:buClr>
              <a:buSzPts val="2000"/>
              <a:buNone/>
              <a:defRPr>
                <a:solidFill>
                  <a:srgbClr val="998F8B"/>
                </a:solidFill>
              </a:defRPr>
            </a:lvl8pPr>
            <a:lvl9pPr lvl="8" algn="ctr">
              <a:lnSpc>
                <a:spcPct val="100000"/>
              </a:lnSpc>
              <a:spcBef>
                <a:spcPts val="400"/>
              </a:spcBef>
              <a:spcAft>
                <a:spcPts val="0"/>
              </a:spcAft>
              <a:buClr>
                <a:srgbClr val="998F8B"/>
              </a:buClr>
              <a:buSzPts val="2000"/>
              <a:buNone/>
              <a:defRPr>
                <a:solidFill>
                  <a:srgbClr val="998F8B"/>
                </a:solidFill>
              </a:defRPr>
            </a:lvl9pPr>
          </a:lstStyle>
          <a:p>
            <a:endParaRPr/>
          </a:p>
        </p:txBody>
      </p:sp>
      <p:sp>
        <p:nvSpPr>
          <p:cNvPr id="18" name="Google Shape;18;g22d028f1f36_9_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22d028f1f36_9_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22d028f1f36_9_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g22d028f1f36_5_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22d028f1f36_5_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g22d028f1f36_5_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
        <p:cNvGrpSpPr/>
        <p:nvPr/>
      </p:nvGrpSpPr>
      <p:grpSpPr>
        <a:xfrm>
          <a:off x="0" y="0"/>
          <a:ext cx="0" cy="0"/>
          <a:chOff x="0" y="0"/>
          <a:chExt cx="0" cy="0"/>
        </a:xfrm>
      </p:grpSpPr>
      <p:sp>
        <p:nvSpPr>
          <p:cNvPr id="26" name="Google Shape;26;g22d028f1f36_5_7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g22d028f1f36_5_7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g22d028f1f36_5_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22d028f1f36_5_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g22d028f1f36_5_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
        <p:cNvGrpSpPr/>
        <p:nvPr/>
      </p:nvGrpSpPr>
      <p:grpSpPr>
        <a:xfrm>
          <a:off x="0" y="0"/>
          <a:ext cx="0" cy="0"/>
          <a:chOff x="0" y="0"/>
          <a:chExt cx="0" cy="0"/>
        </a:xfrm>
      </p:grpSpPr>
      <p:sp>
        <p:nvSpPr>
          <p:cNvPr id="32" name="Google Shape;32;g22d028f1f36_5_8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g22d028f1f36_5_8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g22d028f1f36_5_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2d028f1f36_5_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22d028f1f36_5_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g22d028f1f36_5_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g22d028f1f36_5_91"/>
          <p:cNvSpPr>
            <a:spLocks noGrp="1"/>
          </p:cNvSpPr>
          <p:nvPr>
            <p:ph type="pic" idx="2"/>
          </p:nvPr>
        </p:nvSpPr>
        <p:spPr>
          <a:xfrm>
            <a:off x="1792288" y="612775"/>
            <a:ext cx="5486400" cy="4114800"/>
          </a:xfrm>
          <a:prstGeom prst="rect">
            <a:avLst/>
          </a:prstGeom>
          <a:noFill/>
          <a:ln>
            <a:noFill/>
          </a:ln>
        </p:spPr>
      </p:sp>
      <p:sp>
        <p:nvSpPr>
          <p:cNvPr id="40" name="Google Shape;40;g22d028f1f36_5_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1" name="Google Shape;41;g22d028f1f36_5_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22d028f1f36_5_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22d028f1f36_5_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g22d028f1f36_5_9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g22d028f1f36_5_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22d028f1f36_5_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22d028f1f36_5_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g22d028f1f36_5_10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g22d028f1f36_5_10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g22d028f1f36_5_10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g22d028f1f36_5_10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g22d028f1f36_5_10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g22d028f1f36_5_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22d028f1f36_5_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22d028f1f36_5_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g22d028f1f36_5_11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g22d028f1f36_5_11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1" name="Google Shape;61;g22d028f1f36_5_11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2" name="Google Shape;62;g22d028f1f36_5_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i="0">
                <a:solidFill>
                  <a:srgbClr val="9A918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22d028f1f36_5_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g22d028f1f36_5_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2d028f1f36_5_6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g22d028f1f36_5_6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g22d028f1f36_5_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A918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9pPr>
          </a:lstStyle>
          <a:p>
            <a:endParaRPr/>
          </a:p>
        </p:txBody>
      </p:sp>
      <p:sp>
        <p:nvSpPr>
          <p:cNvPr id="13" name="Google Shape;13;g22d028f1f36_5_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1" u="none" strike="noStrike" cap="none">
                <a:solidFill>
                  <a:schemeClr val="dk1"/>
                </a:solidFill>
                <a:latin typeface="Calibri"/>
                <a:ea typeface="Calibri"/>
                <a:cs typeface="Calibri"/>
                <a:sym typeface="Calibri"/>
              </a:defRPr>
            </a:lvl9pPr>
          </a:lstStyle>
          <a:p>
            <a:endParaRPr/>
          </a:p>
        </p:txBody>
      </p:sp>
      <p:sp>
        <p:nvSpPr>
          <p:cNvPr id="14" name="Google Shape;14;g22d028f1f36_5_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1pPr>
            <a:lvl2pPr marL="0" marR="0" lvl="1"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2pPr>
            <a:lvl3pPr marL="0" marR="0" lvl="2"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3pPr>
            <a:lvl4pPr marL="0" marR="0" lvl="3"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4pPr>
            <a:lvl5pPr marL="0" marR="0" lvl="4"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5pPr>
            <a:lvl6pPr marL="0" marR="0" lvl="5"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6pPr>
            <a:lvl7pPr marL="0" marR="0" lvl="6"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7pPr>
            <a:lvl8pPr marL="0" marR="0" lvl="7"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8pPr>
            <a:lvl9pPr marL="0" marR="0" lvl="8" indent="0" algn="r" rtl="0">
              <a:lnSpc>
                <a:spcPct val="100000"/>
              </a:lnSpc>
              <a:spcBef>
                <a:spcPts val="0"/>
              </a:spcBef>
              <a:spcAft>
                <a:spcPts val="0"/>
              </a:spcAft>
              <a:buClr>
                <a:srgbClr val="9A918D"/>
              </a:buClr>
              <a:buSzPts val="1200"/>
              <a:buFont typeface="Calibri"/>
              <a:buNone/>
              <a:defRPr sz="1200" b="0" i="0" u="none" strike="noStrike" cap="none">
                <a:solidFill>
                  <a:srgbClr val="9A91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4.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miEtNXU298Y?feature=oembed" TargetMode="External"/><Relationship Id="rId6" Type="http://schemas.openxmlformats.org/officeDocument/2006/relationships/image" Target="../media/image36.jpeg"/><Relationship Id="rId5" Type="http://schemas.openxmlformats.org/officeDocument/2006/relationships/hyperlink" Target="https://www.youtube.com/watch?v=miEtNXU298Y"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22dcff416b9_0_0"/>
          <p:cNvSpPr txBox="1">
            <a:spLocks noGrp="1"/>
          </p:cNvSpPr>
          <p:nvPr>
            <p:ph type="ctrTitle"/>
          </p:nvPr>
        </p:nvSpPr>
        <p:spPr>
          <a:xfrm>
            <a:off x="-76200" y="1783217"/>
            <a:ext cx="9144000" cy="1422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900"/>
              <a:buFont typeface="Calibri"/>
              <a:buNone/>
            </a:pPr>
            <a:endParaRPr sz="2900" b="1" i="1" dirty="0"/>
          </a:p>
          <a:p>
            <a:pPr marL="0" lvl="0" indent="0" algn="ctr" rtl="0">
              <a:lnSpc>
                <a:spcPct val="100000"/>
              </a:lnSpc>
              <a:spcBef>
                <a:spcPts val="0"/>
              </a:spcBef>
              <a:spcAft>
                <a:spcPts val="0"/>
              </a:spcAft>
              <a:buClr>
                <a:schemeClr val="dk1"/>
              </a:buClr>
              <a:buSzPts val="2900"/>
              <a:buFont typeface="Calibri"/>
              <a:buNone/>
            </a:pPr>
            <a:r>
              <a:rPr lang="en-US" sz="3500" b="1" i="1" dirty="0"/>
              <a:t>Maine School Cafeteria </a:t>
            </a:r>
            <a:r>
              <a:rPr lang="en-US" sz="3500" b="1" i="1" dirty="0" smtClean="0"/>
              <a:t>Food </a:t>
            </a:r>
            <a:r>
              <a:rPr lang="en-US" sz="3500" b="1" i="1" dirty="0"/>
              <a:t>Waste Study 2023</a:t>
            </a:r>
            <a:endParaRPr sz="3500" dirty="0"/>
          </a:p>
        </p:txBody>
      </p:sp>
      <p:pic>
        <p:nvPicPr>
          <p:cNvPr id="70" name="Google Shape;70;g22dcff416b9_0_0"/>
          <p:cNvPicPr preferRelativeResize="0"/>
          <p:nvPr/>
        </p:nvPicPr>
        <p:blipFill rotWithShape="1">
          <a:blip r:embed="rId3">
            <a:alphaModFix/>
          </a:blip>
          <a:srcRect/>
          <a:stretch/>
        </p:blipFill>
        <p:spPr>
          <a:xfrm>
            <a:off x="-7938" y="0"/>
            <a:ext cx="9151938" cy="2439987"/>
          </a:xfrm>
          <a:prstGeom prst="rect">
            <a:avLst/>
          </a:prstGeom>
          <a:noFill/>
          <a:ln>
            <a:noFill/>
          </a:ln>
        </p:spPr>
      </p:pic>
      <p:sp>
        <p:nvSpPr>
          <p:cNvPr id="71" name="Google Shape;71;g22dcff416b9_0_0"/>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72" name="Google Shape;72;g22dcff416b9_0_0"/>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73" name="Google Shape;73;g22dcff416b9_0_0"/>
          <p:cNvSpPr txBox="1"/>
          <p:nvPr/>
        </p:nvSpPr>
        <p:spPr>
          <a:xfrm>
            <a:off x="336450" y="154493"/>
            <a:ext cx="8610600" cy="12252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FFFFFF"/>
              </a:buClr>
              <a:buSzPts val="4600"/>
              <a:buFont typeface="Calibri"/>
              <a:buNone/>
            </a:pPr>
            <a:r>
              <a:rPr lang="en-US" sz="4600" b="0" i="0" u="none" strike="noStrike" cap="none" dirty="0">
                <a:solidFill>
                  <a:srgbClr val="FFFFFF"/>
                </a:solidFill>
                <a:latin typeface="Calibri"/>
                <a:ea typeface="Calibri"/>
                <a:cs typeface="Calibri"/>
                <a:sym typeface="Calibri"/>
              </a:rPr>
              <a:t>Senator George J. Mitchell </a:t>
            </a:r>
            <a:endParaRPr sz="1400" b="0" i="0" u="none" strike="noStrike" cap="none" dirty="0">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FFFFFF"/>
              </a:buClr>
              <a:buSzPts val="4600"/>
              <a:buFont typeface="Calibri"/>
              <a:buNone/>
            </a:pPr>
            <a:r>
              <a:rPr lang="en-US" sz="4600" b="0" i="0" u="none" strike="noStrike" cap="none" dirty="0">
                <a:solidFill>
                  <a:srgbClr val="FFFFFF"/>
                </a:solidFill>
                <a:latin typeface="Calibri"/>
                <a:ea typeface="Calibri"/>
                <a:cs typeface="Calibri"/>
                <a:sym typeface="Calibri"/>
              </a:rPr>
              <a:t>Center for Sustainability Solutions</a:t>
            </a:r>
            <a:endParaRPr sz="1400" b="0" i="0" u="none" strike="noStrike" cap="none" dirty="0">
              <a:solidFill>
                <a:srgbClr val="000000"/>
              </a:solidFill>
              <a:latin typeface="Arial"/>
              <a:ea typeface="Arial"/>
              <a:cs typeface="Arial"/>
              <a:sym typeface="Arial"/>
            </a:endParaRPr>
          </a:p>
        </p:txBody>
      </p:sp>
      <p:pic>
        <p:nvPicPr>
          <p:cNvPr id="74" name="Google Shape;74;g22dcff416b9_0_0"/>
          <p:cNvPicPr preferRelativeResize="0"/>
          <p:nvPr/>
        </p:nvPicPr>
        <p:blipFill rotWithShape="1">
          <a:blip r:embed="rId4">
            <a:alphaModFix/>
          </a:blip>
          <a:srcRect/>
          <a:stretch/>
        </p:blipFill>
        <p:spPr>
          <a:xfrm>
            <a:off x="3535875" y="3269677"/>
            <a:ext cx="2072245" cy="2762988"/>
          </a:xfrm>
          <a:prstGeom prst="rect">
            <a:avLst/>
          </a:prstGeom>
          <a:noFill/>
          <a:ln>
            <a:noFill/>
          </a:ln>
        </p:spPr>
      </p:pic>
      <p:pic>
        <p:nvPicPr>
          <p:cNvPr id="75" name="Google Shape;75;g22dcff416b9_0_0"/>
          <p:cNvPicPr preferRelativeResize="0"/>
          <p:nvPr/>
        </p:nvPicPr>
        <p:blipFill rotWithShape="1">
          <a:blip r:embed="rId5">
            <a:alphaModFix/>
          </a:blip>
          <a:srcRect/>
          <a:stretch/>
        </p:blipFill>
        <p:spPr>
          <a:xfrm>
            <a:off x="1126296" y="3269687"/>
            <a:ext cx="2072249" cy="2762978"/>
          </a:xfrm>
          <a:prstGeom prst="rect">
            <a:avLst/>
          </a:prstGeom>
          <a:noFill/>
          <a:ln>
            <a:noFill/>
          </a:ln>
        </p:spPr>
      </p:pic>
      <p:pic>
        <p:nvPicPr>
          <p:cNvPr id="76" name="Google Shape;76;g22dcff416b9_0_0"/>
          <p:cNvPicPr preferRelativeResize="0"/>
          <p:nvPr/>
        </p:nvPicPr>
        <p:blipFill rotWithShape="1">
          <a:blip r:embed="rId6">
            <a:alphaModFix/>
          </a:blip>
          <a:srcRect/>
          <a:stretch/>
        </p:blipFill>
        <p:spPr>
          <a:xfrm>
            <a:off x="5945450" y="3269677"/>
            <a:ext cx="2072248" cy="2763023"/>
          </a:xfrm>
          <a:prstGeom prst="rect">
            <a:avLst/>
          </a:prstGeom>
          <a:noFill/>
          <a:ln>
            <a:noFill/>
          </a:ln>
        </p:spPr>
      </p:pic>
      <p:pic>
        <p:nvPicPr>
          <p:cNvPr id="10" name="Picture 9"/>
          <p:cNvPicPr>
            <a:picLocks noChangeAspect="1"/>
          </p:cNvPicPr>
          <p:nvPr/>
        </p:nvPicPr>
        <p:blipFill>
          <a:blip r:embed="rId7"/>
          <a:stretch>
            <a:fillRect/>
          </a:stretch>
        </p:blipFill>
        <p:spPr>
          <a:xfrm>
            <a:off x="5695108" y="1320336"/>
            <a:ext cx="1527015" cy="679230"/>
          </a:xfrm>
          <a:prstGeom prst="rect">
            <a:avLst/>
          </a:prstGeom>
        </p:spPr>
      </p:pic>
      <p:pic>
        <p:nvPicPr>
          <p:cNvPr id="11" name="Google Shape;267;p41"/>
          <p:cNvPicPr preferRelativeResize="0"/>
          <p:nvPr/>
        </p:nvPicPr>
        <p:blipFill>
          <a:blip r:embed="rId8">
            <a:alphaModFix/>
          </a:blip>
          <a:stretch>
            <a:fillRect/>
          </a:stretch>
        </p:blipFill>
        <p:spPr>
          <a:xfrm>
            <a:off x="7415155" y="1269167"/>
            <a:ext cx="1596239" cy="6829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22dcff416b9_0_102"/>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186" name="Google Shape;186;g22dcff416b9_0_102"/>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87" name="Google Shape;187;g22dcff416b9_0_102"/>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88" name="Google Shape;188;g22dcff416b9_0_102"/>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89" name="Google Shape;189;g22dcff416b9_0_102"/>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pic>
        <p:nvPicPr>
          <p:cNvPr id="190" name="Google Shape;190;g22dcff416b9_0_102"/>
          <p:cNvPicPr preferRelativeResize="0"/>
          <p:nvPr/>
        </p:nvPicPr>
        <p:blipFill rotWithShape="1">
          <a:blip r:embed="rId4">
            <a:alphaModFix/>
          </a:blip>
          <a:srcRect/>
          <a:stretch/>
        </p:blipFill>
        <p:spPr>
          <a:xfrm>
            <a:off x="106300" y="2247650"/>
            <a:ext cx="2187675" cy="2916900"/>
          </a:xfrm>
          <a:prstGeom prst="rect">
            <a:avLst/>
          </a:prstGeom>
          <a:noFill/>
          <a:ln>
            <a:noFill/>
          </a:ln>
        </p:spPr>
      </p:pic>
      <p:pic>
        <p:nvPicPr>
          <p:cNvPr id="191" name="Google Shape;191;g22dcff416b9_0_102"/>
          <p:cNvPicPr preferRelativeResize="0"/>
          <p:nvPr/>
        </p:nvPicPr>
        <p:blipFill rotWithShape="1">
          <a:blip r:embed="rId5">
            <a:alphaModFix/>
          </a:blip>
          <a:srcRect/>
          <a:stretch/>
        </p:blipFill>
        <p:spPr>
          <a:xfrm>
            <a:off x="2350475" y="2103578"/>
            <a:ext cx="2403752" cy="3205048"/>
          </a:xfrm>
          <a:prstGeom prst="rect">
            <a:avLst/>
          </a:prstGeom>
          <a:noFill/>
          <a:ln>
            <a:noFill/>
          </a:ln>
        </p:spPr>
      </p:pic>
      <p:pic>
        <p:nvPicPr>
          <p:cNvPr id="192" name="Google Shape;192;g22dcff416b9_0_102"/>
          <p:cNvPicPr preferRelativeResize="0"/>
          <p:nvPr/>
        </p:nvPicPr>
        <p:blipFill rotWithShape="1">
          <a:blip r:embed="rId6">
            <a:alphaModFix/>
          </a:blip>
          <a:srcRect/>
          <a:stretch/>
        </p:blipFill>
        <p:spPr>
          <a:xfrm>
            <a:off x="4810737" y="2329315"/>
            <a:ext cx="2128375" cy="2753582"/>
          </a:xfrm>
          <a:prstGeom prst="rect">
            <a:avLst/>
          </a:prstGeom>
          <a:noFill/>
          <a:ln>
            <a:noFill/>
          </a:ln>
        </p:spPr>
      </p:pic>
      <p:pic>
        <p:nvPicPr>
          <p:cNvPr id="193" name="Google Shape;193;g22dcff416b9_0_102"/>
          <p:cNvPicPr preferRelativeResize="0"/>
          <p:nvPr/>
        </p:nvPicPr>
        <p:blipFill rotWithShape="1">
          <a:blip r:embed="rId7">
            <a:alphaModFix/>
          </a:blip>
          <a:srcRect/>
          <a:stretch/>
        </p:blipFill>
        <p:spPr>
          <a:xfrm>
            <a:off x="6995625" y="2329325"/>
            <a:ext cx="2065176" cy="2753577"/>
          </a:xfrm>
          <a:prstGeom prst="rect">
            <a:avLst/>
          </a:prstGeom>
          <a:noFill/>
          <a:ln>
            <a:noFill/>
          </a:ln>
        </p:spPr>
      </p:pic>
      <p:sp>
        <p:nvSpPr>
          <p:cNvPr id="194" name="Google Shape;194;g22dcff416b9_0_102"/>
          <p:cNvSpPr txBox="1"/>
          <p:nvPr/>
        </p:nvSpPr>
        <p:spPr>
          <a:xfrm>
            <a:off x="566725" y="1241125"/>
            <a:ext cx="83058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dirty="0">
                <a:solidFill>
                  <a:schemeClr val="dk1"/>
                </a:solidFill>
                <a:latin typeface="Calibri"/>
                <a:ea typeface="Calibri"/>
                <a:cs typeface="Calibri"/>
                <a:sym typeface="Calibri"/>
              </a:rPr>
              <a:t>6</a:t>
            </a:r>
            <a:r>
              <a:rPr lang="en-US" sz="3500" b="0" i="0" u="none" strike="noStrike" cap="none" dirty="0">
                <a:solidFill>
                  <a:schemeClr val="dk1"/>
                </a:solidFill>
                <a:latin typeface="Calibri"/>
                <a:ea typeface="Calibri"/>
                <a:cs typeface="Calibri"/>
                <a:sym typeface="Calibri"/>
              </a:rPr>
              <a:t>) </a:t>
            </a:r>
            <a:r>
              <a:rPr lang="en-US" sz="3500" b="0" i="0" u="none" strike="noStrike" cap="none" dirty="0" smtClean="0">
                <a:solidFill>
                  <a:schemeClr val="dk1"/>
                </a:solidFill>
                <a:latin typeface="Calibri"/>
                <a:ea typeface="Calibri"/>
                <a:cs typeface="Calibri"/>
                <a:sym typeface="Calibri"/>
              </a:rPr>
              <a:t>School </a:t>
            </a:r>
            <a:r>
              <a:rPr lang="en-US" sz="3500" dirty="0" smtClean="0">
                <a:solidFill>
                  <a:schemeClr val="dk1"/>
                </a:solidFill>
                <a:latin typeface="Calibri"/>
                <a:ea typeface="Calibri"/>
                <a:cs typeface="Calibri"/>
                <a:sym typeface="Calibri"/>
              </a:rPr>
              <a:t>Food </a:t>
            </a:r>
            <a:r>
              <a:rPr lang="en-US" sz="3500" dirty="0">
                <a:solidFill>
                  <a:schemeClr val="dk1"/>
                </a:solidFill>
                <a:latin typeface="Calibri"/>
                <a:ea typeface="Calibri"/>
                <a:cs typeface="Calibri"/>
                <a:sym typeface="Calibri"/>
              </a:rPr>
              <a:t>Waste</a:t>
            </a:r>
            <a:r>
              <a:rPr lang="en-US" sz="3500" b="0" i="0" u="none" strike="noStrike" cap="none" dirty="0">
                <a:solidFill>
                  <a:schemeClr val="dk1"/>
                </a:solidFill>
                <a:latin typeface="Calibri"/>
                <a:ea typeface="Calibri"/>
                <a:cs typeface="Calibri"/>
                <a:sym typeface="Calibri"/>
              </a:rPr>
              <a:t> Posters</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2dcff416b9_0_126"/>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212" name="Google Shape;212;g22dcff416b9_0_126"/>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13" name="Google Shape;213;g22dcff416b9_0_126"/>
          <p:cNvSpPr txBox="1"/>
          <p:nvPr/>
        </p:nvSpPr>
        <p:spPr>
          <a:xfrm>
            <a:off x="261937" y="228600"/>
            <a:ext cx="8915400" cy="14637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400"/>
              <a:buFont typeface="Arial"/>
              <a:buNone/>
            </a:pPr>
            <a:endParaRPr sz="34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400" b="0" i="0" u="none" strike="noStrike" cap="none">
              <a:solidFill>
                <a:srgbClr val="FFFFFF"/>
              </a:solidFill>
              <a:latin typeface="Calibri"/>
              <a:ea typeface="Calibri"/>
              <a:cs typeface="Calibri"/>
              <a:sym typeface="Calibri"/>
            </a:endParaRPr>
          </a:p>
        </p:txBody>
      </p:sp>
      <p:sp>
        <p:nvSpPr>
          <p:cNvPr id="214" name="Google Shape;214;g22dcff416b9_0_126"/>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15" name="Google Shape;215;g22dcff416b9_0_126"/>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pic>
        <p:nvPicPr>
          <p:cNvPr id="216" name="Google Shape;216;g22dcff416b9_0_126"/>
          <p:cNvPicPr preferRelativeResize="0"/>
          <p:nvPr/>
        </p:nvPicPr>
        <p:blipFill rotWithShape="1">
          <a:blip r:embed="rId4">
            <a:alphaModFix/>
          </a:blip>
          <a:srcRect/>
          <a:stretch/>
        </p:blipFill>
        <p:spPr>
          <a:xfrm>
            <a:off x="1195832" y="1893300"/>
            <a:ext cx="7047583" cy="4583698"/>
          </a:xfrm>
          <a:prstGeom prst="rect">
            <a:avLst/>
          </a:prstGeom>
          <a:noFill/>
          <a:ln>
            <a:noFill/>
          </a:ln>
        </p:spPr>
      </p:pic>
      <p:sp>
        <p:nvSpPr>
          <p:cNvPr id="217" name="Google Shape;217;g22dcff416b9_0_126"/>
          <p:cNvSpPr txBox="1"/>
          <p:nvPr/>
        </p:nvSpPr>
        <p:spPr>
          <a:xfrm>
            <a:off x="566725" y="1179450"/>
            <a:ext cx="83058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a:solidFill>
                  <a:schemeClr val="dk1"/>
                </a:solidFill>
                <a:latin typeface="Calibri"/>
                <a:ea typeface="Calibri"/>
                <a:cs typeface="Calibri"/>
                <a:sym typeface="Calibri"/>
              </a:rPr>
              <a:t>7) </a:t>
            </a:r>
            <a:r>
              <a:rPr lang="en-US" sz="3500" b="0" i="0" u="none" strike="noStrike" cap="none" dirty="0" smtClean="0">
                <a:solidFill>
                  <a:schemeClr val="dk1"/>
                </a:solidFill>
                <a:latin typeface="Calibri"/>
                <a:ea typeface="Calibri"/>
                <a:cs typeface="Calibri"/>
                <a:sym typeface="Calibri"/>
              </a:rPr>
              <a:t>K-5 Food </a:t>
            </a:r>
            <a:r>
              <a:rPr lang="en-US" sz="3500" b="0" i="0" u="none" strike="noStrike" cap="none" dirty="0">
                <a:solidFill>
                  <a:schemeClr val="dk1"/>
                </a:solidFill>
                <a:latin typeface="Calibri"/>
                <a:ea typeface="Calibri"/>
                <a:cs typeface="Calibri"/>
                <a:sym typeface="Calibri"/>
              </a:rPr>
              <a:t>Waste Videos and Curriculum</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g22dcff416b9_0_136"/>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223" name="Google Shape;223;g22dcff416b9_0_136"/>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24" name="Google Shape;224;g22dcff416b9_0_136"/>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225" name="Google Shape;225;g22dcff416b9_0_136"/>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26" name="Google Shape;226;g22dcff416b9_0_136"/>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227" name="Google Shape;227;g22dcff416b9_0_136"/>
          <p:cNvSpPr txBox="1"/>
          <p:nvPr/>
        </p:nvSpPr>
        <p:spPr>
          <a:xfrm>
            <a:off x="261925" y="1179450"/>
            <a:ext cx="8740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a:solidFill>
                  <a:schemeClr val="dk1"/>
                </a:solidFill>
                <a:latin typeface="Calibri"/>
                <a:ea typeface="Calibri"/>
                <a:cs typeface="Calibri"/>
                <a:sym typeface="Calibri"/>
              </a:rPr>
              <a:t>8) </a:t>
            </a:r>
            <a:r>
              <a:rPr lang="en-US" sz="3500" b="0" i="0" u="none" strike="noStrike" cap="none" dirty="0" smtClean="0">
                <a:solidFill>
                  <a:schemeClr val="dk1"/>
                </a:solidFill>
                <a:latin typeface="Calibri"/>
                <a:ea typeface="Calibri"/>
                <a:cs typeface="Calibri"/>
                <a:sym typeface="Calibri"/>
              </a:rPr>
              <a:t>School Food Waste Progress </a:t>
            </a:r>
            <a:r>
              <a:rPr lang="en-US" sz="3500" b="0" i="0" u="none" strike="noStrike" cap="none" dirty="0">
                <a:solidFill>
                  <a:schemeClr val="dk1"/>
                </a:solidFill>
                <a:latin typeface="Calibri"/>
                <a:ea typeface="Calibri"/>
                <a:cs typeface="Calibri"/>
                <a:sym typeface="Calibri"/>
              </a:rPr>
              <a:t>Charts</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pic>
        <p:nvPicPr>
          <p:cNvPr id="228" name="Google Shape;228;g22dcff416b9_0_136"/>
          <p:cNvPicPr preferRelativeResize="0"/>
          <p:nvPr/>
        </p:nvPicPr>
        <p:blipFill rotWithShape="1">
          <a:blip r:embed="rId4">
            <a:alphaModFix/>
          </a:blip>
          <a:srcRect/>
          <a:stretch/>
        </p:blipFill>
        <p:spPr>
          <a:xfrm>
            <a:off x="261925" y="3484162"/>
            <a:ext cx="4321823" cy="2880501"/>
          </a:xfrm>
          <a:prstGeom prst="rect">
            <a:avLst/>
          </a:prstGeom>
          <a:noFill/>
          <a:ln>
            <a:noFill/>
          </a:ln>
        </p:spPr>
      </p:pic>
      <p:pic>
        <p:nvPicPr>
          <p:cNvPr id="229" name="Google Shape;229;g22dcff416b9_0_136"/>
          <p:cNvPicPr preferRelativeResize="0"/>
          <p:nvPr/>
        </p:nvPicPr>
        <p:blipFill rotWithShape="1">
          <a:blip r:embed="rId5">
            <a:alphaModFix/>
          </a:blip>
          <a:srcRect/>
          <a:stretch/>
        </p:blipFill>
        <p:spPr>
          <a:xfrm>
            <a:off x="4680319" y="3484162"/>
            <a:ext cx="4321807" cy="2880501"/>
          </a:xfrm>
          <a:prstGeom prst="rect">
            <a:avLst/>
          </a:prstGeom>
          <a:noFill/>
          <a:ln>
            <a:noFill/>
          </a:ln>
        </p:spPr>
      </p:pic>
      <p:pic>
        <p:nvPicPr>
          <p:cNvPr id="230" name="Google Shape;230;g22dcff416b9_0_136"/>
          <p:cNvPicPr preferRelativeResize="0"/>
          <p:nvPr/>
        </p:nvPicPr>
        <p:blipFill rotWithShape="1">
          <a:blip r:embed="rId6">
            <a:alphaModFix/>
          </a:blip>
          <a:srcRect/>
          <a:stretch/>
        </p:blipFill>
        <p:spPr>
          <a:xfrm>
            <a:off x="2690775" y="1780975"/>
            <a:ext cx="4057706" cy="1590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g22dcff416b9_0_148"/>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236" name="Google Shape;236;g22dcff416b9_0_148"/>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37" name="Google Shape;237;g22dcff416b9_0_148"/>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238" name="Google Shape;238;g22dcff416b9_0_148"/>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39" name="Google Shape;239;g22dcff416b9_0_148"/>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240" name="Google Shape;240;g22dcff416b9_0_148"/>
          <p:cNvSpPr txBox="1"/>
          <p:nvPr/>
        </p:nvSpPr>
        <p:spPr>
          <a:xfrm>
            <a:off x="261925" y="1179450"/>
            <a:ext cx="8740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chemeClr val="dk1"/>
                </a:solidFill>
                <a:latin typeface="Calibri"/>
                <a:ea typeface="Calibri"/>
                <a:cs typeface="Calibri"/>
                <a:sym typeface="Calibri"/>
              </a:rPr>
              <a:t>9) Poster Competition</a:t>
            </a:r>
            <a:endParaRPr sz="3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p:txBody>
      </p:sp>
      <p:pic>
        <p:nvPicPr>
          <p:cNvPr id="241" name="Google Shape;241;g22dcff416b9_0_148"/>
          <p:cNvPicPr preferRelativeResize="0"/>
          <p:nvPr/>
        </p:nvPicPr>
        <p:blipFill rotWithShape="1">
          <a:blip r:embed="rId4">
            <a:alphaModFix/>
          </a:blip>
          <a:srcRect/>
          <a:stretch/>
        </p:blipFill>
        <p:spPr>
          <a:xfrm>
            <a:off x="152400" y="1752443"/>
            <a:ext cx="3100101" cy="4133407"/>
          </a:xfrm>
          <a:prstGeom prst="rect">
            <a:avLst/>
          </a:prstGeom>
          <a:noFill/>
          <a:ln>
            <a:noFill/>
          </a:ln>
        </p:spPr>
      </p:pic>
      <p:pic>
        <p:nvPicPr>
          <p:cNvPr id="242" name="Google Shape;242;g22dcff416b9_0_148"/>
          <p:cNvPicPr preferRelativeResize="0"/>
          <p:nvPr/>
        </p:nvPicPr>
        <p:blipFill rotWithShape="1">
          <a:blip r:embed="rId5">
            <a:alphaModFix/>
          </a:blip>
          <a:srcRect/>
          <a:stretch/>
        </p:blipFill>
        <p:spPr>
          <a:xfrm>
            <a:off x="5739100" y="1752413"/>
            <a:ext cx="3100090" cy="4133473"/>
          </a:xfrm>
          <a:prstGeom prst="rect">
            <a:avLst/>
          </a:prstGeom>
          <a:noFill/>
          <a:ln>
            <a:noFill/>
          </a:ln>
        </p:spPr>
      </p:pic>
      <p:pic>
        <p:nvPicPr>
          <p:cNvPr id="243" name="Google Shape;243;g22dcff416b9_0_148"/>
          <p:cNvPicPr preferRelativeResize="0"/>
          <p:nvPr/>
        </p:nvPicPr>
        <p:blipFill rotWithShape="1">
          <a:blip r:embed="rId6">
            <a:alphaModFix/>
          </a:blip>
          <a:srcRect/>
          <a:stretch/>
        </p:blipFill>
        <p:spPr>
          <a:xfrm>
            <a:off x="2664524" y="2888788"/>
            <a:ext cx="3814950" cy="2072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g22dcff416b9_0_160"/>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249" name="Google Shape;249;g22dcff416b9_0_160"/>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50" name="Google Shape;250;g22dcff416b9_0_160"/>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251" name="Google Shape;251;g22dcff416b9_0_160"/>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52" name="Google Shape;252;g22dcff416b9_0_160"/>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253" name="Google Shape;253;g22dcff416b9_0_160"/>
          <p:cNvSpPr txBox="1"/>
          <p:nvPr/>
        </p:nvSpPr>
        <p:spPr>
          <a:xfrm>
            <a:off x="261925" y="1179450"/>
            <a:ext cx="87402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smtClean="0">
                <a:solidFill>
                  <a:schemeClr val="dk1"/>
                </a:solidFill>
                <a:latin typeface="Calibri"/>
                <a:ea typeface="Calibri"/>
                <a:cs typeface="Calibri"/>
                <a:sym typeface="Calibri"/>
              </a:rPr>
              <a:t>School </a:t>
            </a:r>
            <a:r>
              <a:rPr lang="en-US" sz="3500" dirty="0" smtClean="0">
                <a:solidFill>
                  <a:schemeClr val="dk1"/>
                </a:solidFill>
                <a:latin typeface="Calibri"/>
                <a:ea typeface="Calibri"/>
                <a:cs typeface="Calibri"/>
                <a:sym typeface="Calibri"/>
              </a:rPr>
              <a:t>Food Waste Data </a:t>
            </a:r>
            <a:r>
              <a:rPr lang="en-US" sz="3500" dirty="0">
                <a:solidFill>
                  <a:schemeClr val="dk1"/>
                </a:solidFill>
                <a:latin typeface="Calibri"/>
                <a:ea typeface="Calibri"/>
                <a:cs typeface="Calibri"/>
                <a:sym typeface="Calibri"/>
              </a:rPr>
              <a:t>Tracking &amp; Analysis</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pic>
        <p:nvPicPr>
          <p:cNvPr id="254" name="Google Shape;254;g22dcff416b9_0_160"/>
          <p:cNvPicPr preferRelativeResize="0"/>
          <p:nvPr/>
        </p:nvPicPr>
        <p:blipFill rotWithShape="1">
          <a:blip r:embed="rId4">
            <a:alphaModFix/>
          </a:blip>
          <a:srcRect/>
          <a:stretch/>
        </p:blipFill>
        <p:spPr>
          <a:xfrm>
            <a:off x="261925" y="1827450"/>
            <a:ext cx="4198823" cy="4431299"/>
          </a:xfrm>
          <a:prstGeom prst="rect">
            <a:avLst/>
          </a:prstGeom>
          <a:noFill/>
          <a:ln>
            <a:noFill/>
          </a:ln>
        </p:spPr>
      </p:pic>
      <p:pic>
        <p:nvPicPr>
          <p:cNvPr id="255" name="Google Shape;255;g22dcff416b9_0_160"/>
          <p:cNvPicPr preferRelativeResize="0"/>
          <p:nvPr/>
        </p:nvPicPr>
        <p:blipFill rotWithShape="1">
          <a:blip r:embed="rId5">
            <a:alphaModFix/>
          </a:blip>
          <a:srcRect/>
          <a:stretch/>
        </p:blipFill>
        <p:spPr>
          <a:xfrm>
            <a:off x="4521325" y="1707300"/>
            <a:ext cx="3078080" cy="2715024"/>
          </a:xfrm>
          <a:prstGeom prst="rect">
            <a:avLst/>
          </a:prstGeom>
          <a:noFill/>
          <a:ln>
            <a:noFill/>
          </a:ln>
        </p:spPr>
      </p:pic>
      <p:pic>
        <p:nvPicPr>
          <p:cNvPr id="256" name="Google Shape;256;g22dcff416b9_0_160"/>
          <p:cNvPicPr preferRelativeResize="0"/>
          <p:nvPr/>
        </p:nvPicPr>
        <p:blipFill rotWithShape="1">
          <a:blip r:embed="rId6">
            <a:alphaModFix/>
          </a:blip>
          <a:srcRect/>
          <a:stretch/>
        </p:blipFill>
        <p:spPr>
          <a:xfrm>
            <a:off x="6301776" y="3761975"/>
            <a:ext cx="2842226" cy="2715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g22dcff416b9_0_57"/>
          <p:cNvPicPr preferRelativeResize="0"/>
          <p:nvPr/>
        </p:nvPicPr>
        <p:blipFill rotWithShape="1">
          <a:blip r:embed="rId4">
            <a:alphaModFix/>
          </a:blip>
          <a:srcRect/>
          <a:stretch/>
        </p:blipFill>
        <p:spPr>
          <a:xfrm>
            <a:off x="0" y="0"/>
            <a:ext cx="9151938" cy="1373187"/>
          </a:xfrm>
          <a:prstGeom prst="rect">
            <a:avLst/>
          </a:prstGeom>
          <a:noFill/>
          <a:ln>
            <a:noFill/>
          </a:ln>
        </p:spPr>
      </p:pic>
      <p:sp>
        <p:nvSpPr>
          <p:cNvPr id="138" name="Google Shape;138;g22dcff416b9_0_57"/>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39" name="Google Shape;139;g22dcff416b9_0_57"/>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40" name="Google Shape;140;g22dcff416b9_0_57"/>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41" name="Google Shape;141;g22dcff416b9_0_57"/>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142" name="Google Shape;142;g22dcff416b9_0_57"/>
          <p:cNvSpPr txBox="1"/>
          <p:nvPr/>
        </p:nvSpPr>
        <p:spPr>
          <a:xfrm>
            <a:off x="201900" y="1166575"/>
            <a:ext cx="8740200" cy="11695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dirty="0">
                <a:solidFill>
                  <a:schemeClr val="dk1"/>
                </a:solidFill>
                <a:latin typeface="Calibri"/>
                <a:ea typeface="Calibri"/>
                <a:cs typeface="Calibri"/>
                <a:sym typeface="Calibri"/>
              </a:rPr>
              <a:t>Study Promotion: Media</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sp>
        <p:nvSpPr>
          <p:cNvPr id="3" name="TextBox 2">
            <a:hlinkClick r:id="rId5"/>
          </p:cNvPr>
          <p:cNvSpPr txBox="1"/>
          <p:nvPr/>
        </p:nvSpPr>
        <p:spPr>
          <a:xfrm>
            <a:off x="823098" y="5471546"/>
            <a:ext cx="8839200" cy="769441"/>
          </a:xfrm>
          <a:prstGeom prst="rect">
            <a:avLst/>
          </a:prstGeom>
          <a:noFill/>
        </p:spPr>
        <p:txBody>
          <a:bodyPr wrap="square" rtlCol="0">
            <a:spAutoFit/>
          </a:bodyPr>
          <a:lstStyle/>
          <a:p>
            <a:r>
              <a:rPr lang="en-US" sz="2000" b="1" i="1" dirty="0"/>
              <a:t>“</a:t>
            </a:r>
            <a:r>
              <a:rPr lang="en-US" sz="2000" b="1" i="1" dirty="0" err="1"/>
              <a:t>UMaine</a:t>
            </a:r>
            <a:r>
              <a:rPr lang="en-US" sz="2000" b="1" i="1" dirty="0"/>
              <a:t> researchers study food waste in school cafeterias…”</a:t>
            </a:r>
            <a:endParaRPr lang="en-US" sz="2400" b="1" dirty="0"/>
          </a:p>
          <a:p>
            <a:r>
              <a:rPr lang="en-US" sz="2400" b="1" dirty="0"/>
              <a:t>                                      </a:t>
            </a:r>
            <a:r>
              <a:rPr lang="en-US" sz="2400" b="1" dirty="0" err="1"/>
              <a:t>NewsCenter</a:t>
            </a:r>
            <a:r>
              <a:rPr lang="en-US" sz="2400" b="1" dirty="0"/>
              <a:t> Maine, May 2023</a:t>
            </a:r>
          </a:p>
        </p:txBody>
      </p:sp>
      <p:sp>
        <p:nvSpPr>
          <p:cNvPr id="6"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0" y="0"/>
            <a:ext cx="42846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EEEEEE"/>
                </a:solidFill>
                <a:effectLst/>
                <a:latin typeface="YouTube Noto"/>
              </a:rPr>
              <a:t/>
            </a:r>
            <a:br>
              <a:rPr kumimoji="0" lang="en-US" altLang="en-US" sz="800" b="0" i="0" u="none" strike="noStrike" cap="none" normalizeH="0" baseline="0">
                <a:ln>
                  <a:noFill/>
                </a:ln>
                <a:solidFill>
                  <a:srgbClr val="EEEEEE"/>
                </a:solidFill>
                <a:effectLst/>
                <a:latin typeface="YouTube Noto"/>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152400" y="152400"/>
            <a:ext cx="42846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EEEEEE"/>
                </a:solidFill>
                <a:effectLst/>
                <a:latin typeface="YouTube Noto"/>
              </a:rPr>
              <a:t/>
            </a:r>
            <a:br>
              <a:rPr kumimoji="0" lang="en-US" altLang="en-US" sz="800" b="0" i="0" u="none" strike="noStrike" cap="none" normalizeH="0" baseline="0">
                <a:ln>
                  <a:noFill/>
                </a:ln>
                <a:solidFill>
                  <a:srgbClr val="EEEEEE"/>
                </a:solidFill>
                <a:effectLst/>
                <a:latin typeface="YouTube Noto"/>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Online Media 10" title="UMaine researchers study food waste in school cafeterias">
            <a:hlinkClick r:id="" action="ppaction://media"/>
            <a:extLst>
              <a:ext uri="{FF2B5EF4-FFF2-40B4-BE49-F238E27FC236}">
                <a16:creationId xmlns:a16="http://schemas.microsoft.com/office/drawing/2014/main" id="{9B3C326E-DFFA-4A7F-AD70-D0D8A9C1092D}"/>
              </a:ext>
            </a:extLst>
          </p:cNvPr>
          <p:cNvPicPr>
            <a:picLocks noRot="1" noChangeAspect="1"/>
          </p:cNvPicPr>
          <p:nvPr>
            <a:videoFile r:link="rId1"/>
          </p:nvPr>
        </p:nvPicPr>
        <p:blipFill>
          <a:blip r:embed="rId6"/>
          <a:stretch>
            <a:fillRect/>
          </a:stretch>
        </p:blipFill>
        <p:spPr>
          <a:xfrm>
            <a:off x="1708727" y="1811251"/>
            <a:ext cx="6216073" cy="35120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22dcff416b9_0_227"/>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262" name="Google Shape;262;g22dcff416b9_0_227"/>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63" name="Google Shape;263;g22dcff416b9_0_227"/>
          <p:cNvSpPr txBox="1"/>
          <p:nvPr/>
        </p:nvSpPr>
        <p:spPr>
          <a:xfrm>
            <a:off x="261937" y="228600"/>
            <a:ext cx="8915400" cy="1491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400"/>
              <a:buFont typeface="Arial"/>
              <a:buNone/>
            </a:pPr>
            <a:endParaRPr sz="34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600" b="0" i="0" u="none" strike="noStrike" cap="none">
              <a:solidFill>
                <a:srgbClr val="FFFFFF"/>
              </a:solidFill>
              <a:latin typeface="Calibri"/>
              <a:ea typeface="Calibri"/>
              <a:cs typeface="Calibri"/>
              <a:sym typeface="Calibri"/>
            </a:endParaRPr>
          </a:p>
        </p:txBody>
      </p:sp>
      <p:sp>
        <p:nvSpPr>
          <p:cNvPr id="264" name="Google Shape;264;g22dcff416b9_0_227"/>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65" name="Google Shape;265;g22dcff416b9_0_227"/>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266" name="Google Shape;266;g22dcff416b9_0_227"/>
          <p:cNvSpPr txBox="1"/>
          <p:nvPr/>
        </p:nvSpPr>
        <p:spPr>
          <a:xfrm>
            <a:off x="0" y="1362343"/>
            <a:ext cx="8740200" cy="17081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smtClean="0">
                <a:solidFill>
                  <a:schemeClr val="dk1"/>
                </a:solidFill>
                <a:latin typeface="Calibri"/>
                <a:ea typeface="Calibri"/>
                <a:cs typeface="Calibri"/>
                <a:sym typeface="Calibri"/>
              </a:rPr>
              <a:t>Next:</a:t>
            </a:r>
            <a:endParaRPr dirty="0"/>
          </a:p>
          <a:p>
            <a:pPr marL="0" marR="0" lvl="0" indent="0" algn="l" rtl="0">
              <a:lnSpc>
                <a:spcPct val="100000"/>
              </a:lnSpc>
              <a:spcBef>
                <a:spcPts val="0"/>
              </a:spcBef>
              <a:spcAft>
                <a:spcPts val="0"/>
              </a:spcAft>
              <a:buClr>
                <a:srgbClr val="000000"/>
              </a:buClr>
              <a:buSzPts val="3500"/>
              <a:buFont typeface="Arial"/>
              <a:buNone/>
            </a:pPr>
            <a:r>
              <a:rPr lang="en-US" sz="3500" b="0" i="0" u="none" strike="noStrike" cap="none" dirty="0">
                <a:solidFill>
                  <a:schemeClr val="dk1"/>
                </a:solidFill>
                <a:latin typeface="Calibri"/>
                <a:ea typeface="Calibri"/>
                <a:cs typeface="Calibri"/>
                <a:sym typeface="Calibri"/>
              </a:rPr>
              <a:t> </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sp>
        <p:nvSpPr>
          <p:cNvPr id="267" name="Google Shape;267;g22dcff416b9_0_227"/>
          <p:cNvSpPr txBox="1"/>
          <p:nvPr/>
        </p:nvSpPr>
        <p:spPr>
          <a:xfrm>
            <a:off x="387750" y="2649387"/>
            <a:ext cx="7964700" cy="1154132"/>
          </a:xfrm>
          <a:prstGeom prst="rect">
            <a:avLst/>
          </a:prstGeom>
          <a:noFill/>
          <a:ln>
            <a:noFill/>
          </a:ln>
        </p:spPr>
        <p:txBody>
          <a:bodyPr spcFirstLastPara="1" wrap="square" lIns="91425" tIns="91425" rIns="91425" bIns="91425" anchor="t" anchorCtr="0">
            <a:spAutoFit/>
          </a:bodyPr>
          <a:lstStyle/>
          <a:p>
            <a:pPr marL="82550" marR="0" lvl="0" indent="0" algn="ctr" rtl="0">
              <a:lnSpc>
                <a:spcPct val="100000"/>
              </a:lnSpc>
              <a:spcBef>
                <a:spcPts val="0"/>
              </a:spcBef>
              <a:spcAft>
                <a:spcPts val="0"/>
              </a:spcAft>
              <a:buNone/>
            </a:pPr>
            <a:r>
              <a:rPr lang="en-US" sz="4000" b="0" i="0" u="none" strike="noStrike" cap="none" dirty="0" smtClean="0">
                <a:solidFill>
                  <a:schemeClr val="dk1"/>
                </a:solidFill>
                <a:latin typeface="Calibri"/>
                <a:ea typeface="Calibri"/>
                <a:cs typeface="Calibri"/>
                <a:sym typeface="Calibri"/>
              </a:rPr>
              <a:t>Study Results</a:t>
            </a:r>
            <a:endParaRPr dirty="0"/>
          </a:p>
          <a:p>
            <a:pPr marL="457200" marR="0" lvl="0" indent="-228600" algn="l" rtl="0">
              <a:lnSpc>
                <a:spcPct val="100000"/>
              </a:lnSpc>
              <a:spcBef>
                <a:spcPts val="0"/>
              </a:spcBef>
              <a:spcAft>
                <a:spcPts val="0"/>
              </a:spcAft>
              <a:buClr>
                <a:schemeClr val="dk1"/>
              </a:buClr>
              <a:buSzPts val="2300"/>
              <a:buFont typeface="Calibri"/>
              <a:buNone/>
            </a:pPr>
            <a:endParaRPr sz="23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22dcff416b9_0_12"/>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pic>
        <p:nvPicPr>
          <p:cNvPr id="89" name="Google Shape;89;g22dcff416b9_0_12"/>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90" name="Google Shape;90;g22dcff416b9_0_12"/>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91" name="Google Shape;91;g22dcff416b9_0_12"/>
          <p:cNvSpPr txBox="1"/>
          <p:nvPr/>
        </p:nvSpPr>
        <p:spPr>
          <a:xfrm>
            <a:off x="207950" y="280250"/>
            <a:ext cx="8915400" cy="2669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92" name="Google Shape;92;g22dcff416b9_0_12"/>
          <p:cNvSpPr txBox="1"/>
          <p:nvPr/>
        </p:nvSpPr>
        <p:spPr>
          <a:xfrm>
            <a:off x="1" y="1082257"/>
            <a:ext cx="9123350" cy="5714344"/>
          </a:xfrm>
          <a:prstGeom prst="rect">
            <a:avLst/>
          </a:prstGeom>
          <a:noFill/>
          <a:ln>
            <a:noFill/>
          </a:ln>
        </p:spPr>
        <p:txBody>
          <a:bodyPr spcFirstLastPara="1" wrap="square" lIns="91425" tIns="45700" rIns="91425" bIns="45700" anchor="t" anchorCtr="0">
            <a:spAutoFit/>
          </a:bodyPr>
          <a:lstStyle/>
          <a:p>
            <a:pPr marL="101600" marR="0" lvl="0" indent="0" algn="ctr" rtl="0">
              <a:lnSpc>
                <a:spcPct val="100000"/>
              </a:lnSpc>
              <a:spcBef>
                <a:spcPts val="360"/>
              </a:spcBef>
              <a:spcAft>
                <a:spcPts val="0"/>
              </a:spcAft>
              <a:buNone/>
            </a:pPr>
            <a:r>
              <a:rPr lang="en-US" sz="3200" b="0" i="0" u="none" strike="noStrike" cap="none" dirty="0">
                <a:solidFill>
                  <a:srgbClr val="000000"/>
                </a:solidFill>
                <a:latin typeface="Calibri"/>
                <a:ea typeface="Calibri"/>
                <a:cs typeface="Calibri"/>
                <a:sym typeface="Calibri"/>
              </a:rPr>
              <a:t>School Food Waste Problem </a:t>
            </a:r>
            <a:endParaRPr dirty="0"/>
          </a:p>
          <a:p>
            <a:pPr marL="457200" marR="0" lvl="0" indent="-355600" algn="l" rtl="0">
              <a:lnSpc>
                <a:spcPct val="100000"/>
              </a:lnSpc>
              <a:spcBef>
                <a:spcPts val="36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School food waste will cost U.S. schools nearly </a:t>
            </a:r>
            <a:r>
              <a:rPr lang="en-US" sz="2400" b="1" i="0" u="none" strike="noStrike" cap="none" dirty="0">
                <a:solidFill>
                  <a:srgbClr val="000000"/>
                </a:solidFill>
                <a:latin typeface="Calibri"/>
                <a:ea typeface="Calibri"/>
                <a:cs typeface="Calibri"/>
                <a:sym typeface="Calibri"/>
              </a:rPr>
              <a:t>$5 million/day</a:t>
            </a:r>
            <a:r>
              <a:rPr lang="en-US" sz="2400" b="0" i="0" u="none" strike="noStrike" cap="none" dirty="0">
                <a:solidFill>
                  <a:srgbClr val="000000"/>
                </a:solidFill>
                <a:latin typeface="Calibri"/>
                <a:ea typeface="Calibri"/>
                <a:cs typeface="Calibri"/>
                <a:sym typeface="Calibri"/>
              </a:rPr>
              <a:t>, according to a Harvard Public Health Study</a:t>
            </a:r>
            <a:endParaRPr sz="800" b="0" i="0" u="none" strike="noStrike" cap="none" dirty="0">
              <a:solidFill>
                <a:srgbClr val="000000"/>
              </a:solidFill>
              <a:latin typeface="Calibri"/>
              <a:ea typeface="Calibri"/>
              <a:cs typeface="Calibri"/>
              <a:sym typeface="Calibri"/>
            </a:endParaRPr>
          </a:p>
          <a:p>
            <a:pPr marL="457200" marR="0" lvl="0" indent="-355600" algn="l" rtl="0">
              <a:lnSpc>
                <a:spcPct val="100000"/>
              </a:lnSpc>
              <a:spcBef>
                <a:spcPts val="36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The same study shows </a:t>
            </a:r>
            <a:r>
              <a:rPr lang="en-US" sz="2400" b="1" i="0" u="none" strike="noStrike" cap="none" dirty="0">
                <a:solidFill>
                  <a:srgbClr val="000000"/>
                </a:solidFill>
                <a:latin typeface="Calibri"/>
                <a:ea typeface="Calibri"/>
                <a:cs typeface="Calibri"/>
                <a:sym typeface="Calibri"/>
              </a:rPr>
              <a:t>60% of veggies/40% of fruit are wasted </a:t>
            </a:r>
            <a:r>
              <a:rPr lang="en-US" sz="2400" b="0" i="0" u="none" strike="noStrike" cap="none" dirty="0">
                <a:solidFill>
                  <a:srgbClr val="000000"/>
                </a:solidFill>
                <a:latin typeface="Calibri"/>
                <a:ea typeface="Calibri"/>
                <a:cs typeface="Calibri"/>
                <a:sym typeface="Calibri"/>
              </a:rPr>
              <a:t>in U.S . schools.</a:t>
            </a:r>
            <a:endParaRPr sz="800" b="0" i="0" u="none" strike="noStrike" cap="none" dirty="0">
              <a:solidFill>
                <a:srgbClr val="000000"/>
              </a:solidFill>
              <a:latin typeface="Calibri"/>
              <a:ea typeface="Calibri"/>
              <a:cs typeface="Calibri"/>
              <a:sym typeface="Calibri"/>
            </a:endParaRPr>
          </a:p>
          <a:p>
            <a:pPr marL="457200" marR="0" lvl="0" indent="-355600" algn="l" rtl="0">
              <a:lnSpc>
                <a:spcPct val="100000"/>
              </a:lnSpc>
              <a:spcBef>
                <a:spcPts val="36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Maine schools produce more than </a:t>
            </a:r>
            <a:r>
              <a:rPr lang="en-US" sz="2400" b="1" i="0" u="none" strike="noStrike" cap="none" dirty="0">
                <a:solidFill>
                  <a:srgbClr val="000000"/>
                </a:solidFill>
                <a:latin typeface="Calibri"/>
                <a:ea typeface="Calibri"/>
                <a:cs typeface="Calibri"/>
                <a:sym typeface="Calibri"/>
              </a:rPr>
              <a:t>7 million lbs. of food waste </a:t>
            </a:r>
            <a:r>
              <a:rPr lang="en-US" sz="2400" b="0" i="0" u="none" strike="noStrike" cap="none" dirty="0">
                <a:solidFill>
                  <a:srgbClr val="000000"/>
                </a:solidFill>
                <a:latin typeface="Calibri"/>
                <a:ea typeface="Calibri"/>
                <a:cs typeface="Calibri"/>
                <a:sym typeface="Calibri"/>
              </a:rPr>
              <a:t>annually (NRCM 2019</a:t>
            </a:r>
            <a:r>
              <a:rPr lang="en-US" sz="2400" b="0" i="0" u="none" strike="noStrike" cap="none" dirty="0" smtClean="0">
                <a:solidFill>
                  <a:srgbClr val="000000"/>
                </a:solidFill>
                <a:latin typeface="Calibri"/>
                <a:ea typeface="Calibri"/>
                <a:cs typeface="Calibri"/>
                <a:sym typeface="Calibri"/>
              </a:rPr>
              <a:t>). Food waste is a leading cause of climate change.</a:t>
            </a:r>
            <a:endParaRPr dirty="0"/>
          </a:p>
          <a:p>
            <a:pPr marL="457200" marR="0" lvl="0" indent="-355600" algn="l" rtl="0">
              <a:lnSpc>
                <a:spcPct val="100000"/>
              </a:lnSpc>
              <a:spcBef>
                <a:spcPts val="36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Food waste is also a nutrition loss for Maine’s </a:t>
            </a:r>
            <a:r>
              <a:rPr lang="en-US" sz="2400" b="1" i="0" u="none" strike="noStrike" cap="none" dirty="0">
                <a:solidFill>
                  <a:srgbClr val="000000"/>
                </a:solidFill>
                <a:latin typeface="Calibri"/>
                <a:ea typeface="Calibri"/>
                <a:cs typeface="Calibri"/>
                <a:sym typeface="Calibri"/>
              </a:rPr>
              <a:t>1 in </a:t>
            </a:r>
            <a:r>
              <a:rPr lang="en-US" sz="2400" b="1" i="0" u="none" strike="noStrike" cap="none" dirty="0" smtClean="0">
                <a:solidFill>
                  <a:srgbClr val="000000"/>
                </a:solidFill>
                <a:latin typeface="Calibri"/>
                <a:ea typeface="Calibri"/>
                <a:cs typeface="Calibri"/>
                <a:sym typeface="Calibri"/>
              </a:rPr>
              <a:t>5 </a:t>
            </a:r>
            <a:r>
              <a:rPr lang="en-US" sz="2400" b="1" i="0" u="none" strike="noStrike" cap="none" dirty="0">
                <a:solidFill>
                  <a:srgbClr val="000000"/>
                </a:solidFill>
                <a:latin typeface="Calibri"/>
                <a:ea typeface="Calibri"/>
                <a:cs typeface="Calibri"/>
                <a:sym typeface="Calibri"/>
              </a:rPr>
              <a:t>food insecure kids</a:t>
            </a:r>
            <a:r>
              <a:rPr lang="en-US" sz="2400" i="0" u="none" strike="noStrike" cap="none" dirty="0" smtClean="0">
                <a:solidFill>
                  <a:srgbClr val="000000"/>
                </a:solidFill>
                <a:latin typeface="Calibri"/>
                <a:ea typeface="Calibri"/>
                <a:cs typeface="Calibri"/>
                <a:sym typeface="Calibri"/>
              </a:rPr>
              <a:t>. (Good Shepherd Food Bank)</a:t>
            </a:r>
            <a:endParaRPr dirty="0"/>
          </a:p>
          <a:p>
            <a:pPr marL="457200" marR="0" lvl="0" indent="-355600" algn="l" rtl="0">
              <a:lnSpc>
                <a:spcPct val="100000"/>
              </a:lnSpc>
              <a:spcBef>
                <a:spcPts val="360"/>
              </a:spcBef>
              <a:spcAft>
                <a:spcPts val="0"/>
              </a:spcAft>
              <a:buClr>
                <a:srgbClr val="000000"/>
              </a:buClr>
              <a:buSzPts val="2000"/>
              <a:buFont typeface="Arial"/>
              <a:buChar char="•"/>
            </a:pPr>
            <a:r>
              <a:rPr lang="en-US" sz="2400" b="0" i="0" u="none" strike="noStrike" cap="none" dirty="0" smtClean="0">
                <a:solidFill>
                  <a:schemeClr val="dk1"/>
                </a:solidFill>
                <a:latin typeface="Calibri"/>
                <a:ea typeface="Calibri"/>
                <a:cs typeface="Calibri"/>
                <a:sym typeface="Calibri"/>
              </a:rPr>
              <a:t>WWF </a:t>
            </a:r>
            <a:r>
              <a:rPr lang="en-US" sz="2400" b="0" i="0" u="none" strike="noStrike" cap="none" dirty="0">
                <a:solidFill>
                  <a:schemeClr val="dk1"/>
                </a:solidFill>
                <a:latin typeface="Calibri"/>
                <a:ea typeface="Calibri"/>
                <a:cs typeface="Calibri"/>
                <a:sym typeface="Calibri"/>
              </a:rPr>
              <a:t>and </a:t>
            </a:r>
            <a:r>
              <a:rPr lang="en-US" sz="2400" b="0" i="0" u="none" strike="noStrike" cap="none" dirty="0" err="1">
                <a:solidFill>
                  <a:schemeClr val="dk1"/>
                </a:solidFill>
                <a:latin typeface="Calibri"/>
                <a:ea typeface="Calibri"/>
                <a:cs typeface="Calibri"/>
                <a:sym typeface="Calibri"/>
              </a:rPr>
              <a:t>ReFED</a:t>
            </a:r>
            <a:r>
              <a:rPr lang="en-US" sz="2400" b="0" i="0" u="none" strike="noStrike" cap="none" dirty="0">
                <a:solidFill>
                  <a:schemeClr val="dk1"/>
                </a:solidFill>
                <a:latin typeface="Calibri"/>
                <a:ea typeface="Calibri"/>
                <a:cs typeface="Calibri"/>
                <a:sym typeface="Calibri"/>
              </a:rPr>
              <a:t> </a:t>
            </a:r>
            <a:r>
              <a:rPr lang="en-US" sz="2400" b="0" i="0" u="none" strike="noStrike" cap="none" dirty="0" smtClean="0">
                <a:solidFill>
                  <a:schemeClr val="dk1"/>
                </a:solidFill>
                <a:latin typeface="Calibri"/>
                <a:ea typeface="Calibri"/>
                <a:cs typeface="Calibri"/>
                <a:sym typeface="Calibri"/>
              </a:rPr>
              <a:t>identify </a:t>
            </a:r>
            <a:r>
              <a:rPr lang="en-US" sz="2400" b="1" i="0" u="none" strike="noStrike" cap="none" dirty="0">
                <a:solidFill>
                  <a:schemeClr val="dk1"/>
                </a:solidFill>
                <a:latin typeface="Calibri"/>
                <a:ea typeface="Calibri"/>
                <a:cs typeface="Calibri"/>
                <a:sym typeface="Calibri"/>
              </a:rPr>
              <a:t>youth education as a powerful tool to reduce food waste</a:t>
            </a:r>
            <a:r>
              <a:rPr lang="en-US" sz="2400" b="1" i="0" u="none" strike="noStrike" cap="none" dirty="0">
                <a:solidFill>
                  <a:schemeClr val="dk1"/>
                </a:solidFill>
                <a:latin typeface="Arial"/>
                <a:ea typeface="Arial"/>
                <a:cs typeface="Arial"/>
                <a:sym typeface="Arial"/>
              </a:rPr>
              <a:t>.</a:t>
            </a:r>
            <a:r>
              <a:rPr lang="en-US" sz="2400" b="1" i="0" u="none" strike="noStrike" cap="none" dirty="0">
                <a:solidFill>
                  <a:srgbClr val="000000"/>
                </a:solidFill>
                <a:latin typeface="Calibri"/>
                <a:ea typeface="Calibri"/>
                <a:cs typeface="Calibri"/>
                <a:sym typeface="Calibri"/>
              </a:rPr>
              <a:t> </a:t>
            </a:r>
            <a:endParaRPr sz="800" b="1" i="0" u="none" strike="noStrike" cap="none" dirty="0">
              <a:solidFill>
                <a:srgbClr val="000000"/>
              </a:solidFill>
              <a:latin typeface="Calibri"/>
              <a:ea typeface="Calibri"/>
              <a:cs typeface="Calibri"/>
              <a:sym typeface="Calibri"/>
            </a:endParaRPr>
          </a:p>
          <a:p>
            <a:pPr marL="101600" marR="0" lvl="0" indent="0" algn="ctr" rtl="0">
              <a:lnSpc>
                <a:spcPct val="100000"/>
              </a:lnSpc>
              <a:spcBef>
                <a:spcPts val="360"/>
              </a:spcBef>
              <a:spcAft>
                <a:spcPts val="0"/>
              </a:spcAft>
              <a:buNone/>
            </a:pPr>
            <a:r>
              <a:rPr lang="en-US" sz="2400" b="1" i="1" u="none" strike="noStrike" cap="none" dirty="0">
                <a:solidFill>
                  <a:srgbClr val="000000"/>
                </a:solidFill>
                <a:latin typeface="Calibri"/>
                <a:ea typeface="Calibri"/>
                <a:cs typeface="Calibri"/>
                <a:sym typeface="Calibri"/>
              </a:rPr>
              <a:t>Schools reflect society’s food waste problem – how to fix?  </a:t>
            </a:r>
            <a:endParaRPr sz="2400" b="0" i="1"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chemeClr val="dk1"/>
              </a:buClr>
              <a:buSzPts val="2200"/>
              <a:buFont typeface="Arial"/>
              <a:buNone/>
            </a:pPr>
            <a:endParaRPr sz="2200" b="1" i="0" u="none" strike="noStrike" cap="none" dirty="0">
              <a:solidFill>
                <a:schemeClr val="dk1"/>
              </a:solidFill>
              <a:latin typeface="Arial"/>
              <a:ea typeface="Arial"/>
              <a:cs typeface="Arial"/>
              <a:sym typeface="Arial"/>
            </a:endParaRPr>
          </a:p>
        </p:txBody>
      </p:sp>
      <p:sp>
        <p:nvSpPr>
          <p:cNvPr id="93" name="Google Shape;93;g22dcff416b9_0_12"/>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g22dcff416b9_0_22"/>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99" name="Google Shape;99;g22dcff416b9_0_22"/>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00" name="Google Shape;100;g22dcff416b9_0_22"/>
          <p:cNvSpPr txBox="1"/>
          <p:nvPr/>
        </p:nvSpPr>
        <p:spPr>
          <a:xfrm>
            <a:off x="309550" y="254425"/>
            <a:ext cx="8915400" cy="22395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01" name="Google Shape;101;g22dcff416b9_0_22"/>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02" name="Google Shape;102;g22dcff416b9_0_22"/>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103" name="Google Shape;103;g22dcff416b9_0_22"/>
          <p:cNvSpPr txBox="1"/>
          <p:nvPr/>
        </p:nvSpPr>
        <p:spPr>
          <a:xfrm>
            <a:off x="158659" y="2937050"/>
            <a:ext cx="8985341" cy="29392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sng" strike="noStrike" cap="none" dirty="0">
                <a:solidFill>
                  <a:schemeClr val="dk1"/>
                </a:solidFill>
                <a:latin typeface="Calibri"/>
                <a:ea typeface="Calibri"/>
                <a:cs typeface="Calibri"/>
                <a:sym typeface="Calibri"/>
              </a:rPr>
              <a:t>Objectives</a:t>
            </a:r>
            <a:r>
              <a:rPr lang="en-US" sz="2800" b="0" i="0" u="sng" strike="noStrike" cap="none" dirty="0">
                <a:solidFill>
                  <a:schemeClr val="dk1"/>
                </a:solidFill>
                <a:latin typeface="Calibri"/>
                <a:ea typeface="Calibri"/>
                <a:cs typeface="Calibri"/>
                <a:sym typeface="Calibri"/>
              </a:rPr>
              <a:t>:</a:t>
            </a:r>
            <a:endParaRPr sz="2800" b="0" i="0" u="sng" strike="noStrike" cap="none" dirty="0">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rgbClr val="000000"/>
              </a:buClr>
              <a:buSzPts val="2800"/>
              <a:buFont typeface="Arial"/>
              <a:buAutoNum type="arabicParenR"/>
            </a:pPr>
            <a:r>
              <a:rPr lang="en-US" sz="2800" b="0" i="0" u="none" strike="noStrike" cap="none" dirty="0" smtClean="0">
                <a:solidFill>
                  <a:schemeClr val="dk1"/>
                </a:solidFill>
                <a:latin typeface="Calibri"/>
                <a:ea typeface="Calibri"/>
                <a:cs typeface="Calibri"/>
                <a:sym typeface="Calibri"/>
              </a:rPr>
              <a:t>Reduce </a:t>
            </a:r>
            <a:r>
              <a:rPr lang="en-US" sz="2800" b="0" i="0" u="none" strike="noStrike" cap="none" dirty="0">
                <a:solidFill>
                  <a:schemeClr val="dk1"/>
                </a:solidFill>
                <a:latin typeface="Calibri"/>
                <a:ea typeface="Calibri"/>
                <a:cs typeface="Calibri"/>
                <a:sym typeface="Calibri"/>
              </a:rPr>
              <a:t>student food waste </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0"/>
              </a:spcBef>
              <a:spcAft>
                <a:spcPts val="0"/>
              </a:spcAft>
              <a:buClr>
                <a:srgbClr val="000000"/>
              </a:buClr>
              <a:buSzPts val="2800"/>
              <a:buFont typeface="Arial"/>
              <a:buAutoNum type="arabicParenR" startAt="2"/>
            </a:pPr>
            <a:r>
              <a:rPr lang="en-US" sz="2800" b="0" i="0" u="none" strike="noStrike" cap="none" dirty="0" smtClean="0">
                <a:solidFill>
                  <a:schemeClr val="dk1"/>
                </a:solidFill>
                <a:latin typeface="Calibri"/>
                <a:ea typeface="Calibri"/>
                <a:cs typeface="Calibri"/>
                <a:sym typeface="Calibri"/>
              </a:rPr>
              <a:t>Improve </a:t>
            </a:r>
            <a:r>
              <a:rPr lang="en-US" sz="2800" b="0" i="0" u="none" strike="noStrike" cap="none" dirty="0">
                <a:solidFill>
                  <a:schemeClr val="dk1"/>
                </a:solidFill>
                <a:latin typeface="Calibri"/>
                <a:ea typeface="Calibri"/>
                <a:cs typeface="Calibri"/>
                <a:sym typeface="Calibri"/>
              </a:rPr>
              <a:t>student nutrition (reduce fruit </a:t>
            </a:r>
            <a:r>
              <a:rPr lang="en-US" sz="2800" dirty="0">
                <a:solidFill>
                  <a:schemeClr val="dk1"/>
                </a:solidFill>
                <a:latin typeface="Calibri"/>
                <a:ea typeface="Calibri"/>
                <a:cs typeface="Calibri"/>
                <a:sym typeface="Calibri"/>
              </a:rPr>
              <a:t>&amp;</a:t>
            </a:r>
            <a:r>
              <a:rPr lang="en-US" sz="2800" b="0" i="0" u="none" strike="noStrike" cap="none" dirty="0" smtClean="0">
                <a:solidFill>
                  <a:schemeClr val="dk1"/>
                </a:solidFill>
                <a:latin typeface="Calibri"/>
                <a:ea typeface="Calibri"/>
                <a:cs typeface="Calibri"/>
                <a:sym typeface="Calibri"/>
              </a:rPr>
              <a:t> </a:t>
            </a:r>
            <a:r>
              <a:rPr lang="en-US" sz="2800" b="0" i="0" u="none" strike="noStrike" cap="none" dirty="0">
                <a:solidFill>
                  <a:schemeClr val="dk1"/>
                </a:solidFill>
                <a:latin typeface="Calibri"/>
                <a:ea typeface="Calibri"/>
                <a:cs typeface="Calibri"/>
                <a:sym typeface="Calibri"/>
              </a:rPr>
              <a:t>veggie waste</a:t>
            </a:r>
            <a:r>
              <a:rPr lang="en-US" sz="2800" b="0" i="0" u="none" strike="noStrike" cap="none"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2800"/>
              <a:buFont typeface="Arial"/>
              <a:buNone/>
            </a:pPr>
            <a:endParaRPr lang="en-US" sz="2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9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sng" strike="noStrike" cap="none" dirty="0">
                <a:solidFill>
                  <a:schemeClr val="dk1"/>
                </a:solidFill>
                <a:latin typeface="Calibri"/>
                <a:ea typeface="Calibri"/>
                <a:cs typeface="Calibri"/>
                <a:sym typeface="Calibri"/>
              </a:rPr>
              <a:t>Strategy</a:t>
            </a:r>
            <a:r>
              <a:rPr lang="en-US" sz="2800" b="0" i="0" u="sng"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Use student-directed, food waste reduction </a:t>
            </a:r>
            <a:r>
              <a:rPr lang="en-US" sz="2800" b="0" i="0" u="none" strike="noStrike" cap="none" dirty="0" smtClean="0">
                <a:solidFill>
                  <a:schemeClr val="dk1"/>
                </a:solidFill>
                <a:latin typeface="Calibri"/>
                <a:ea typeface="Calibri"/>
                <a:cs typeface="Calibri"/>
                <a:sym typeface="Calibri"/>
              </a:rPr>
              <a:t>interventions</a:t>
            </a:r>
            <a:r>
              <a:rPr lang="en-US" sz="2800" b="0" i="0" u="none" strike="noStrike" cap="none" dirty="0">
                <a:solidFill>
                  <a:schemeClr val="dk1"/>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
        <p:nvSpPr>
          <p:cNvPr id="104" name="Google Shape;104;g22dcff416b9_0_22"/>
          <p:cNvSpPr txBox="1"/>
          <p:nvPr/>
        </p:nvSpPr>
        <p:spPr>
          <a:xfrm>
            <a:off x="152400" y="1762663"/>
            <a:ext cx="83058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4400" b="0" i="0" u="none" strike="noStrike" cap="none">
                <a:solidFill>
                  <a:schemeClr val="dk1"/>
                </a:solidFill>
                <a:latin typeface="Calibri"/>
                <a:ea typeface="Calibri"/>
                <a:cs typeface="Calibri"/>
                <a:sym typeface="Calibri"/>
              </a:rPr>
              <a:t>What did we do?</a:t>
            </a:r>
            <a:endParaRPr sz="4400" b="0" i="0" u="none" strike="noStrike" cap="none">
              <a:solidFill>
                <a:schemeClr val="dk1"/>
              </a:solidFill>
              <a:latin typeface="Calibri"/>
              <a:ea typeface="Calibri"/>
              <a:cs typeface="Calibri"/>
              <a:sym typeface="Calibri"/>
            </a:endParaRPr>
          </a:p>
        </p:txBody>
      </p:sp>
      <p:pic>
        <p:nvPicPr>
          <p:cNvPr id="105" name="Google Shape;105;g22dcff416b9_0_22" descr="image for waste"/>
          <p:cNvPicPr preferRelativeResize="0"/>
          <p:nvPr/>
        </p:nvPicPr>
        <p:blipFill rotWithShape="1">
          <a:blip r:embed="rId4">
            <a:alphaModFix/>
          </a:blip>
          <a:srcRect/>
          <a:stretch/>
        </p:blipFill>
        <p:spPr>
          <a:xfrm>
            <a:off x="4969047" y="1287334"/>
            <a:ext cx="3947123" cy="1981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22dcff416b9_0_32"/>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111" name="Google Shape;111;g22dcff416b9_0_32"/>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12" name="Google Shape;112;g22dcff416b9_0_32"/>
          <p:cNvSpPr txBox="1"/>
          <p:nvPr/>
        </p:nvSpPr>
        <p:spPr>
          <a:xfrm>
            <a:off x="261937" y="228600"/>
            <a:ext cx="8915400" cy="26691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dirty="0">
                <a:solidFill>
                  <a:srgbClr val="FFFFFF"/>
                </a:solidFill>
                <a:latin typeface="Calibri"/>
                <a:ea typeface="Calibri"/>
                <a:cs typeface="Calibri"/>
                <a:sym typeface="Calibri"/>
              </a:rPr>
              <a:t>Maine Elementary School Cafeteria Food Waste Study</a:t>
            </a:r>
            <a:endParaRPr sz="3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dirty="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dirty="0">
              <a:solidFill>
                <a:srgbClr val="FFFFFF"/>
              </a:solidFill>
              <a:latin typeface="Calibri"/>
              <a:ea typeface="Calibri"/>
              <a:cs typeface="Calibri"/>
              <a:sym typeface="Calibri"/>
            </a:endParaRPr>
          </a:p>
        </p:txBody>
      </p:sp>
      <p:sp>
        <p:nvSpPr>
          <p:cNvPr id="113" name="Google Shape;113;g22dcff416b9_0_32"/>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14" name="Google Shape;114;g22dcff416b9_0_32"/>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pic>
        <p:nvPicPr>
          <p:cNvPr id="115" name="Google Shape;115;g22dcff416b9_0_32"/>
          <p:cNvPicPr preferRelativeResize="0"/>
          <p:nvPr/>
        </p:nvPicPr>
        <p:blipFill rotWithShape="1">
          <a:blip r:embed="rId4">
            <a:alphaModFix/>
          </a:blip>
          <a:srcRect/>
          <a:stretch/>
        </p:blipFill>
        <p:spPr>
          <a:xfrm>
            <a:off x="69900" y="1854012"/>
            <a:ext cx="2889375" cy="2311500"/>
          </a:xfrm>
          <a:prstGeom prst="rect">
            <a:avLst/>
          </a:prstGeom>
          <a:noFill/>
          <a:ln>
            <a:noFill/>
          </a:ln>
        </p:spPr>
      </p:pic>
      <p:pic>
        <p:nvPicPr>
          <p:cNvPr id="116" name="Google Shape;116;g22dcff416b9_0_32"/>
          <p:cNvPicPr preferRelativeResize="0"/>
          <p:nvPr/>
        </p:nvPicPr>
        <p:blipFill rotWithShape="1">
          <a:blip r:embed="rId5">
            <a:alphaModFix/>
          </a:blip>
          <a:srcRect/>
          <a:stretch/>
        </p:blipFill>
        <p:spPr>
          <a:xfrm>
            <a:off x="3098775" y="1854013"/>
            <a:ext cx="2889375" cy="2311480"/>
          </a:xfrm>
          <a:prstGeom prst="rect">
            <a:avLst/>
          </a:prstGeom>
          <a:noFill/>
          <a:ln>
            <a:noFill/>
          </a:ln>
        </p:spPr>
      </p:pic>
      <p:pic>
        <p:nvPicPr>
          <p:cNvPr id="117" name="Google Shape;117;g22dcff416b9_0_32"/>
          <p:cNvPicPr preferRelativeResize="0"/>
          <p:nvPr/>
        </p:nvPicPr>
        <p:blipFill rotWithShape="1">
          <a:blip r:embed="rId6">
            <a:alphaModFix/>
          </a:blip>
          <a:srcRect/>
          <a:stretch/>
        </p:blipFill>
        <p:spPr>
          <a:xfrm>
            <a:off x="6127650" y="1854025"/>
            <a:ext cx="2889375" cy="2311476"/>
          </a:xfrm>
          <a:prstGeom prst="rect">
            <a:avLst/>
          </a:prstGeom>
          <a:noFill/>
          <a:ln>
            <a:noFill/>
          </a:ln>
        </p:spPr>
      </p:pic>
      <p:pic>
        <p:nvPicPr>
          <p:cNvPr id="118" name="Google Shape;118;g22dcff416b9_0_32"/>
          <p:cNvPicPr preferRelativeResize="0"/>
          <p:nvPr/>
        </p:nvPicPr>
        <p:blipFill rotWithShape="1">
          <a:blip r:embed="rId7">
            <a:alphaModFix/>
          </a:blip>
          <a:srcRect/>
          <a:stretch/>
        </p:blipFill>
        <p:spPr>
          <a:xfrm>
            <a:off x="1682625" y="4165508"/>
            <a:ext cx="2889375" cy="2311504"/>
          </a:xfrm>
          <a:prstGeom prst="rect">
            <a:avLst/>
          </a:prstGeom>
          <a:noFill/>
          <a:ln>
            <a:noFill/>
          </a:ln>
        </p:spPr>
      </p:pic>
      <p:pic>
        <p:nvPicPr>
          <p:cNvPr id="119" name="Google Shape;119;g22dcff416b9_0_32"/>
          <p:cNvPicPr preferRelativeResize="0"/>
          <p:nvPr/>
        </p:nvPicPr>
        <p:blipFill rotWithShape="1">
          <a:blip r:embed="rId8">
            <a:alphaModFix/>
          </a:blip>
          <a:srcRect/>
          <a:stretch/>
        </p:blipFill>
        <p:spPr>
          <a:xfrm>
            <a:off x="4766775" y="4165500"/>
            <a:ext cx="2889375" cy="2311500"/>
          </a:xfrm>
          <a:prstGeom prst="rect">
            <a:avLst/>
          </a:prstGeom>
          <a:noFill/>
          <a:ln>
            <a:noFill/>
          </a:ln>
        </p:spPr>
      </p:pic>
      <p:sp>
        <p:nvSpPr>
          <p:cNvPr id="120" name="Google Shape;120;g22dcff416b9_0_32"/>
          <p:cNvSpPr txBox="1"/>
          <p:nvPr/>
        </p:nvSpPr>
        <p:spPr>
          <a:xfrm>
            <a:off x="566725" y="1163625"/>
            <a:ext cx="8305800" cy="1708500"/>
          </a:xfrm>
          <a:prstGeom prst="rect">
            <a:avLst/>
          </a:prstGeom>
          <a:noFill/>
          <a:ln>
            <a:noFill/>
          </a:ln>
        </p:spPr>
        <p:txBody>
          <a:bodyPr spcFirstLastPara="1" wrap="square" lIns="91425" tIns="45700" rIns="91425" bIns="45700" anchor="t" anchorCtr="0">
            <a:spAutoFit/>
          </a:bodyPr>
          <a:lstStyle/>
          <a:p>
            <a:pPr marL="6350" marR="0" lvl="0" algn="ctr" rtl="0">
              <a:lnSpc>
                <a:spcPct val="100000"/>
              </a:lnSpc>
              <a:spcBef>
                <a:spcPts val="0"/>
              </a:spcBef>
              <a:spcAft>
                <a:spcPts val="0"/>
              </a:spcAft>
              <a:buClr>
                <a:schemeClr val="dk1"/>
              </a:buClr>
              <a:buSzPts val="3500"/>
            </a:pPr>
            <a:r>
              <a:rPr lang="en-US" sz="3500" b="0" i="0" u="none" strike="noStrike" cap="none" dirty="0" smtClean="0">
                <a:solidFill>
                  <a:schemeClr val="dk1"/>
                </a:solidFill>
                <a:latin typeface="Calibri"/>
                <a:ea typeface="Calibri"/>
                <a:cs typeface="Calibri"/>
                <a:sym typeface="Calibri"/>
              </a:rPr>
              <a:t>1) </a:t>
            </a:r>
            <a:r>
              <a:rPr lang="en-US" sz="3500" dirty="0">
                <a:solidFill>
                  <a:schemeClr val="dk1"/>
                </a:solidFill>
                <a:latin typeface="Calibri"/>
                <a:ea typeface="Calibri"/>
                <a:cs typeface="Calibri"/>
                <a:sym typeface="Calibri"/>
              </a:rPr>
              <a:t>Easy </a:t>
            </a:r>
            <a:r>
              <a:rPr lang="en-US" sz="3500" b="0" i="0" u="none" strike="noStrike" cap="none" dirty="0">
                <a:solidFill>
                  <a:schemeClr val="dk1"/>
                </a:solidFill>
                <a:latin typeface="Calibri"/>
                <a:ea typeface="Calibri"/>
                <a:cs typeface="Calibri"/>
                <a:sym typeface="Calibri"/>
              </a:rPr>
              <a:t>Sorting </a:t>
            </a:r>
            <a:r>
              <a:rPr lang="en-US" sz="3500" b="0" i="0" u="none" strike="noStrike" cap="none" dirty="0" smtClean="0">
                <a:solidFill>
                  <a:schemeClr val="dk1"/>
                </a:solidFill>
                <a:latin typeface="Calibri"/>
                <a:ea typeface="Calibri"/>
                <a:cs typeface="Calibri"/>
                <a:sym typeface="Calibri"/>
              </a:rPr>
              <a:t>Stations </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g22dcff416b9_0_46"/>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126" name="Google Shape;126;g22dcff416b9_0_46"/>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27" name="Google Shape;127;g22dcff416b9_0_46"/>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28" name="Google Shape;128;g22dcff416b9_0_46"/>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29" name="Google Shape;129;g22dcff416b9_0_46"/>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130" name="Google Shape;130;g22dcff416b9_0_46"/>
          <p:cNvSpPr txBox="1"/>
          <p:nvPr/>
        </p:nvSpPr>
        <p:spPr>
          <a:xfrm>
            <a:off x="566725" y="1163625"/>
            <a:ext cx="8305800" cy="1708500"/>
          </a:xfrm>
          <a:prstGeom prst="rect">
            <a:avLst/>
          </a:prstGeom>
          <a:noFill/>
          <a:ln>
            <a:noFill/>
          </a:ln>
        </p:spPr>
        <p:txBody>
          <a:bodyPr spcFirstLastPara="1" wrap="square" lIns="91425" tIns="45700" rIns="91425" bIns="45700" anchor="t" anchorCtr="0">
            <a:spAutoFit/>
          </a:bodyPr>
          <a:lstStyle/>
          <a:p>
            <a:pPr marL="6350" marR="0" lvl="0" algn="ctr" rtl="0">
              <a:lnSpc>
                <a:spcPct val="100000"/>
              </a:lnSpc>
              <a:spcBef>
                <a:spcPts val="0"/>
              </a:spcBef>
              <a:spcAft>
                <a:spcPts val="0"/>
              </a:spcAft>
              <a:buClr>
                <a:schemeClr val="dk1"/>
              </a:buClr>
              <a:buSzPts val="3500"/>
            </a:pPr>
            <a:r>
              <a:rPr lang="en-US" sz="3500" b="0" i="0" u="none" strike="noStrike" cap="none" dirty="0" smtClean="0">
                <a:solidFill>
                  <a:schemeClr val="dk1"/>
                </a:solidFill>
                <a:latin typeface="Calibri"/>
                <a:ea typeface="Calibri"/>
                <a:cs typeface="Calibri"/>
                <a:sym typeface="Calibri"/>
              </a:rPr>
              <a:t>1) Easy Sorting </a:t>
            </a:r>
            <a:r>
              <a:rPr lang="en-US" sz="3500" b="0" i="0" u="none" strike="noStrike" cap="none" dirty="0">
                <a:solidFill>
                  <a:schemeClr val="dk1"/>
                </a:solidFill>
                <a:latin typeface="Calibri"/>
                <a:ea typeface="Calibri"/>
                <a:cs typeface="Calibri"/>
                <a:sym typeface="Calibri"/>
              </a:rPr>
              <a:t>Stations</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pic>
        <p:nvPicPr>
          <p:cNvPr id="131" name="Google Shape;131;g22dcff416b9_0_46"/>
          <p:cNvPicPr preferRelativeResize="0"/>
          <p:nvPr/>
        </p:nvPicPr>
        <p:blipFill rotWithShape="1">
          <a:blip r:embed="rId4">
            <a:alphaModFix/>
          </a:blip>
          <a:srcRect/>
          <a:stretch/>
        </p:blipFill>
        <p:spPr>
          <a:xfrm>
            <a:off x="1168071" y="1893300"/>
            <a:ext cx="2873352" cy="4299599"/>
          </a:xfrm>
          <a:prstGeom prst="rect">
            <a:avLst/>
          </a:prstGeom>
          <a:noFill/>
          <a:ln>
            <a:noFill/>
          </a:ln>
        </p:spPr>
      </p:pic>
      <p:pic>
        <p:nvPicPr>
          <p:cNvPr id="132" name="Google Shape;132;g22dcff416b9_0_46"/>
          <p:cNvPicPr preferRelativeResize="0"/>
          <p:nvPr/>
        </p:nvPicPr>
        <p:blipFill rotWithShape="1">
          <a:blip r:embed="rId5">
            <a:alphaModFix/>
          </a:blip>
          <a:srcRect/>
          <a:stretch/>
        </p:blipFill>
        <p:spPr>
          <a:xfrm>
            <a:off x="4575900" y="1893300"/>
            <a:ext cx="3762148" cy="429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g22dcff416b9_0_67"/>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149" name="Google Shape;149;g22dcff416b9_0_67"/>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50" name="Google Shape;150;g22dcff416b9_0_67"/>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51" name="Google Shape;151;g22dcff416b9_0_67"/>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52" name="Google Shape;152;g22dcff416b9_0_67"/>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pic>
        <p:nvPicPr>
          <p:cNvPr id="153" name="Google Shape;153;g22dcff416b9_0_67"/>
          <p:cNvPicPr preferRelativeResize="0"/>
          <p:nvPr/>
        </p:nvPicPr>
        <p:blipFill rotWithShape="1">
          <a:blip r:embed="rId4">
            <a:alphaModFix/>
          </a:blip>
          <a:srcRect/>
          <a:stretch/>
        </p:blipFill>
        <p:spPr>
          <a:xfrm>
            <a:off x="261925" y="2223487"/>
            <a:ext cx="4549025" cy="3639224"/>
          </a:xfrm>
          <a:prstGeom prst="rect">
            <a:avLst/>
          </a:prstGeom>
          <a:noFill/>
          <a:ln>
            <a:noFill/>
          </a:ln>
        </p:spPr>
      </p:pic>
      <p:sp>
        <p:nvSpPr>
          <p:cNvPr id="154" name="Google Shape;154;g22dcff416b9_0_67"/>
          <p:cNvSpPr txBox="1"/>
          <p:nvPr/>
        </p:nvSpPr>
        <p:spPr>
          <a:xfrm>
            <a:off x="566725" y="1373175"/>
            <a:ext cx="83058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a:solidFill>
                  <a:schemeClr val="dk1"/>
                </a:solidFill>
                <a:latin typeface="Calibri"/>
                <a:ea typeface="Calibri"/>
                <a:cs typeface="Calibri"/>
                <a:sym typeface="Calibri"/>
              </a:rPr>
              <a:t>2) Share Baskets</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pic>
        <p:nvPicPr>
          <p:cNvPr id="155" name="Google Shape;155;g22dcff416b9_0_67"/>
          <p:cNvPicPr preferRelativeResize="0"/>
          <p:nvPr/>
        </p:nvPicPr>
        <p:blipFill rotWithShape="1">
          <a:blip r:embed="rId5">
            <a:alphaModFix/>
          </a:blip>
          <a:srcRect/>
          <a:stretch/>
        </p:blipFill>
        <p:spPr>
          <a:xfrm>
            <a:off x="4911200" y="2542863"/>
            <a:ext cx="4123274" cy="3092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22dcff416b9_0_78"/>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161" name="Google Shape;161;g22dcff416b9_0_78"/>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62" name="Google Shape;162;g22dcff416b9_0_78"/>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63" name="Google Shape;163;g22dcff416b9_0_78"/>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64" name="Google Shape;164;g22dcff416b9_0_78"/>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165" name="Google Shape;165;g22dcff416b9_0_78"/>
          <p:cNvSpPr txBox="1"/>
          <p:nvPr/>
        </p:nvSpPr>
        <p:spPr>
          <a:xfrm>
            <a:off x="566725" y="1373175"/>
            <a:ext cx="83058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a:solidFill>
                  <a:schemeClr val="dk1"/>
                </a:solidFill>
                <a:latin typeface="Calibri"/>
                <a:ea typeface="Calibri"/>
                <a:cs typeface="Calibri"/>
                <a:sym typeface="Calibri"/>
              </a:rPr>
              <a:t>3) Choice</a:t>
            </a:r>
            <a:endParaRPr sz="3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a:solidFill>
                <a:schemeClr val="dk1"/>
              </a:solidFill>
              <a:latin typeface="Calibri"/>
              <a:ea typeface="Calibri"/>
              <a:cs typeface="Calibri"/>
              <a:sym typeface="Calibri"/>
            </a:endParaRPr>
          </a:p>
        </p:txBody>
      </p:sp>
      <p:pic>
        <p:nvPicPr>
          <p:cNvPr id="166" name="Google Shape;166;g22dcff416b9_0_78"/>
          <p:cNvPicPr preferRelativeResize="0"/>
          <p:nvPr/>
        </p:nvPicPr>
        <p:blipFill rotWithShape="1">
          <a:blip r:embed="rId4">
            <a:alphaModFix/>
          </a:blip>
          <a:srcRect/>
          <a:stretch/>
        </p:blipFill>
        <p:spPr>
          <a:xfrm>
            <a:off x="416988" y="1963824"/>
            <a:ext cx="3117200" cy="2079275"/>
          </a:xfrm>
          <a:prstGeom prst="rect">
            <a:avLst/>
          </a:prstGeom>
          <a:noFill/>
          <a:ln>
            <a:noFill/>
          </a:ln>
        </p:spPr>
      </p:pic>
      <p:pic>
        <p:nvPicPr>
          <p:cNvPr id="167" name="Google Shape;167;g22dcff416b9_0_78"/>
          <p:cNvPicPr preferRelativeResize="0"/>
          <p:nvPr/>
        </p:nvPicPr>
        <p:blipFill rotWithShape="1">
          <a:blip r:embed="rId5">
            <a:alphaModFix/>
          </a:blip>
          <a:srcRect/>
          <a:stretch/>
        </p:blipFill>
        <p:spPr>
          <a:xfrm>
            <a:off x="6635291" y="1968568"/>
            <a:ext cx="1956525" cy="1956525"/>
          </a:xfrm>
          <a:prstGeom prst="rect">
            <a:avLst/>
          </a:prstGeom>
          <a:noFill/>
          <a:ln>
            <a:noFill/>
          </a:ln>
        </p:spPr>
      </p:pic>
      <p:pic>
        <p:nvPicPr>
          <p:cNvPr id="168" name="Google Shape;168;g22dcff416b9_0_78"/>
          <p:cNvPicPr preferRelativeResize="0"/>
          <p:nvPr/>
        </p:nvPicPr>
        <p:blipFill rotWithShape="1">
          <a:blip r:embed="rId6">
            <a:alphaModFix/>
          </a:blip>
          <a:srcRect/>
          <a:stretch/>
        </p:blipFill>
        <p:spPr>
          <a:xfrm>
            <a:off x="1832129" y="3146796"/>
            <a:ext cx="5774991" cy="27262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22dcff416b9_0_91"/>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174" name="Google Shape;174;g22dcff416b9_0_91"/>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75" name="Google Shape;175;g22dcff416b9_0_91"/>
          <p:cNvSpPr txBox="1"/>
          <p:nvPr/>
        </p:nvSpPr>
        <p:spPr>
          <a:xfrm>
            <a:off x="261937" y="228600"/>
            <a:ext cx="8915400" cy="1380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100" b="0" i="0" u="none" strike="noStrike" cap="none">
              <a:solidFill>
                <a:srgbClr val="FFFFFF"/>
              </a:solidFill>
              <a:latin typeface="Calibri"/>
              <a:ea typeface="Calibri"/>
              <a:cs typeface="Calibri"/>
              <a:sym typeface="Calibri"/>
            </a:endParaRPr>
          </a:p>
        </p:txBody>
      </p:sp>
      <p:sp>
        <p:nvSpPr>
          <p:cNvPr id="176" name="Google Shape;176;g22dcff416b9_0_91"/>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77" name="Google Shape;177;g22dcff416b9_0_91"/>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178" name="Google Shape;178;g22dcff416b9_0_91"/>
          <p:cNvSpPr txBox="1"/>
          <p:nvPr/>
        </p:nvSpPr>
        <p:spPr>
          <a:xfrm>
            <a:off x="566725" y="1373175"/>
            <a:ext cx="83058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0" i="0" u="none" strike="noStrike" cap="none" dirty="0">
                <a:solidFill>
                  <a:schemeClr val="dk1"/>
                </a:solidFill>
                <a:latin typeface="Calibri"/>
                <a:ea typeface="Calibri"/>
                <a:cs typeface="Calibri"/>
                <a:sym typeface="Calibri"/>
              </a:rPr>
              <a:t>4) Food Waste Audit</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pic>
        <p:nvPicPr>
          <p:cNvPr id="179" name="Google Shape;179;g22dcff416b9_0_91"/>
          <p:cNvPicPr preferRelativeResize="0"/>
          <p:nvPr/>
        </p:nvPicPr>
        <p:blipFill rotWithShape="1">
          <a:blip r:embed="rId4">
            <a:alphaModFix/>
          </a:blip>
          <a:srcRect/>
          <a:stretch/>
        </p:blipFill>
        <p:spPr>
          <a:xfrm>
            <a:off x="566725" y="2042437"/>
            <a:ext cx="3214070" cy="4285426"/>
          </a:xfrm>
          <a:prstGeom prst="rect">
            <a:avLst/>
          </a:prstGeom>
          <a:noFill/>
          <a:ln>
            <a:noFill/>
          </a:ln>
        </p:spPr>
      </p:pic>
      <p:pic>
        <p:nvPicPr>
          <p:cNvPr id="180" name="Google Shape;180;g22dcff416b9_0_91"/>
          <p:cNvPicPr preferRelativeResize="0"/>
          <p:nvPr/>
        </p:nvPicPr>
        <p:blipFill rotWithShape="1">
          <a:blip r:embed="rId5">
            <a:alphaModFix/>
          </a:blip>
          <a:srcRect/>
          <a:stretch/>
        </p:blipFill>
        <p:spPr>
          <a:xfrm>
            <a:off x="4000095" y="2370475"/>
            <a:ext cx="4839101" cy="36293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22dcff416b9_0_115"/>
          <p:cNvPicPr preferRelativeResize="0"/>
          <p:nvPr/>
        </p:nvPicPr>
        <p:blipFill rotWithShape="1">
          <a:blip r:embed="rId3">
            <a:alphaModFix/>
          </a:blip>
          <a:srcRect/>
          <a:stretch/>
        </p:blipFill>
        <p:spPr>
          <a:xfrm>
            <a:off x="0" y="0"/>
            <a:ext cx="9151938" cy="1373187"/>
          </a:xfrm>
          <a:prstGeom prst="rect">
            <a:avLst/>
          </a:prstGeom>
          <a:noFill/>
          <a:ln>
            <a:noFill/>
          </a:ln>
        </p:spPr>
      </p:pic>
      <p:sp>
        <p:nvSpPr>
          <p:cNvPr id="200" name="Google Shape;200;g22dcff416b9_0_115"/>
          <p:cNvSpPr txBox="1"/>
          <p:nvPr/>
        </p:nvSpPr>
        <p:spPr>
          <a:xfrm>
            <a:off x="517525" y="1524000"/>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01" name="Google Shape;201;g22dcff416b9_0_115"/>
          <p:cNvSpPr txBox="1"/>
          <p:nvPr/>
        </p:nvSpPr>
        <p:spPr>
          <a:xfrm>
            <a:off x="261937" y="228600"/>
            <a:ext cx="8915400" cy="22950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0" i="0" u="none" strike="noStrike" cap="none">
                <a:solidFill>
                  <a:srgbClr val="FFFFFF"/>
                </a:solidFill>
                <a:latin typeface="Calibri"/>
                <a:ea typeface="Calibri"/>
                <a:cs typeface="Calibri"/>
                <a:sym typeface="Calibri"/>
              </a:rPr>
              <a:t>Maine Elementary School Cafeteria Food Waste Study</a:t>
            </a: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100"/>
              <a:buFont typeface="Arial"/>
              <a:buNone/>
            </a:pPr>
            <a:endParaRPr sz="31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300"/>
              <a:buFont typeface="Arial"/>
              <a:buNone/>
            </a:pPr>
            <a:endParaRPr sz="3300" b="0" i="0" u="none" strike="noStrike" cap="none">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3600"/>
              <a:buFont typeface="Calibri"/>
              <a:buNone/>
            </a:pPr>
            <a:endParaRPr sz="3300" b="0" i="0" u="none" strike="noStrike" cap="none">
              <a:solidFill>
                <a:srgbClr val="FFFFFF"/>
              </a:solidFill>
              <a:latin typeface="Calibri"/>
              <a:ea typeface="Calibri"/>
              <a:cs typeface="Calibri"/>
              <a:sym typeface="Calibri"/>
            </a:endParaRPr>
          </a:p>
        </p:txBody>
      </p:sp>
      <p:sp>
        <p:nvSpPr>
          <p:cNvPr id="202" name="Google Shape;202;g22dcff416b9_0_115"/>
          <p:cNvSpPr txBox="1"/>
          <p:nvPr/>
        </p:nvSpPr>
        <p:spPr>
          <a:xfrm>
            <a:off x="0" y="6477000"/>
            <a:ext cx="9151800" cy="381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03" name="Google Shape;203;g22dcff416b9_0_115"/>
          <p:cNvSpPr txBox="1"/>
          <p:nvPr/>
        </p:nvSpPr>
        <p:spPr>
          <a:xfrm>
            <a:off x="152400" y="6477000"/>
            <a:ext cx="8686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700"/>
              <a:buFont typeface="Open Sans"/>
              <a:buNone/>
            </a:pPr>
            <a:r>
              <a:rPr lang="en-US" sz="1700" b="0" i="0" u="none" strike="noStrike" cap="none">
                <a:solidFill>
                  <a:srgbClr val="FFFFFF"/>
                </a:solidFill>
                <a:latin typeface="Open Sans"/>
                <a:ea typeface="Open Sans"/>
                <a:cs typeface="Open Sans"/>
                <a:sym typeface="Open Sans"/>
              </a:rPr>
              <a:t>umaine.edu/mitchellcenter      l     207.581.3195      l     umgmc@maine.edu</a:t>
            </a:r>
            <a:endParaRPr sz="1400" b="0" i="0" u="none" strike="noStrike" cap="none">
              <a:solidFill>
                <a:srgbClr val="000000"/>
              </a:solidFill>
              <a:latin typeface="Arial"/>
              <a:ea typeface="Arial"/>
              <a:cs typeface="Arial"/>
              <a:sym typeface="Arial"/>
            </a:endParaRPr>
          </a:p>
        </p:txBody>
      </p:sp>
      <p:sp>
        <p:nvSpPr>
          <p:cNvPr id="205" name="Google Shape;205;g22dcff416b9_0_115"/>
          <p:cNvSpPr txBox="1"/>
          <p:nvPr/>
        </p:nvSpPr>
        <p:spPr>
          <a:xfrm>
            <a:off x="566725" y="1179450"/>
            <a:ext cx="83058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dirty="0">
                <a:solidFill>
                  <a:schemeClr val="dk1"/>
                </a:solidFill>
                <a:latin typeface="Calibri"/>
                <a:ea typeface="Calibri"/>
                <a:cs typeface="Calibri"/>
                <a:sym typeface="Calibri"/>
              </a:rPr>
              <a:t>5</a:t>
            </a:r>
            <a:r>
              <a:rPr lang="en-US" sz="3500" b="0" i="0" u="none" strike="noStrike" cap="none" dirty="0">
                <a:solidFill>
                  <a:schemeClr val="dk1"/>
                </a:solidFill>
                <a:latin typeface="Calibri"/>
                <a:ea typeface="Calibri"/>
                <a:cs typeface="Calibri"/>
                <a:sym typeface="Calibri"/>
              </a:rPr>
              <a:t>) </a:t>
            </a:r>
            <a:r>
              <a:rPr lang="en-US" sz="3500" b="0" i="0" u="none" strike="noStrike" cap="none" dirty="0" smtClean="0">
                <a:solidFill>
                  <a:schemeClr val="dk1"/>
                </a:solidFill>
                <a:latin typeface="Calibri"/>
                <a:ea typeface="Calibri"/>
                <a:cs typeface="Calibri"/>
                <a:sym typeface="Calibri"/>
              </a:rPr>
              <a:t>K-5 Food </a:t>
            </a:r>
            <a:r>
              <a:rPr lang="en-US" sz="3500" b="0" i="0" u="none" strike="noStrike" cap="none" dirty="0">
                <a:solidFill>
                  <a:schemeClr val="dk1"/>
                </a:solidFill>
                <a:latin typeface="Calibri"/>
                <a:ea typeface="Calibri"/>
                <a:cs typeface="Calibri"/>
                <a:sym typeface="Calibri"/>
              </a:rPr>
              <a:t>Waste </a:t>
            </a:r>
            <a:r>
              <a:rPr lang="en-US" sz="3500" b="0" i="0" u="none" strike="noStrike" cap="none" dirty="0" smtClean="0">
                <a:solidFill>
                  <a:schemeClr val="dk1"/>
                </a:solidFill>
                <a:latin typeface="Calibri"/>
                <a:ea typeface="Calibri"/>
                <a:cs typeface="Calibri"/>
                <a:sym typeface="Calibri"/>
              </a:rPr>
              <a:t>Assembly Presentation</a:t>
            </a: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970836" y="2096024"/>
            <a:ext cx="7049928" cy="4016626"/>
          </a:xfrm>
          <a:prstGeom prst="rect">
            <a:avLst/>
          </a:prstGeom>
        </p:spPr>
      </p:pic>
      <p:sp>
        <p:nvSpPr>
          <p:cNvPr id="3" name="Rectangle 2"/>
          <p:cNvSpPr/>
          <p:nvPr/>
        </p:nvSpPr>
        <p:spPr>
          <a:xfrm>
            <a:off x="969818" y="2033700"/>
            <a:ext cx="7079673" cy="40789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SSI Color Palette">
      <a:dk1>
        <a:srgbClr val="593D2B"/>
      </a:dk1>
      <a:lt1>
        <a:srgbClr val="F7E8AA"/>
      </a:lt1>
      <a:dk2>
        <a:srgbClr val="00386B"/>
      </a:dk2>
      <a:lt2>
        <a:srgbClr val="75B2E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DFFDF394AE1D4F90D628117F4C7F7A" ma:contentTypeVersion="16" ma:contentTypeDescription="Create a new document." ma:contentTypeScope="" ma:versionID="1b44a00e3a027b313e6ba19a2ced917e">
  <xsd:schema xmlns:xsd="http://www.w3.org/2001/XMLSchema" xmlns:xs="http://www.w3.org/2001/XMLSchema" xmlns:p="http://schemas.microsoft.com/office/2006/metadata/properties" xmlns:ns3="a01e3c4e-b76c-46f9-99ae-8737ca51d638" xmlns:ns4="6f82daf3-7d32-48b9-97f8-1b0fdbb71df3" targetNamespace="http://schemas.microsoft.com/office/2006/metadata/properties" ma:root="true" ma:fieldsID="bd91e4ada2d705e60d0cbf884bbbe0ed" ns3:_="" ns4:_="">
    <xsd:import namespace="a01e3c4e-b76c-46f9-99ae-8737ca51d638"/>
    <xsd:import namespace="6f82daf3-7d32-48b9-97f8-1b0fdbb71df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e3c4e-b76c-46f9-99ae-8737ca51d6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82daf3-7d32-48b9-97f8-1b0fdbb71df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01e3c4e-b76c-46f9-99ae-8737ca51d638" xsi:nil="true"/>
  </documentManagement>
</p:properties>
</file>

<file path=customXml/itemProps1.xml><?xml version="1.0" encoding="utf-8"?>
<ds:datastoreItem xmlns:ds="http://schemas.openxmlformats.org/officeDocument/2006/customXml" ds:itemID="{5B825510-9EBA-4918-8EDA-C92C1A01DF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e3c4e-b76c-46f9-99ae-8737ca51d638"/>
    <ds:schemaRef ds:uri="6f82daf3-7d32-48b9-97f8-1b0fdbb71d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8E9AB1-D71A-464C-B7F9-2F224B00E9AC}">
  <ds:schemaRefs>
    <ds:schemaRef ds:uri="http://schemas.microsoft.com/sharepoint/v3/contenttype/forms"/>
  </ds:schemaRefs>
</ds:datastoreItem>
</file>

<file path=customXml/itemProps3.xml><?xml version="1.0" encoding="utf-8"?>
<ds:datastoreItem xmlns:ds="http://schemas.openxmlformats.org/officeDocument/2006/customXml" ds:itemID="{5C141201-51B7-4637-A0D1-6C061FBA9266}">
  <ds:schemaRefs>
    <ds:schemaRef ds:uri="http://purl.org/dc/terms/"/>
    <ds:schemaRef ds:uri="http://schemas.openxmlformats.org/package/2006/metadata/core-properties"/>
    <ds:schemaRef ds:uri="http://schemas.microsoft.com/office/2006/documentManagement/types"/>
    <ds:schemaRef ds:uri="a01e3c4e-b76c-46f9-99ae-8737ca51d638"/>
    <ds:schemaRef ds:uri="http://purl.org/dc/elements/1.1/"/>
    <ds:schemaRef ds:uri="http://schemas.microsoft.com/office/2006/metadata/properties"/>
    <ds:schemaRef ds:uri="http://schemas.microsoft.com/office/infopath/2007/PartnerControls"/>
    <ds:schemaRef ds:uri="6f82daf3-7d32-48b9-97f8-1b0fdbb71d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251</TotalTime>
  <Words>1648</Words>
  <Application>Microsoft Office PowerPoint</Application>
  <PresentationFormat>On-screen Show (4:3)</PresentationFormat>
  <Paragraphs>101</Paragraphs>
  <Slides>16</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YouTube Noto</vt:lpstr>
      <vt:lpstr>Open Sans</vt:lpstr>
      <vt:lpstr>Arial</vt:lpstr>
      <vt:lpstr>Calibri</vt:lpstr>
      <vt:lpstr>Office Theme</vt:lpstr>
      <vt:lpstr> Maine School Cafeteria Food Waste Study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Maine School Cafeteria Food Waste Study 2023</dc:title>
  <dc:creator>Kim Raymond</dc:creator>
  <cp:lastModifiedBy>Ruth Hallsworth</cp:lastModifiedBy>
  <cp:revision>27</cp:revision>
  <dcterms:created xsi:type="dcterms:W3CDTF">2013-02-14T15:39:21Z</dcterms:created>
  <dcterms:modified xsi:type="dcterms:W3CDTF">2023-09-20T14:09:47Z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0x01010034DFFDF394AE1D4F90D628117F4C7F7A</vt:lpwstr>
  </property>
</Properties>
</file>