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+F2Gj+u1OmXDjw20HCAqvyfSi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8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D Junkins" userId="f92e7c1b-42ab-482d-aeb4-112d4dd78fff" providerId="ADAL" clId="{5485F8D3-A8FF-44BB-83D4-2E11A3D12CDD}"/>
    <pc:docChg chg="delSld">
      <pc:chgData name="Kimberly D Junkins" userId="f92e7c1b-42ab-482d-aeb4-112d4dd78fff" providerId="ADAL" clId="{5485F8D3-A8FF-44BB-83D4-2E11A3D12CDD}" dt="2021-04-08T15:10:00.414" v="1" actId="2696"/>
      <pc:docMkLst>
        <pc:docMk/>
      </pc:docMkLst>
      <pc:sldChg chg="del">
        <pc:chgData name="Kimberly D Junkins" userId="f92e7c1b-42ab-482d-aeb4-112d4dd78fff" providerId="ADAL" clId="{5485F8D3-A8FF-44BB-83D4-2E11A3D12CDD}" dt="2021-04-08T15:10:00.414" v="1" actId="2696"/>
        <pc:sldMkLst>
          <pc:docMk/>
          <pc:sldMk cId="0" sldId="261"/>
        </pc:sldMkLst>
      </pc:sldChg>
      <pc:sldChg chg="del">
        <pc:chgData name="Kimberly D Junkins" userId="f92e7c1b-42ab-482d-aeb4-112d4dd78fff" providerId="ADAL" clId="{5485F8D3-A8FF-44BB-83D4-2E11A3D12CDD}" dt="2021-04-08T15:06:41.982" v="0" actId="47"/>
        <pc:sldMkLst>
          <pc:docMk/>
          <pc:sldMk cId="0" sldId="262"/>
        </pc:sldMkLst>
      </pc:sldChg>
      <pc:sldChg chg="del">
        <pc:chgData name="Kimberly D Junkins" userId="f92e7c1b-42ab-482d-aeb4-112d4dd78fff" providerId="ADAL" clId="{5485F8D3-A8FF-44BB-83D4-2E11A3D12CDD}" dt="2021-04-08T15:06:41.982" v="0" actId="47"/>
        <pc:sldMkLst>
          <pc:docMk/>
          <pc:sldMk cId="0" sldId="263"/>
        </pc:sldMkLst>
      </pc:sldChg>
      <pc:sldChg chg="del">
        <pc:chgData name="Kimberly D Junkins" userId="f92e7c1b-42ab-482d-aeb4-112d4dd78fff" providerId="ADAL" clId="{5485F8D3-A8FF-44BB-83D4-2E11A3D12CDD}" dt="2021-04-08T15:06:41.982" v="0" actId="47"/>
        <pc:sldMkLst>
          <pc:docMk/>
          <pc:sldMk cId="0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1fed2b8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g61fed2b8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c3c3594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gcc3c3594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c3c35949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gcc3c35949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lash open">
  <p:cSld name="Splash open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E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6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53000" y="533400"/>
            <a:ext cx="2667000" cy="8485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4953000" y="3200400"/>
            <a:ext cx="35814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2"/>
          </p:nvPr>
        </p:nvSpPr>
        <p:spPr>
          <a:xfrm>
            <a:off x="4953000" y="5410200"/>
            <a:ext cx="358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A6CF"/>
              </a:buClr>
              <a:buSzPts val="1800"/>
              <a:buNone/>
              <a:defRPr sz="1800">
                <a:solidFill>
                  <a:srgbClr val="66A6C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>
            <a:spLocks noGrp="1"/>
          </p:cNvSpPr>
          <p:nvPr>
            <p:ph type="pic" idx="3"/>
          </p:nvPr>
        </p:nvSpPr>
        <p:spPr>
          <a:xfrm>
            <a:off x="609600" y="609600"/>
            <a:ext cx="36576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>
            <a:spLocks noGrp="1"/>
          </p:cNvSpPr>
          <p:nvPr>
            <p:ph type="chart" idx="2"/>
          </p:nvPr>
        </p:nvSpPr>
        <p:spPr>
          <a:xfrm>
            <a:off x="463824" y="2564999"/>
            <a:ext cx="4020590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>
            <a:spLocks noGrp="1"/>
          </p:cNvSpPr>
          <p:nvPr>
            <p:ph type="chart" idx="3"/>
          </p:nvPr>
        </p:nvSpPr>
        <p:spPr>
          <a:xfrm>
            <a:off x="4624552" y="2564999"/>
            <a:ext cx="4020042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77" name="Google Shape;77;p15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78" name="Google Shape;78;p15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0" name="Google Shape;80;p15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Bodycopy and Bullets">
  <p:cSld name="Standard - Bodycopy and Bulle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body" idx="1"/>
          </p:nvPr>
        </p:nvSpPr>
        <p:spPr>
          <a:xfrm>
            <a:off x="3962400" y="2362200"/>
            <a:ext cx="4724400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2"/>
          </p:nvPr>
        </p:nvSpPr>
        <p:spPr>
          <a:xfrm>
            <a:off x="457200" y="2362200"/>
            <a:ext cx="3008313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grpSp>
        <p:nvGrpSpPr>
          <p:cNvPr id="20" name="Google Shape;20;p11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21" name="Google Shape;21;p11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3" name="Google Shape;23;p11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1"/>
          <p:cNvSpPr txBox="1">
            <a:spLocks noGrp="1"/>
          </p:cNvSpPr>
          <p:nvPr>
            <p:ph type="body" idx="3"/>
          </p:nvPr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">
  <p:cSld name="Standard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457200" y="2491740"/>
            <a:ext cx="8229600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27" name="Google Shape;27;p7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28" name="Google Shape;28;p7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7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0" name="Google Shape;30;p7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ctrTitle"/>
          </p:nvPr>
        </p:nvSpPr>
        <p:spPr>
          <a:xfrm>
            <a:off x="685800" y="3042791"/>
            <a:ext cx="7772400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4" name="Google Shape;34;p8"/>
          <p:cNvCxnSpPr/>
          <p:nvPr/>
        </p:nvCxnSpPr>
        <p:spPr>
          <a:xfrm>
            <a:off x="685800" y="3810000"/>
            <a:ext cx="7772400" cy="0"/>
          </a:xfrm>
          <a:prstGeom prst="straightConnector1">
            <a:avLst/>
          </a:prstGeom>
          <a:noFill/>
          <a:ln w="25400" cap="flat" cmpd="sng">
            <a:solidFill>
              <a:srgbClr val="66A6C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5" name="Google Shape;35;p8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36" name="Google Shape;36;p8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8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8" name="Google Shape;38;p8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Two Column">
  <p:cSld name="Standard - Two Colum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457200" y="2491740"/>
            <a:ext cx="4040188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645025" y="2491740"/>
            <a:ext cx="4041775" cy="360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42" name="Google Shape;42;p9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43" name="Google Shape;43;p9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9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5" name="Google Shape;45;p9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- Comparison Bullets">
  <p:cSld name="Standard - Comparison Bulle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404018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57200" y="3017838"/>
            <a:ext cx="4040188" cy="277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3"/>
          </p:nvPr>
        </p:nvSpPr>
        <p:spPr>
          <a:xfrm>
            <a:off x="4645025" y="2514600"/>
            <a:ext cx="40417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4"/>
          </p:nvPr>
        </p:nvSpPr>
        <p:spPr>
          <a:xfrm>
            <a:off x="4645025" y="3017838"/>
            <a:ext cx="4041775" cy="2773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51" name="Google Shape;51;p10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52" name="Google Shape;52;p10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0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54" name="Google Shape;54;p10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>
            <a:spLocks noGrp="1"/>
          </p:cNvSpPr>
          <p:nvPr>
            <p:ph type="pic" idx="2"/>
          </p:nvPr>
        </p:nvSpPr>
        <p:spPr>
          <a:xfrm>
            <a:off x="457200" y="2407924"/>
            <a:ext cx="8229600" cy="3916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7" name="Google Shape;57;p12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58" name="Google Shape;58;p12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2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0" name="Google Shape;60;p12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- Single">
  <p:cSld name="Chart - Sing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>
            <a:spLocks noGrp="1"/>
          </p:cNvSpPr>
          <p:nvPr>
            <p:ph type="chart" idx="2"/>
          </p:nvPr>
        </p:nvSpPr>
        <p:spPr>
          <a:xfrm>
            <a:off x="463825" y="2564999"/>
            <a:ext cx="5448080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64" name="Google Shape;64;p13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6" name="Google Shape;66;p13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>
            <a:spLocks noGrp="1"/>
          </p:cNvSpPr>
          <p:nvPr>
            <p:ph type="chart" idx="2"/>
          </p:nvPr>
        </p:nvSpPr>
        <p:spPr>
          <a:xfrm>
            <a:off x="463825" y="2564999"/>
            <a:ext cx="5448080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99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6035863" y="2564999"/>
            <a:ext cx="2651760" cy="375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 sz="2000" b="0" i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7FC5"/>
              </a:buClr>
              <a:buSzPts val="2000"/>
              <a:buChar char="–"/>
              <a:defRPr sz="2000">
                <a:solidFill>
                  <a:srgbClr val="0F7FC5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F7FC5"/>
              </a:buClr>
              <a:buSzPts val="1800"/>
              <a:buChar char="•"/>
              <a:defRPr sz="1800">
                <a:solidFill>
                  <a:srgbClr val="0F7FC5"/>
                </a:solidFill>
              </a:defRPr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F7FC5"/>
              </a:buClr>
              <a:buSzPts val="1600"/>
              <a:buChar char="–"/>
              <a:defRPr sz="1600">
                <a:solidFill>
                  <a:srgbClr val="0F7FC5"/>
                </a:solidFill>
              </a:defRPr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F7FC5"/>
              </a:buClr>
              <a:buSzPts val="1600"/>
              <a:buChar char="»"/>
              <a:defRPr sz="1600">
                <a:solidFill>
                  <a:srgbClr val="0F7FC5"/>
                </a:solidFill>
              </a:defRPr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grpSp>
        <p:nvGrpSpPr>
          <p:cNvPr id="70" name="Google Shape;70;p14"/>
          <p:cNvGrpSpPr/>
          <p:nvPr/>
        </p:nvGrpSpPr>
        <p:grpSpPr>
          <a:xfrm>
            <a:off x="0" y="0"/>
            <a:ext cx="9144000" cy="914400"/>
            <a:chOff x="0" y="0"/>
            <a:chExt cx="9144000" cy="914400"/>
          </a:xfrm>
        </p:grpSpPr>
        <p:sp>
          <p:nvSpPr>
            <p:cNvPr id="71" name="Google Shape;71;p14"/>
            <p:cNvSpPr/>
            <p:nvPr/>
          </p:nvSpPr>
          <p:spPr>
            <a:xfrm rot="10800000">
              <a:off x="304800" y="685800"/>
              <a:ext cx="685800" cy="228600"/>
            </a:xfrm>
            <a:prstGeom prst="triangle">
              <a:avLst>
                <a:gd name="adj" fmla="val 50000"/>
              </a:avLst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solidFill>
              <a:srgbClr val="001E4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3" name="Google Shape;73;p14" descr="UMaine_fullcrest_logo4c_revers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1000" y="152400"/>
            <a:ext cx="1981200" cy="6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57200" y="2167128"/>
            <a:ext cx="8229600" cy="3621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/>
        </p:nvSpPr>
        <p:spPr>
          <a:xfrm>
            <a:off x="4953000" y="1978025"/>
            <a:ext cx="3759900" cy="3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en-US"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Navigate</a:t>
            </a:r>
            <a:r>
              <a:rPr lang="en-US" sz="4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– Now, Next, Future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953000" y="5410200"/>
            <a:ext cx="358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A6CF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66A6CF"/>
                </a:solidFill>
                <a:latin typeface="Arial"/>
                <a:ea typeface="Arial"/>
                <a:cs typeface="Arial"/>
                <a:sym typeface="Arial"/>
              </a:rPr>
              <a:t>Platform </a:t>
            </a:r>
            <a:r>
              <a:rPr lang="en-US" sz="1800">
                <a:solidFill>
                  <a:srgbClr val="66A6CF"/>
                </a:solidFill>
              </a:rPr>
              <a:t>Update</a:t>
            </a:r>
            <a:endParaRPr sz="1800" b="0" i="0" u="none" strike="noStrike" cap="none">
              <a:solidFill>
                <a:srgbClr val="66A6C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A6CF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66A6CF"/>
                </a:solidFill>
              </a:rPr>
              <a:t>Spring 2021</a:t>
            </a:r>
            <a:endParaRPr sz="1800" b="0" i="0" u="none" strike="noStrike" cap="none">
              <a:solidFill>
                <a:srgbClr val="66A6C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A6CF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634" y="959346"/>
            <a:ext cx="3804766" cy="5517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l="1575" t="3506" r="-1574" b="2225"/>
          <a:stretch/>
        </p:blipFill>
        <p:spPr>
          <a:xfrm>
            <a:off x="1257912" y="1465967"/>
            <a:ext cx="2443261" cy="4096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3"/>
          <p:cNvSpPr txBox="1">
            <a:spLocks noGrp="1"/>
          </p:cNvSpPr>
          <p:nvPr>
            <p:ph type="body" idx="2"/>
          </p:nvPr>
        </p:nvSpPr>
        <p:spPr>
          <a:xfrm>
            <a:off x="457200" y="1524000"/>
            <a:ext cx="8157600" cy="24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 i="1"/>
              <a:t>Why Navigate?</a:t>
            </a:r>
            <a:endParaRPr sz="3000" i="1"/>
          </a:p>
          <a:p>
            <a:pPr marL="9144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A component of the First-Year Student Success Initiative </a:t>
            </a:r>
            <a:endParaRPr sz="2400"/>
          </a:p>
          <a:p>
            <a:pPr marL="9144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Enhance advising of all students</a:t>
            </a:r>
            <a:endParaRPr sz="2400"/>
          </a:p>
          <a:p>
            <a:pPr marL="9144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Expand communication</a:t>
            </a:r>
            <a:endParaRPr sz="2400"/>
          </a:p>
          <a:p>
            <a:pPr marL="9144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Improve retention </a:t>
            </a:r>
            <a:endParaRPr/>
          </a:p>
        </p:txBody>
      </p:sp>
      <p:sp>
        <p:nvSpPr>
          <p:cNvPr id="95" name="Google Shape;95;p3"/>
          <p:cNvSpPr txBox="1">
            <a:spLocks noGrp="1"/>
          </p:cNvSpPr>
          <p:nvPr>
            <p:ph type="body" idx="3"/>
          </p:nvPr>
        </p:nvSpPr>
        <p:spPr>
          <a:xfrm>
            <a:off x="457200" y="914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b="1">
                <a:solidFill>
                  <a:srgbClr val="1C4587"/>
                </a:solidFill>
              </a:rPr>
              <a:t>Now - What have we done so far?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475252" y="4083899"/>
            <a:ext cx="80988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First-Year Success at UMaine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16355" y="4804800"/>
            <a:ext cx="2115000" cy="13569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/>
          <p:nvPr/>
        </p:nvSpPr>
        <p:spPr>
          <a:xfrm>
            <a:off x="4285150" y="5232325"/>
            <a:ext cx="1087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81%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3108625" y="4591050"/>
            <a:ext cx="3350400" cy="8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Compared to Peers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3716350" y="6085500"/>
            <a:ext cx="22809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Hanover Selected Peers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3625" y="4814500"/>
            <a:ext cx="2115000" cy="135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1676402" y="5216625"/>
            <a:ext cx="10410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76%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1149626" y="6085507"/>
            <a:ext cx="18030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UMaine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59048" y="4804806"/>
            <a:ext cx="2115000" cy="135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/>
        </p:nvSpPr>
        <p:spPr>
          <a:xfrm>
            <a:off x="6975722" y="5214745"/>
            <a:ext cx="1140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88%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6190825" y="4602700"/>
            <a:ext cx="24360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Compared to Competitors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6146075" y="6085500"/>
            <a:ext cx="2800200" cy="9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 New England Land Grant Universities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85150" y="6450300"/>
            <a:ext cx="5199600" cy="5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*data from Provost’s First Year Success Forum 9/27/2018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556700" y="4591050"/>
            <a:ext cx="2800200" cy="8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First-Year Retention Rate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g61fed2b88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61fed2b887_0_0"/>
          <p:cNvSpPr txBox="1">
            <a:spLocks noGrp="1"/>
          </p:cNvSpPr>
          <p:nvPr>
            <p:ph type="body" idx="2"/>
          </p:nvPr>
        </p:nvSpPr>
        <p:spPr>
          <a:xfrm>
            <a:off x="493200" y="1818975"/>
            <a:ext cx="8157600" cy="44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 i="1"/>
              <a:t>Navigate Teams</a:t>
            </a:r>
            <a:endParaRPr sz="3000" i="1"/>
          </a:p>
          <a:p>
            <a:pPr marL="9144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 b="1">
                <a:solidFill>
                  <a:schemeClr val="dk2"/>
                </a:solidFill>
              </a:rPr>
              <a:t>52</a:t>
            </a:r>
            <a:r>
              <a:rPr lang="en-US" sz="2400"/>
              <a:t> staff and faculty members on </a:t>
            </a:r>
            <a:r>
              <a:rPr lang="en-US" sz="2400" b="1">
                <a:solidFill>
                  <a:schemeClr val="dk2"/>
                </a:solidFill>
              </a:rPr>
              <a:t>5</a:t>
            </a:r>
            <a:r>
              <a:rPr lang="en-US" sz="2400"/>
              <a:t> teams who built and tested the platforms</a:t>
            </a:r>
            <a:endParaRPr sz="3000" i="1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 i="1"/>
              <a:t>Navigate Student App</a:t>
            </a:r>
            <a:endParaRPr sz="3000" i="1"/>
          </a:p>
          <a:p>
            <a:pPr marL="9144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Downloaded by:</a:t>
            </a:r>
            <a:endParaRPr sz="24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b="1">
                <a:solidFill>
                  <a:schemeClr val="dk2"/>
                </a:solidFill>
              </a:rPr>
              <a:t>5,158 </a:t>
            </a:r>
            <a:r>
              <a:rPr lang="en-US" sz="2400"/>
              <a:t>undergraduate students </a:t>
            </a:r>
            <a:endParaRPr sz="2400"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Study Buddies </a:t>
            </a: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2020-2021: used by </a:t>
            </a:r>
            <a:r>
              <a:rPr lang="en-US" sz="2400" b="1">
                <a:solidFill>
                  <a:schemeClr val="dk2"/>
                </a:solidFill>
              </a:rPr>
              <a:t>600</a:t>
            </a:r>
            <a:r>
              <a:rPr lang="en-US" sz="2400"/>
              <a:t> students in </a:t>
            </a:r>
            <a:r>
              <a:rPr lang="en-US" sz="2400" b="1">
                <a:solidFill>
                  <a:schemeClr val="dk2"/>
                </a:solidFill>
              </a:rPr>
              <a:t>302</a:t>
            </a:r>
            <a:r>
              <a:rPr lang="en-US" sz="2400"/>
              <a:t> courses</a:t>
            </a: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2019-2020: used by </a:t>
            </a:r>
            <a:r>
              <a:rPr lang="en-US" sz="2400" b="1">
                <a:solidFill>
                  <a:schemeClr val="dk2"/>
                </a:solidFill>
              </a:rPr>
              <a:t>71</a:t>
            </a:r>
            <a:r>
              <a:rPr lang="en-US" sz="2400"/>
              <a:t> students in </a:t>
            </a:r>
            <a:r>
              <a:rPr lang="en-US" sz="2400" b="1">
                <a:solidFill>
                  <a:schemeClr val="dk2"/>
                </a:solidFill>
              </a:rPr>
              <a:t>123</a:t>
            </a:r>
            <a:r>
              <a:rPr lang="en-US" sz="2400"/>
              <a:t> courses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16" name="Google Shape;116;g61fed2b887_0_0"/>
          <p:cNvSpPr txBox="1">
            <a:spLocks noGrp="1"/>
          </p:cNvSpPr>
          <p:nvPr>
            <p:ph type="body" idx="3"/>
          </p:nvPr>
        </p:nvSpPr>
        <p:spPr>
          <a:xfrm>
            <a:off x="457200" y="1219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b="1">
                <a:solidFill>
                  <a:srgbClr val="1C4587"/>
                </a:solidFill>
              </a:rPr>
              <a:t>Now - What have we done so far?</a:t>
            </a:r>
            <a:endParaRPr b="1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cc3c35949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cc3c35949d_0_0"/>
          <p:cNvSpPr txBox="1">
            <a:spLocks noGrp="1"/>
          </p:cNvSpPr>
          <p:nvPr>
            <p:ph type="body" idx="2"/>
          </p:nvPr>
        </p:nvSpPr>
        <p:spPr>
          <a:xfrm>
            <a:off x="574675" y="1818975"/>
            <a:ext cx="8457000" cy="44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 i="1"/>
              <a:t>Navigate Staff Platform</a:t>
            </a:r>
            <a:endParaRPr sz="3000" i="1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Growth in scheduled appointments and use of alerts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Note: Alerts for spring 2021 are not yet complete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23" name="Google Shape;123;gcc3c35949d_0_0"/>
          <p:cNvSpPr txBox="1">
            <a:spLocks noGrp="1"/>
          </p:cNvSpPr>
          <p:nvPr>
            <p:ph type="body" idx="3"/>
          </p:nvPr>
        </p:nvSpPr>
        <p:spPr>
          <a:xfrm>
            <a:off x="457200" y="1219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b="1">
                <a:solidFill>
                  <a:srgbClr val="1C4587"/>
                </a:solidFill>
              </a:rPr>
              <a:t>Now - What have we done so far?</a:t>
            </a:r>
            <a:endParaRPr b="1">
              <a:solidFill>
                <a:srgbClr val="1C4587"/>
              </a:solidFill>
            </a:endParaRPr>
          </a:p>
        </p:txBody>
      </p:sp>
      <p:pic>
        <p:nvPicPr>
          <p:cNvPr id="124" name="Google Shape;124;gcc3c35949d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851775"/>
            <a:ext cx="4763921" cy="31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cc3c35949d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00603" y="2851779"/>
            <a:ext cx="4267198" cy="3164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cc3c35949d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76200"/>
            <a:ext cx="2942302" cy="65670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cc3c35949d_0_8"/>
          <p:cNvSpPr txBox="1">
            <a:spLocks noGrp="1"/>
          </p:cNvSpPr>
          <p:nvPr>
            <p:ph type="body" idx="2"/>
          </p:nvPr>
        </p:nvSpPr>
        <p:spPr>
          <a:xfrm>
            <a:off x="574675" y="1818975"/>
            <a:ext cx="8457000" cy="44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3000" i="1"/>
              <a:t>Navigate Staff Platform</a:t>
            </a:r>
            <a:endParaRPr sz="3000" i="1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2400" b="1" i="1"/>
              <a:t>Evaluating progress report impact: Work in progress</a:t>
            </a:r>
            <a:endParaRPr sz="2400" b="1" i="1"/>
          </a:p>
          <a:p>
            <a:pPr marL="9144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Examining usage, completion, retention</a:t>
            </a: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Must control for confounding factors </a:t>
            </a: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COVID-19 introduces challenge for drawing comparisons</a:t>
            </a:r>
            <a:endParaRPr sz="2400"/>
          </a:p>
          <a:p>
            <a:pPr marL="914400" lvl="0" indent="-381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Plan to collect information on user experience from faculty and advisors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32" name="Google Shape;132;gcc3c35949d_0_8"/>
          <p:cNvSpPr txBox="1">
            <a:spLocks noGrp="1"/>
          </p:cNvSpPr>
          <p:nvPr>
            <p:ph type="body" idx="3"/>
          </p:nvPr>
        </p:nvSpPr>
        <p:spPr>
          <a:xfrm>
            <a:off x="457200" y="1219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b="1">
                <a:solidFill>
                  <a:srgbClr val="1C4587"/>
                </a:solidFill>
              </a:rPr>
              <a:t>Now - What have we done so far?</a:t>
            </a:r>
            <a:endParaRPr b="1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ry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210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Primary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Assistant</dc:creator>
  <cp:lastModifiedBy>Kimberly D Junkins</cp:lastModifiedBy>
  <cp:revision>1</cp:revision>
  <dcterms:created xsi:type="dcterms:W3CDTF">2012-12-03T19:26:50Z</dcterms:created>
  <dcterms:modified xsi:type="dcterms:W3CDTF">2021-04-08T15:10:27Z</dcterms:modified>
</cp:coreProperties>
</file>