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7"/>
  </p:notesMasterIdLst>
  <p:sldIdLst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2AC7F-1F7C-4458-9C68-C9409CECE672}" v="1" dt="2021-04-08T15:09:40.835"/>
    <p1510:client id="{8B10D5DE-04D3-C009-5070-F50DBE2EACE2}" v="7" dt="2021-04-08T15:01:39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D Junkins" userId="f92e7c1b-42ab-482d-aeb4-112d4dd78fff" providerId="ADAL" clId="{5FD2AC7F-1F7C-4458-9C68-C9409CECE672}"/>
    <pc:docChg chg="addSld delSld modSld sldOrd">
      <pc:chgData name="Kimberly D Junkins" userId="f92e7c1b-42ab-482d-aeb4-112d4dd78fff" providerId="ADAL" clId="{5FD2AC7F-1F7C-4458-9C68-C9409CECE672}" dt="2021-04-08T15:09:52.909" v="4" actId="2696"/>
      <pc:docMkLst>
        <pc:docMk/>
      </pc:docMkLst>
      <pc:sldChg chg="ord">
        <pc:chgData name="Kimberly D Junkins" userId="f92e7c1b-42ab-482d-aeb4-112d4dd78fff" providerId="ADAL" clId="{5FD2AC7F-1F7C-4458-9C68-C9409CECE672}" dt="2021-04-08T15:09:37.954" v="2"/>
        <pc:sldMkLst>
          <pc:docMk/>
          <pc:sldMk cId="732488666" sldId="257"/>
        </pc:sldMkLst>
      </pc:sldChg>
      <pc:sldChg chg="new del">
        <pc:chgData name="Kimberly D Junkins" userId="f92e7c1b-42ab-482d-aeb4-112d4dd78fff" providerId="ADAL" clId="{5FD2AC7F-1F7C-4458-9C68-C9409CECE672}" dt="2021-04-08T15:09:52.909" v="4" actId="2696"/>
        <pc:sldMkLst>
          <pc:docMk/>
          <pc:sldMk cId="931240399" sldId="260"/>
        </pc:sldMkLst>
      </pc:sldChg>
      <pc:sldChg chg="add">
        <pc:chgData name="Kimberly D Junkins" userId="f92e7c1b-42ab-482d-aeb4-112d4dd78fff" providerId="ADAL" clId="{5FD2AC7F-1F7C-4458-9C68-C9409CECE672}" dt="2021-04-08T15:09:40.834" v="3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A2C8F-D3CE-40EA-88F3-0C4A961EF5F3}" type="datetimeFigureOut">
              <a:rPr lang="en-US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AB559-366F-41D4-BF70-7E7D8DA8718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c3c35949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cc3c35949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1fed2b88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g61fed2b88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ce3acc5d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gcce3acc5d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1fed2b88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g61fed2b88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lash open">
  <p:cSld name="Splash open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1E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6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04000" y="533400"/>
            <a:ext cx="3556000" cy="84859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6"/>
          <p:cNvSpPr txBox="1">
            <a:spLocks noGrp="1"/>
          </p:cNvSpPr>
          <p:nvPr>
            <p:ph type="body" idx="1"/>
          </p:nvPr>
        </p:nvSpPr>
        <p:spPr>
          <a:xfrm>
            <a:off x="6604000" y="3200400"/>
            <a:ext cx="4775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body" idx="2"/>
          </p:nvPr>
        </p:nvSpPr>
        <p:spPr>
          <a:xfrm>
            <a:off x="6604000" y="5410200"/>
            <a:ext cx="4775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A6CF"/>
              </a:buClr>
              <a:buSzPts val="1800"/>
              <a:buNone/>
              <a:defRPr sz="1800">
                <a:solidFill>
                  <a:srgbClr val="66A6C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>
            <a:spLocks noGrp="1"/>
          </p:cNvSpPr>
          <p:nvPr>
            <p:ph type="pic" idx="3"/>
          </p:nvPr>
        </p:nvSpPr>
        <p:spPr>
          <a:xfrm>
            <a:off x="812800" y="609600"/>
            <a:ext cx="48768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- Bodycopy and Bullets">
  <p:cSld name="Standard - Bodycopy and Bulle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body" idx="1"/>
          </p:nvPr>
        </p:nvSpPr>
        <p:spPr>
          <a:xfrm>
            <a:off x="5283200" y="2362201"/>
            <a:ext cx="6299200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2"/>
          </p:nvPr>
        </p:nvSpPr>
        <p:spPr>
          <a:xfrm>
            <a:off x="609601" y="2362201"/>
            <a:ext cx="4011084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grpSp>
        <p:nvGrpSpPr>
          <p:cNvPr id="20" name="Google Shape;20;p11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21" name="Google Shape;21;p11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3" name="Google Shape;23;p11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1"/>
          <p:cNvSpPr txBox="1">
            <a:spLocks noGrp="1"/>
          </p:cNvSpPr>
          <p:nvPr>
            <p:ph type="body" idx="3"/>
          </p:nvPr>
        </p:nvSpPr>
        <p:spPr>
          <a:xfrm>
            <a:off x="609600" y="1371600"/>
            <a:ext cx="10972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">
  <p:cSld name="Standard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609600" y="2491740"/>
            <a:ext cx="10972800" cy="360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27" name="Google Shape;27;p7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28" name="Google Shape;28;p7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7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0" name="Google Shape;30;p7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ctrTitle"/>
          </p:nvPr>
        </p:nvSpPr>
        <p:spPr>
          <a:xfrm>
            <a:off x="914400" y="3042792"/>
            <a:ext cx="10363200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ubTitle" idx="1"/>
          </p:nvPr>
        </p:nvSpPr>
        <p:spPr>
          <a:xfrm>
            <a:off x="1828800" y="3962400"/>
            <a:ext cx="8534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34" name="Google Shape;34;p8"/>
          <p:cNvCxnSpPr/>
          <p:nvPr/>
        </p:nvCxnSpPr>
        <p:spPr>
          <a:xfrm>
            <a:off x="914400" y="3810000"/>
            <a:ext cx="10363200" cy="0"/>
          </a:xfrm>
          <a:prstGeom prst="straightConnector1">
            <a:avLst/>
          </a:prstGeom>
          <a:noFill/>
          <a:ln w="25400" cap="flat" cmpd="sng">
            <a:solidFill>
              <a:srgbClr val="66A6C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5" name="Google Shape;35;p8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36" name="Google Shape;36;p8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8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8" name="Google Shape;38;p8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- Two Column">
  <p:cSld name="Standard - Two Colum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609600" y="2491740"/>
            <a:ext cx="5386917" cy="360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6193368" y="2491740"/>
            <a:ext cx="5389033" cy="360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42" name="Google Shape;42;p9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43" name="Google Shape;43;p9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9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5" name="Google Shape;45;p9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- Comparison Bullets">
  <p:cSld name="Standard - Comparison Bulle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09600" y="2514600"/>
            <a:ext cx="538691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609600" y="3017838"/>
            <a:ext cx="5386917" cy="277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3"/>
          </p:nvPr>
        </p:nvSpPr>
        <p:spPr>
          <a:xfrm>
            <a:off x="6193368" y="2514600"/>
            <a:ext cx="538903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4"/>
          </p:nvPr>
        </p:nvSpPr>
        <p:spPr>
          <a:xfrm>
            <a:off x="6193368" y="3017838"/>
            <a:ext cx="5389033" cy="277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51" name="Google Shape;51;p10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52" name="Google Shape;52;p10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0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4" name="Google Shape;54;p10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>
            <a:spLocks noGrp="1"/>
          </p:cNvSpPr>
          <p:nvPr>
            <p:ph type="pic" idx="2"/>
          </p:nvPr>
        </p:nvSpPr>
        <p:spPr>
          <a:xfrm>
            <a:off x="609600" y="2407924"/>
            <a:ext cx="10972800" cy="3916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7" name="Google Shape;57;p12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58" name="Google Shape;58;p12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2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0" name="Google Shape;60;p12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- Single">
  <p:cSld name="Chart - Sing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>
            <a:spLocks noGrp="1"/>
          </p:cNvSpPr>
          <p:nvPr>
            <p:ph type="chart" idx="2"/>
          </p:nvPr>
        </p:nvSpPr>
        <p:spPr>
          <a:xfrm>
            <a:off x="618433" y="2565000"/>
            <a:ext cx="7264107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64" name="Google Shape;64;p13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6" name="Google Shape;66;p13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>
            <a:spLocks noGrp="1"/>
          </p:cNvSpPr>
          <p:nvPr>
            <p:ph type="chart" idx="2"/>
          </p:nvPr>
        </p:nvSpPr>
        <p:spPr>
          <a:xfrm>
            <a:off x="618433" y="2565000"/>
            <a:ext cx="7264107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8047817" y="2565000"/>
            <a:ext cx="3535680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 sz="2000" b="0" i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F7FC5"/>
              </a:buClr>
              <a:buSzPts val="2000"/>
              <a:buChar char="–"/>
              <a:defRPr sz="2000">
                <a:solidFill>
                  <a:srgbClr val="0F7FC5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F7FC5"/>
              </a:buClr>
              <a:buSzPts val="1800"/>
              <a:buChar char="•"/>
              <a:defRPr sz="1800">
                <a:solidFill>
                  <a:srgbClr val="0F7FC5"/>
                </a:solidFill>
              </a:defRPr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F7FC5"/>
              </a:buClr>
              <a:buSzPts val="1600"/>
              <a:buChar char="–"/>
              <a:defRPr sz="1600">
                <a:solidFill>
                  <a:srgbClr val="0F7FC5"/>
                </a:solidFill>
              </a:defRPr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F7FC5"/>
              </a:buClr>
              <a:buSzPts val="1600"/>
              <a:buChar char="»"/>
              <a:defRPr sz="1600">
                <a:solidFill>
                  <a:srgbClr val="0F7FC5"/>
                </a:solidFill>
              </a:defRPr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70" name="Google Shape;70;p14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71" name="Google Shape;71;p14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3" name="Google Shape;73;p14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>
            <a:spLocks noGrp="1"/>
          </p:cNvSpPr>
          <p:nvPr>
            <p:ph type="chart" idx="2"/>
          </p:nvPr>
        </p:nvSpPr>
        <p:spPr>
          <a:xfrm>
            <a:off x="618432" y="2565000"/>
            <a:ext cx="5360787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>
            <a:spLocks noGrp="1"/>
          </p:cNvSpPr>
          <p:nvPr>
            <p:ph type="chart" idx="3"/>
          </p:nvPr>
        </p:nvSpPr>
        <p:spPr>
          <a:xfrm>
            <a:off x="6166069" y="2565000"/>
            <a:ext cx="5360056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77" name="Google Shape;77;p15"/>
          <p:cNvGrpSpPr/>
          <p:nvPr/>
        </p:nvGrpSpPr>
        <p:grpSpPr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78" name="Google Shape;78;p15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0" name="Google Shape;80;p15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152400"/>
            <a:ext cx="26416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609600" y="2167129"/>
            <a:ext cx="10972800" cy="3621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cc3c35949d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cc3c35949d_0_17"/>
          <p:cNvSpPr txBox="1">
            <a:spLocks noGrp="1"/>
          </p:cNvSpPr>
          <p:nvPr>
            <p:ph type="body" idx="2"/>
          </p:nvPr>
        </p:nvSpPr>
        <p:spPr>
          <a:xfrm>
            <a:off x="2098675" y="1484150"/>
            <a:ext cx="8457000" cy="4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indent="0">
              <a:buSzPts val="1100"/>
            </a:pPr>
            <a:r>
              <a:rPr lang="en-US" sz="2400" b="1" i="1"/>
              <a:t>Students in Progress Report Courses: Topline Summary</a:t>
            </a:r>
            <a:endParaRPr sz="2400" b="1" i="1"/>
          </a:p>
          <a:p>
            <a:pPr marL="0" indent="0"/>
            <a:endParaRPr sz="2400"/>
          </a:p>
          <a:p>
            <a:pPr marL="0" indent="0">
              <a:spcBef>
                <a:spcPts val="0"/>
              </a:spcBef>
            </a:pPr>
            <a:endParaRPr sz="1500"/>
          </a:p>
          <a:p>
            <a:pPr marL="0" indent="0"/>
            <a:endParaRPr sz="2400"/>
          </a:p>
        </p:txBody>
      </p:sp>
      <p:sp>
        <p:nvSpPr>
          <p:cNvPr id="139" name="Google Shape;139;gcc3c35949d_0_17"/>
          <p:cNvSpPr txBox="1">
            <a:spLocks noGrp="1"/>
          </p:cNvSpPr>
          <p:nvPr>
            <p:ph type="body" idx="3"/>
          </p:nvPr>
        </p:nvSpPr>
        <p:spPr>
          <a:xfrm>
            <a:off x="2133600" y="980775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indent="0"/>
            <a:r>
              <a:rPr lang="en-US" b="1">
                <a:solidFill>
                  <a:srgbClr val="1C4587"/>
                </a:solidFill>
              </a:rPr>
              <a:t>Now - What have we done so far?</a:t>
            </a:r>
            <a:endParaRPr b="1">
              <a:solidFill>
                <a:srgbClr val="1C4587"/>
              </a:solidFill>
            </a:endParaRPr>
          </a:p>
        </p:txBody>
      </p:sp>
      <p:pic>
        <p:nvPicPr>
          <p:cNvPr id="140" name="Google Shape;140;gcc3c35949d_0_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7500" y="1924375"/>
            <a:ext cx="8457000" cy="472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g61fed2b887_0_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61fed2b887_0_20"/>
          <p:cNvSpPr txBox="1">
            <a:spLocks noGrp="1"/>
          </p:cNvSpPr>
          <p:nvPr>
            <p:ph type="body" idx="2"/>
          </p:nvPr>
        </p:nvSpPr>
        <p:spPr>
          <a:xfrm>
            <a:off x="2017200" y="2057400"/>
            <a:ext cx="8157600" cy="45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914400" indent="-400050">
              <a:buSzPts val="2700"/>
              <a:buChar char="●"/>
            </a:pPr>
            <a:r>
              <a:rPr lang="en-US" sz="2700"/>
              <a:t>Success Markers</a:t>
            </a:r>
            <a:endParaRPr sz="2700"/>
          </a:p>
          <a:p>
            <a:pPr marL="1371600" lvl="1" indent="-361950">
              <a:spcBef>
                <a:spcPts val="0"/>
              </a:spcBef>
              <a:buSzPts val="2100"/>
              <a:buChar char="○"/>
            </a:pPr>
            <a:r>
              <a:rPr lang="en-US" sz="2100"/>
              <a:t>MBS will be the first college to begin using Success Markers to help identify students who miss important program requirements</a:t>
            </a:r>
            <a:endParaRPr sz="2100"/>
          </a:p>
          <a:p>
            <a:pPr marL="914400" indent="-400050">
              <a:spcBef>
                <a:spcPts val="0"/>
              </a:spcBef>
              <a:buSzPts val="2700"/>
              <a:buChar char="●"/>
            </a:pPr>
            <a:r>
              <a:rPr lang="en-US" sz="2700"/>
              <a:t>Additional units</a:t>
            </a:r>
            <a:endParaRPr sz="2700"/>
          </a:p>
          <a:p>
            <a:pPr marL="1371600" lvl="1" indent="-361950">
              <a:spcBef>
                <a:spcPts val="0"/>
              </a:spcBef>
              <a:buSzPts val="2100"/>
              <a:buChar char="○"/>
            </a:pPr>
            <a:r>
              <a:rPr lang="en-US" sz="2100"/>
              <a:t>Additional units (such as Career Center) are being included in the Navigate platform to help provide more holistic student support</a:t>
            </a:r>
            <a:endParaRPr sz="2100"/>
          </a:p>
          <a:p>
            <a:pPr marL="914400" indent="-400050">
              <a:spcBef>
                <a:spcPts val="0"/>
              </a:spcBef>
              <a:buSzPts val="2700"/>
              <a:buChar char="●"/>
            </a:pPr>
            <a:r>
              <a:rPr lang="en-US" sz="2700"/>
              <a:t>New Student Orientation</a:t>
            </a:r>
            <a:endParaRPr sz="2700"/>
          </a:p>
          <a:p>
            <a:pPr marL="1371600" lvl="1" indent="-361950">
              <a:spcBef>
                <a:spcPts val="0"/>
              </a:spcBef>
              <a:buSzPts val="2100"/>
              <a:buChar char="○"/>
            </a:pPr>
            <a:r>
              <a:rPr lang="en-US" sz="2100"/>
              <a:t>In conjunction with live Zoom sessions, Navigate will the platform used to deliver an ongoing NSO experience from June-August to keep new students engaged over the summer </a:t>
            </a:r>
            <a:endParaRPr sz="2100"/>
          </a:p>
          <a:p>
            <a:pPr marL="0" indent="0"/>
            <a:endParaRPr sz="1500"/>
          </a:p>
        </p:txBody>
      </p:sp>
      <p:sp>
        <p:nvSpPr>
          <p:cNvPr id="147" name="Google Shape;147;g61fed2b887_0_20"/>
          <p:cNvSpPr txBox="1">
            <a:spLocks noGrp="1"/>
          </p:cNvSpPr>
          <p:nvPr>
            <p:ph type="body" idx="3"/>
          </p:nvPr>
        </p:nvSpPr>
        <p:spPr>
          <a:xfrm>
            <a:off x="1981200" y="11430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indent="0"/>
            <a:r>
              <a:rPr lang="en-US" b="1">
                <a:solidFill>
                  <a:srgbClr val="1C4587"/>
                </a:solidFill>
              </a:rPr>
              <a:t>Next - What are we rolling out this summer?</a:t>
            </a:r>
            <a:endParaRPr b="1">
              <a:solidFill>
                <a:srgbClr val="1C4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8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cce3acc5d7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cce3acc5d7_0_6"/>
          <p:cNvSpPr txBox="1">
            <a:spLocks noGrp="1"/>
          </p:cNvSpPr>
          <p:nvPr>
            <p:ph type="body" idx="2"/>
          </p:nvPr>
        </p:nvSpPr>
        <p:spPr>
          <a:xfrm>
            <a:off x="2017200" y="2057400"/>
            <a:ext cx="8157600" cy="45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914400" indent="-400050">
              <a:buSzPts val="2700"/>
              <a:buChar char="●"/>
            </a:pPr>
            <a:r>
              <a:rPr lang="en-US" sz="2700"/>
              <a:t>Positive alerts</a:t>
            </a:r>
            <a:endParaRPr sz="2700"/>
          </a:p>
          <a:p>
            <a:pPr marL="1371600" lvl="1" indent="-361950">
              <a:spcBef>
                <a:spcPts val="0"/>
              </a:spcBef>
              <a:buSzPts val="2100"/>
              <a:buChar char="○"/>
            </a:pPr>
            <a:r>
              <a:rPr lang="en-US" sz="2100"/>
              <a:t>In addition to alerts for students of concern, faculty and advisors will have the ability to issue positive alerts to reinforce positive behaviors</a:t>
            </a:r>
            <a:endParaRPr sz="2100"/>
          </a:p>
          <a:p>
            <a:pPr marL="914400" indent="-400050">
              <a:spcBef>
                <a:spcPts val="0"/>
              </a:spcBef>
              <a:buSzPts val="2700"/>
              <a:buChar char="●"/>
            </a:pPr>
            <a:r>
              <a:rPr lang="en-US" sz="2700"/>
              <a:t>Surveys</a:t>
            </a:r>
            <a:endParaRPr sz="2700"/>
          </a:p>
          <a:p>
            <a:pPr marL="1371600" lvl="1" indent="-361950">
              <a:spcBef>
                <a:spcPts val="0"/>
              </a:spcBef>
              <a:buSzPts val="2100"/>
              <a:buChar char="○"/>
            </a:pPr>
            <a:r>
              <a:rPr lang="en-US" sz="2100"/>
              <a:t>We will utilize Navigate’s new survey feature to send out surveys including the New Student Survey and an end-of-semester retention survey</a:t>
            </a:r>
            <a:endParaRPr sz="2100"/>
          </a:p>
        </p:txBody>
      </p:sp>
      <p:sp>
        <p:nvSpPr>
          <p:cNvPr id="154" name="Google Shape;154;gcce3acc5d7_0_6"/>
          <p:cNvSpPr txBox="1">
            <a:spLocks noGrp="1"/>
          </p:cNvSpPr>
          <p:nvPr>
            <p:ph type="body" idx="3"/>
          </p:nvPr>
        </p:nvSpPr>
        <p:spPr>
          <a:xfrm>
            <a:off x="1981200" y="11430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indent="0"/>
            <a:r>
              <a:rPr lang="en-US" b="1">
                <a:solidFill>
                  <a:srgbClr val="1C4587"/>
                </a:solidFill>
              </a:rPr>
              <a:t>Next - What are we rolling out this summer?</a:t>
            </a:r>
            <a:endParaRPr b="1">
              <a:solidFill>
                <a:srgbClr val="1C4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g61fed2b887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61fed2b887_0_26"/>
          <p:cNvSpPr txBox="1">
            <a:spLocks noGrp="1"/>
          </p:cNvSpPr>
          <p:nvPr>
            <p:ph type="body" idx="2"/>
          </p:nvPr>
        </p:nvSpPr>
        <p:spPr>
          <a:xfrm>
            <a:off x="2017200" y="1965275"/>
            <a:ext cx="8157600" cy="4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914400" indent="-406400">
              <a:lnSpc>
                <a:spcPct val="115000"/>
              </a:lnSpc>
              <a:spcBef>
                <a:spcPts val="0"/>
              </a:spcBef>
              <a:buSzPts val="2800"/>
              <a:buChar char="●"/>
            </a:pPr>
            <a:r>
              <a:rPr lang="en-US" sz="2800"/>
              <a:t>Strengthen connections between Student Affairs and Academic Affairs for more holistic student support experience</a:t>
            </a:r>
            <a:endParaRPr sz="2800"/>
          </a:p>
          <a:p>
            <a:pPr marL="914400" indent="-406400">
              <a:lnSpc>
                <a:spcPct val="115000"/>
              </a:lnSpc>
              <a:spcBef>
                <a:spcPts val="0"/>
              </a:spcBef>
              <a:buSzPts val="2800"/>
              <a:buChar char="●"/>
            </a:pPr>
            <a:r>
              <a:rPr lang="en-US" sz="2800"/>
              <a:t>Alert and Progress Report data: Intervene with students of concern early</a:t>
            </a:r>
            <a:endParaRPr sz="2800"/>
          </a:p>
          <a:p>
            <a:pPr marL="914400" indent="-406400">
              <a:lnSpc>
                <a:spcPct val="115000"/>
              </a:lnSpc>
              <a:spcBef>
                <a:spcPts val="0"/>
              </a:spcBef>
              <a:buSzPts val="2800"/>
              <a:buChar char="●"/>
            </a:pPr>
            <a:r>
              <a:rPr lang="en-US" sz="2800"/>
              <a:t>Historical and population analytics: Design strategic interventions </a:t>
            </a:r>
            <a:endParaRPr sz="2800"/>
          </a:p>
          <a:p>
            <a:pPr marL="914400" indent="-406400">
              <a:lnSpc>
                <a:spcPct val="115000"/>
              </a:lnSpc>
              <a:spcBef>
                <a:spcPts val="0"/>
              </a:spcBef>
              <a:buSzPts val="2800"/>
              <a:buChar char="●"/>
            </a:pPr>
            <a:r>
              <a:rPr lang="en-US" sz="2800"/>
              <a:t>Navigate App: Connect students with key campus resources</a:t>
            </a:r>
            <a:endParaRPr sz="2800"/>
          </a:p>
        </p:txBody>
      </p:sp>
      <p:sp>
        <p:nvSpPr>
          <p:cNvPr id="161" name="Google Shape;161;g61fed2b887_0_26"/>
          <p:cNvSpPr txBox="1">
            <a:spLocks noGrp="1"/>
          </p:cNvSpPr>
          <p:nvPr>
            <p:ph type="body" idx="3"/>
          </p:nvPr>
        </p:nvSpPr>
        <p:spPr>
          <a:xfrm>
            <a:off x="1981200" y="914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indent="0"/>
            <a:r>
              <a:rPr lang="en-US" b="1">
                <a:solidFill>
                  <a:srgbClr val="1C4587"/>
                </a:solidFill>
              </a:rPr>
              <a:t>Future - How will Navigate help with retention and student success?</a:t>
            </a:r>
            <a:endParaRPr b="1">
              <a:solidFill>
                <a:srgbClr val="1C4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3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imary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217</Words>
  <Application>Microsoft Office PowerPoint</Application>
  <PresentationFormat>Widescreen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Primary 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Kimberly D Junkins</cp:lastModifiedBy>
  <cp:revision>8</cp:revision>
  <dcterms:created xsi:type="dcterms:W3CDTF">2021-04-08T14:59:58Z</dcterms:created>
  <dcterms:modified xsi:type="dcterms:W3CDTF">2021-04-08T15:10:05Z</dcterms:modified>
</cp:coreProperties>
</file>