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74" r:id="rId4"/>
    <p:sldId id="258" r:id="rId5"/>
    <p:sldId id="259" r:id="rId6"/>
    <p:sldId id="260" r:id="rId7"/>
    <p:sldId id="261" r:id="rId8"/>
    <p:sldId id="262" r:id="rId9"/>
    <p:sldId id="263" r:id="rId10"/>
    <p:sldId id="264" r:id="rId11"/>
    <p:sldId id="265" r:id="rId12"/>
    <p:sldId id="266" r:id="rId13"/>
    <p:sldId id="267" r:id="rId14"/>
    <p:sldId id="276" r:id="rId15"/>
    <p:sldId id="269" r:id="rId16"/>
    <p:sldId id="268" r:id="rId17"/>
    <p:sldId id="270" r:id="rId18"/>
    <p:sldId id="271" r:id="rId19"/>
    <p:sldId id="277" r:id="rId20"/>
    <p:sldId id="272" r:id="rId21"/>
    <p:sldId id="273" r:id="rId22"/>
    <p:sldId id="275"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1" autoAdjust="0"/>
    <p:restoredTop sz="86364" autoAdjust="0"/>
  </p:normalViewPr>
  <p:slideViewPr>
    <p:cSldViewPr snapToGrid="0" snapToObjects="1">
      <p:cViewPr varScale="1">
        <p:scale>
          <a:sx n="118" d="100"/>
          <a:sy n="118" d="100"/>
        </p:scale>
        <p:origin x="-91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2CAD8B-4902-1549-B968-349D88117B18}" type="datetimeFigureOut">
              <a:rPr lang="en-US" smtClean="0"/>
              <a:t>12/19/12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219FB4-033E-814F-B9D0-9FBF0978B846}" type="slidenum">
              <a:rPr lang="en-US" smtClean="0"/>
              <a:t>‹#›</a:t>
            </a:fld>
            <a:endParaRPr lang="en-US"/>
          </a:p>
        </p:txBody>
      </p:sp>
    </p:spTree>
    <p:extLst>
      <p:ext uri="{BB962C8B-B14F-4D97-AF65-F5344CB8AC3E}">
        <p14:creationId xmlns:p14="http://schemas.microsoft.com/office/powerpoint/2010/main" val="14149420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219FB4-033E-814F-B9D0-9FBF0978B846}"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1925 Graduate Faculty included: Professors </a:t>
            </a:r>
            <a:r>
              <a:rPr lang="en-US" sz="1200" kern="1200" dirty="0" smtClean="0">
                <a:solidFill>
                  <a:schemeClr val="tx1"/>
                </a:solidFill>
                <a:latin typeface="+mn-lt"/>
                <a:ea typeface="+mn-ea"/>
                <a:cs typeface="+mn-cs"/>
              </a:rPr>
              <a:t>Ashworth, Drummond, Hart, Peterson, and </a:t>
            </a:r>
            <a:r>
              <a:rPr lang="en-US" sz="1200" kern="1200" dirty="0" err="1" smtClean="0">
                <a:solidFill>
                  <a:schemeClr val="tx1"/>
                </a:solidFill>
                <a:latin typeface="+mn-lt"/>
                <a:ea typeface="+mn-ea"/>
                <a:cs typeface="+mn-cs"/>
              </a:rPr>
              <a:t>Segall</a:t>
            </a:r>
            <a:r>
              <a:rPr lang="en-US" sz="1200" kern="1200" dirty="0" smtClean="0">
                <a:solidFill>
                  <a:schemeClr val="tx1"/>
                </a:solidFill>
                <a:latin typeface="+mn-lt"/>
                <a:ea typeface="+mn-ea"/>
                <a:cs typeface="+mn-cs"/>
              </a:rPr>
              <a:t> – the</a:t>
            </a:r>
            <a:r>
              <a:rPr lang="en-US" sz="1200" kern="1200" baseline="0" dirty="0" smtClean="0">
                <a:solidFill>
                  <a:schemeClr val="tx1"/>
                </a:solidFill>
                <a:latin typeface="+mn-lt"/>
                <a:ea typeface="+mn-ea"/>
                <a:cs typeface="+mn-cs"/>
              </a:rPr>
              <a:t> more things change…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Also: Professors</a:t>
            </a:r>
            <a:r>
              <a:rPr lang="en-US" sz="1200" kern="1200" baseline="0" dirty="0" smtClean="0">
                <a:solidFill>
                  <a:schemeClr val="tx1"/>
                </a:solidFill>
                <a:latin typeface="+mn-lt"/>
                <a:ea typeface="+mn-ea"/>
                <a:cs typeface="+mn-cs"/>
              </a:rPr>
              <a:t> Boardman, Colvin, Barrows, Patch, Corbett, and Little among others.</a:t>
            </a:r>
            <a:endParaRPr lang="en-US" dirty="0" smtClean="0"/>
          </a:p>
          <a:p>
            <a:endParaRPr lang="en-US" dirty="0"/>
          </a:p>
        </p:txBody>
      </p:sp>
      <p:sp>
        <p:nvSpPr>
          <p:cNvPr id="4" name="Slide Number Placeholder 3"/>
          <p:cNvSpPr>
            <a:spLocks noGrp="1"/>
          </p:cNvSpPr>
          <p:nvPr>
            <p:ph type="sldNum" sz="quarter" idx="10"/>
          </p:nvPr>
        </p:nvSpPr>
        <p:spPr/>
        <p:txBody>
          <a:bodyPr/>
          <a:lstStyle/>
          <a:p>
            <a:fld id="{EC219FB4-033E-814F-B9D0-9FBF0978B846}"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Director Carol Kim. 6 institution</a:t>
            </a:r>
            <a:r>
              <a:rPr lang="en-US" baseline="0" dirty="0" smtClean="0"/>
              <a:t> collaboration.</a:t>
            </a:r>
            <a:endParaRPr lang="en-US" dirty="0"/>
          </a:p>
        </p:txBody>
      </p:sp>
      <p:sp>
        <p:nvSpPr>
          <p:cNvPr id="4" name="Slide Number Placeholder 3"/>
          <p:cNvSpPr>
            <a:spLocks noGrp="1"/>
          </p:cNvSpPr>
          <p:nvPr>
            <p:ph type="sldNum" sz="quarter" idx="10"/>
          </p:nvPr>
        </p:nvSpPr>
        <p:spPr/>
        <p:txBody>
          <a:bodyPr/>
          <a:lstStyle/>
          <a:p>
            <a:fld id="{EC219FB4-033E-814F-B9D0-9FBF0978B846}" type="slidenum">
              <a:rPr lang="en-US" smtClean="0"/>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Director</a:t>
            </a:r>
            <a:r>
              <a:rPr lang="en-US" baseline="0" dirty="0" smtClean="0"/>
              <a:t> Mario </a:t>
            </a:r>
            <a:r>
              <a:rPr lang="en-US" baseline="0" dirty="0" err="1" smtClean="0"/>
              <a:t>Teisl</a:t>
            </a:r>
            <a:r>
              <a:rPr lang="en-US" baseline="0" dirty="0" smtClean="0"/>
              <a:t>, Assoc Director Jim </a:t>
            </a:r>
            <a:r>
              <a:rPr lang="en-US" baseline="0" dirty="0" err="1" smtClean="0"/>
              <a:t>Settele</a:t>
            </a:r>
            <a:r>
              <a:rPr lang="en-US" baseline="0" dirty="0" smtClean="0"/>
              <a:t> (will be new director on Jan 1). Will probably move to CLAS.</a:t>
            </a:r>
            <a:endParaRPr lang="en-US" dirty="0"/>
          </a:p>
        </p:txBody>
      </p:sp>
      <p:sp>
        <p:nvSpPr>
          <p:cNvPr id="4" name="Slide Number Placeholder 3"/>
          <p:cNvSpPr>
            <a:spLocks noGrp="1"/>
          </p:cNvSpPr>
          <p:nvPr>
            <p:ph type="sldNum" sz="quarter" idx="10"/>
          </p:nvPr>
        </p:nvSpPr>
        <p:spPr/>
        <p:txBody>
          <a:bodyPr/>
          <a:lstStyle/>
          <a:p>
            <a:fld id="{EC219FB4-033E-814F-B9D0-9FBF0978B846}" type="slidenum">
              <a:rPr lang="en-US" smtClean="0"/>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Director Gretchen Faulkner. Shameless Plug.</a:t>
            </a:r>
            <a:endParaRPr lang="en-US" dirty="0"/>
          </a:p>
        </p:txBody>
      </p:sp>
      <p:sp>
        <p:nvSpPr>
          <p:cNvPr id="4" name="Slide Number Placeholder 3"/>
          <p:cNvSpPr>
            <a:spLocks noGrp="1"/>
          </p:cNvSpPr>
          <p:nvPr>
            <p:ph type="sldNum" sz="quarter" idx="10"/>
          </p:nvPr>
        </p:nvSpPr>
        <p:spPr/>
        <p:txBody>
          <a:bodyPr/>
          <a:lstStyle/>
          <a:p>
            <a:fld id="{EC219FB4-033E-814F-B9D0-9FBF0978B846}" type="slidenum">
              <a:rPr lang="en-US" smtClean="0"/>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219FB4-033E-814F-B9D0-9FBF0978B846}" type="slidenum">
              <a:rPr lang="en-US" smtClean="0"/>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Chase: Dan </a:t>
            </a:r>
            <a:r>
              <a:rPr lang="en-US" dirty="0" err="1" smtClean="0"/>
              <a:t>Churhill</a:t>
            </a:r>
            <a:r>
              <a:rPr lang="en-US" dirty="0" smtClean="0"/>
              <a:t>,</a:t>
            </a:r>
            <a:r>
              <a:rPr lang="en-US" baseline="0" dirty="0" smtClean="0"/>
              <a:t> Penelope Wolfe, Haywood </a:t>
            </a:r>
            <a:r>
              <a:rPr lang="en-US" baseline="0" dirty="0" err="1" smtClean="0"/>
              <a:t>Talcove</a:t>
            </a:r>
            <a:r>
              <a:rPr lang="en-US" baseline="0" dirty="0" smtClean="0"/>
              <a:t>, Jamal Al-</a:t>
            </a:r>
            <a:r>
              <a:rPr lang="en-US" baseline="0" dirty="0" err="1" smtClean="0"/>
              <a:t>Suwaidi</a:t>
            </a:r>
            <a:endParaRPr lang="en-US" dirty="0"/>
          </a:p>
        </p:txBody>
      </p:sp>
      <p:sp>
        <p:nvSpPr>
          <p:cNvPr id="4" name="Slide Number Placeholder 3"/>
          <p:cNvSpPr>
            <a:spLocks noGrp="1"/>
          </p:cNvSpPr>
          <p:nvPr>
            <p:ph type="sldNum" sz="quarter" idx="10"/>
          </p:nvPr>
        </p:nvSpPr>
        <p:spPr/>
        <p:txBody>
          <a:bodyPr/>
          <a:lstStyle/>
          <a:p>
            <a:fld id="{EC219FB4-033E-814F-B9D0-9FBF0978B846}" type="slidenum">
              <a:rPr lang="en-US" smtClean="0"/>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reasons, many solutions of which we can and must be a part…but at recent Council of Grad Schools meeting,</a:t>
            </a:r>
            <a:r>
              <a:rPr lang="en-US" baseline="0" dirty="0" smtClean="0"/>
              <a:t> my two professional sides—archaeology and graduate studies—merged briefly in an image intended to capture one of the root causes of the difficult economic situation in which the country finds itself…</a:t>
            </a:r>
            <a:endParaRPr lang="en-US" dirty="0"/>
          </a:p>
        </p:txBody>
      </p:sp>
      <p:sp>
        <p:nvSpPr>
          <p:cNvPr id="4" name="Slide Number Placeholder 3"/>
          <p:cNvSpPr>
            <a:spLocks noGrp="1"/>
          </p:cNvSpPr>
          <p:nvPr>
            <p:ph type="sldNum" sz="quarter" idx="10"/>
          </p:nvPr>
        </p:nvSpPr>
        <p:spPr/>
        <p:txBody>
          <a:bodyPr/>
          <a:lstStyle/>
          <a:p>
            <a:fld id="{EC219FB4-033E-814F-B9D0-9FBF0978B846}" type="slidenum">
              <a:rPr lang="en-US" smtClean="0"/>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8F8A52-BADF-B04B-AB5F-092A19FFE751}" type="datetimeFigureOut">
              <a:rPr lang="en-US" smtClean="0"/>
              <a:pPr/>
              <a:t>12/19/12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113AB-204F-6E4A-85CB-FCCDC3A5C8A1}"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8F8A52-BADF-B04B-AB5F-092A19FFE751}" type="datetimeFigureOut">
              <a:rPr lang="en-US" smtClean="0"/>
              <a:pPr/>
              <a:t>12/19/12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113AB-204F-6E4A-85CB-FCCDC3A5C8A1}"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8F8A52-BADF-B04B-AB5F-092A19FFE751}" type="datetimeFigureOut">
              <a:rPr lang="en-US" smtClean="0"/>
              <a:pPr/>
              <a:t>12/19/12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113AB-204F-6E4A-85CB-FCCDC3A5C8A1}"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8F8A52-BADF-B04B-AB5F-092A19FFE751}" type="datetimeFigureOut">
              <a:rPr lang="en-US" smtClean="0"/>
              <a:pPr/>
              <a:t>12/19/12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113AB-204F-6E4A-85CB-FCCDC3A5C8A1}"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8F8A52-BADF-B04B-AB5F-092A19FFE751}" type="datetimeFigureOut">
              <a:rPr lang="en-US" smtClean="0"/>
              <a:pPr/>
              <a:t>12/19/12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113AB-204F-6E4A-85CB-FCCDC3A5C8A1}"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8F8A52-BADF-B04B-AB5F-092A19FFE751}" type="datetimeFigureOut">
              <a:rPr lang="en-US" smtClean="0"/>
              <a:pPr/>
              <a:t>12/19/12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113AB-204F-6E4A-85CB-FCCDC3A5C8A1}"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8F8A52-BADF-B04B-AB5F-092A19FFE751}" type="datetimeFigureOut">
              <a:rPr lang="en-US" smtClean="0"/>
              <a:pPr/>
              <a:t>12/19/12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E113AB-204F-6E4A-85CB-FCCDC3A5C8A1}"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8F8A52-BADF-B04B-AB5F-092A19FFE751}" type="datetimeFigureOut">
              <a:rPr lang="en-US" smtClean="0"/>
              <a:pPr/>
              <a:t>12/19/12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E113AB-204F-6E4A-85CB-FCCDC3A5C8A1}"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F8A52-BADF-B04B-AB5F-092A19FFE751}" type="datetimeFigureOut">
              <a:rPr lang="en-US" smtClean="0"/>
              <a:pPr/>
              <a:t>12/19/12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E113AB-204F-6E4A-85CB-FCCDC3A5C8A1}"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8F8A52-BADF-B04B-AB5F-092A19FFE751}" type="datetimeFigureOut">
              <a:rPr lang="en-US" smtClean="0"/>
              <a:pPr/>
              <a:t>12/19/12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113AB-204F-6E4A-85CB-FCCDC3A5C8A1}"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8F8A52-BADF-B04B-AB5F-092A19FFE751}" type="datetimeFigureOut">
              <a:rPr lang="en-US" smtClean="0"/>
              <a:pPr/>
              <a:t>12/19/12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113AB-204F-6E4A-85CB-FCCDC3A5C8A1}" type="slidenum">
              <a:rPr lang="en-US" smtClean="0"/>
              <a:pPr/>
              <a:t>‹#›</a:t>
            </a:fld>
            <a:endParaRPr lang="en-US"/>
          </a:p>
        </p:txBody>
      </p:sp>
    </p:spTree>
  </p:cSld>
  <p:clrMapOvr>
    <a:masterClrMapping/>
  </p:clrMapOvr>
  <p:transition xmlns:p14="http://schemas.microsoft.com/office/powerpoint/2010/mai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4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F8A52-BADF-B04B-AB5F-092A19FFE751}" type="datetimeFigureOut">
              <a:rPr lang="en-US" smtClean="0"/>
              <a:pPr/>
              <a:t>12/19/12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113AB-204F-6E4A-85CB-FCCDC3A5C8A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hyperlink" Target="http://www.umaine.edu" TargetMode="External"/><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 Id="rId3" Type="http://schemas.openxmlformats.org/officeDocument/2006/relationships/image" Target="../media/image2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044"/>
            <a:ext cx="9144000" cy="884600"/>
          </a:xfrm>
        </p:spPr>
        <p:txBody>
          <a:bodyPr>
            <a:normAutofit/>
          </a:bodyPr>
          <a:lstStyle/>
          <a:p>
            <a:r>
              <a:rPr lang="en-US" sz="4000" dirty="0" smtClean="0"/>
              <a:t>The University of Maine Graduate School</a:t>
            </a:r>
            <a:endParaRPr lang="en-US" sz="4000" dirty="0"/>
          </a:p>
        </p:txBody>
      </p:sp>
      <p:sp>
        <p:nvSpPr>
          <p:cNvPr id="3" name="Subtitle 2"/>
          <p:cNvSpPr>
            <a:spLocks noGrp="1"/>
          </p:cNvSpPr>
          <p:nvPr>
            <p:ph type="subTitle" idx="1"/>
          </p:nvPr>
        </p:nvSpPr>
        <p:spPr>
          <a:xfrm>
            <a:off x="459206" y="4973600"/>
            <a:ext cx="8344289" cy="1816139"/>
          </a:xfrm>
        </p:spPr>
        <p:txBody>
          <a:bodyPr>
            <a:normAutofit/>
          </a:bodyPr>
          <a:lstStyle/>
          <a:p>
            <a:r>
              <a:rPr lang="en-US" dirty="0" smtClean="0">
                <a:solidFill>
                  <a:schemeClr val="tx1"/>
                </a:solidFill>
              </a:rPr>
              <a:t>Dan Sandweiss</a:t>
            </a:r>
          </a:p>
          <a:p>
            <a:endParaRPr lang="en-US" sz="941" dirty="0" smtClean="0">
              <a:solidFill>
                <a:schemeClr val="tx1"/>
              </a:solidFill>
            </a:endParaRPr>
          </a:p>
          <a:p>
            <a:r>
              <a:rPr lang="en-US" dirty="0" smtClean="0">
                <a:solidFill>
                  <a:schemeClr val="tx1"/>
                </a:solidFill>
              </a:rPr>
              <a:t>Dean and Associate Provost for Graduate Studies</a:t>
            </a:r>
            <a:endParaRPr lang="en-US" dirty="0">
              <a:solidFill>
                <a:schemeClr val="tx1"/>
              </a:solidFill>
            </a:endParaRPr>
          </a:p>
        </p:txBody>
      </p:sp>
      <p:sp>
        <p:nvSpPr>
          <p:cNvPr id="4" name="TextBox 3"/>
          <p:cNvSpPr txBox="1"/>
          <p:nvPr/>
        </p:nvSpPr>
        <p:spPr>
          <a:xfrm>
            <a:off x="3086070" y="2635185"/>
            <a:ext cx="3157298" cy="1384995"/>
          </a:xfrm>
          <a:prstGeom prst="rect">
            <a:avLst/>
          </a:prstGeom>
          <a:noFill/>
        </p:spPr>
        <p:txBody>
          <a:bodyPr wrap="square" rtlCol="0">
            <a:spAutoFit/>
          </a:bodyPr>
          <a:lstStyle/>
          <a:p>
            <a:pPr algn="ctr"/>
            <a:r>
              <a:rPr lang="en-US" sz="3200" dirty="0" smtClean="0"/>
              <a:t>Faculty Senate</a:t>
            </a:r>
          </a:p>
          <a:p>
            <a:pPr algn="ctr"/>
            <a:endParaRPr lang="en-US" sz="2000" dirty="0" smtClean="0"/>
          </a:p>
          <a:p>
            <a:pPr algn="ctr"/>
            <a:r>
              <a:rPr lang="en-US" sz="3200" dirty="0" smtClean="0"/>
              <a:t>12-12-12</a:t>
            </a:r>
            <a:endParaRPr lang="en-US" sz="32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094156"/>
          </a:xfrm>
        </p:spPr>
        <p:txBody>
          <a:bodyPr>
            <a:normAutofit/>
          </a:bodyPr>
          <a:lstStyle/>
          <a:p>
            <a:r>
              <a:rPr lang="en-US" dirty="0" smtClean="0"/>
              <a:t>6 Graduate Faculty Statuses: </a:t>
            </a:r>
          </a:p>
          <a:p>
            <a:pPr marL="914400"/>
            <a:r>
              <a:rPr lang="en-US" dirty="0" smtClean="0"/>
              <a:t>Full: 588</a:t>
            </a:r>
          </a:p>
          <a:p>
            <a:pPr marL="914400"/>
            <a:r>
              <a:rPr lang="en-US" dirty="0" smtClean="0"/>
              <a:t>Associate: 160</a:t>
            </a:r>
          </a:p>
          <a:p>
            <a:pPr marL="914400"/>
            <a:r>
              <a:rPr lang="en-US" dirty="0" smtClean="0"/>
              <a:t>External: 418</a:t>
            </a:r>
          </a:p>
          <a:p>
            <a:pPr marL="914400"/>
            <a:r>
              <a:rPr lang="en-US" dirty="0" smtClean="0"/>
              <a:t>Emeritus/a: 12</a:t>
            </a:r>
          </a:p>
          <a:p>
            <a:pPr marL="914400"/>
            <a:r>
              <a:rPr lang="en-US" dirty="0" smtClean="0"/>
              <a:t>Instructor: 261</a:t>
            </a:r>
          </a:p>
          <a:p>
            <a:pPr marL="914400"/>
            <a:r>
              <a:rPr lang="en-US" dirty="0" smtClean="0"/>
              <a:t>Ex Officio: 3</a:t>
            </a:r>
            <a:endParaRPr lang="en-US" dirty="0"/>
          </a:p>
        </p:txBody>
      </p:sp>
      <p:sp>
        <p:nvSpPr>
          <p:cNvPr id="5" name="Title 1"/>
          <p:cNvSpPr>
            <a:spLocks noGrp="1"/>
          </p:cNvSpPr>
          <p:nvPr>
            <p:ph type="title"/>
          </p:nvPr>
        </p:nvSpPr>
        <p:spPr>
          <a:xfrm>
            <a:off x="457200" y="1628"/>
            <a:ext cx="8229600" cy="924247"/>
          </a:xfrm>
        </p:spPr>
        <p:txBody>
          <a:bodyPr/>
          <a:lstStyle/>
          <a:p>
            <a:r>
              <a:rPr lang="en-US" dirty="0" smtClean="0"/>
              <a:t>Graduate Faculty</a:t>
            </a:r>
            <a:endParaRPr lang="en-US"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90450"/>
            <a:ext cx="8229600" cy="833188"/>
          </a:xfrm>
        </p:spPr>
        <p:txBody>
          <a:bodyPr>
            <a:normAutofit/>
          </a:bodyPr>
          <a:lstStyle/>
          <a:p>
            <a:r>
              <a:rPr lang="en-US" dirty="0" smtClean="0"/>
              <a:t>Representative faculty body</a:t>
            </a:r>
          </a:p>
        </p:txBody>
      </p:sp>
      <p:sp>
        <p:nvSpPr>
          <p:cNvPr id="5" name="Title 1"/>
          <p:cNvSpPr>
            <a:spLocks noGrp="1"/>
          </p:cNvSpPr>
          <p:nvPr>
            <p:ph type="title"/>
          </p:nvPr>
        </p:nvSpPr>
        <p:spPr>
          <a:xfrm>
            <a:off x="457200" y="1628"/>
            <a:ext cx="8229600" cy="924247"/>
          </a:xfrm>
        </p:spPr>
        <p:txBody>
          <a:bodyPr/>
          <a:lstStyle/>
          <a:p>
            <a:r>
              <a:rPr lang="en-US" dirty="0" smtClean="0"/>
              <a:t>Graduate Board</a:t>
            </a:r>
            <a:endParaRPr lang="en-US" dirty="0"/>
          </a:p>
        </p:txBody>
      </p:sp>
      <p:sp>
        <p:nvSpPr>
          <p:cNvPr id="4" name="Content Placeholder 2"/>
          <p:cNvSpPr txBox="1">
            <a:spLocks/>
          </p:cNvSpPr>
          <p:nvPr/>
        </p:nvSpPr>
        <p:spPr>
          <a:xfrm>
            <a:off x="467160" y="3390660"/>
            <a:ext cx="8229600" cy="833188"/>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Executive</a:t>
            </a:r>
            <a:r>
              <a:rPr kumimoji="0" lang="en-US" sz="3200" b="0" i="0" u="none" strike="noStrike" kern="1200" cap="none" spc="0" normalizeH="0" noProof="0" dirty="0" smtClean="0">
                <a:ln>
                  <a:noFill/>
                </a:ln>
                <a:solidFill>
                  <a:schemeClr val="tx1"/>
                </a:solidFill>
                <a:effectLst/>
                <a:uLnTx/>
                <a:uFillTx/>
                <a:latin typeface="+mn-lt"/>
                <a:ea typeface="+mn-ea"/>
                <a:cs typeface="+mn-cs"/>
              </a:rPr>
              <a:t> Committee</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Content Placeholder 2"/>
          <p:cNvSpPr txBox="1">
            <a:spLocks/>
          </p:cNvSpPr>
          <p:nvPr/>
        </p:nvSpPr>
        <p:spPr>
          <a:xfrm>
            <a:off x="465250" y="1679470"/>
            <a:ext cx="8229600" cy="83318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Oversight </a:t>
            </a:r>
            <a:r>
              <a:rPr lang="en-US" sz="3200" dirty="0"/>
              <a:t>of grad policy and programs</a:t>
            </a:r>
            <a:r>
              <a:rPr lang="en-US" sz="3200" dirty="0" smtClean="0"/>
              <a:t>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14" name="Group 13"/>
          <p:cNvGrpSpPr/>
          <p:nvPr/>
        </p:nvGrpSpPr>
        <p:grpSpPr>
          <a:xfrm>
            <a:off x="694212" y="4223847"/>
            <a:ext cx="7755576" cy="2155109"/>
            <a:chOff x="694212" y="4223847"/>
            <a:chExt cx="7755576" cy="2155109"/>
          </a:xfrm>
        </p:grpSpPr>
        <p:grpSp>
          <p:nvGrpSpPr>
            <p:cNvPr id="12" name="Group 11"/>
            <p:cNvGrpSpPr/>
            <p:nvPr/>
          </p:nvGrpSpPr>
          <p:grpSpPr>
            <a:xfrm>
              <a:off x="694212" y="4223847"/>
              <a:ext cx="7755576" cy="1839052"/>
              <a:chOff x="0" y="4223847"/>
              <a:chExt cx="7755576" cy="1839052"/>
            </a:xfrm>
          </p:grpSpPr>
          <p:pic>
            <p:nvPicPr>
              <p:cNvPr id="6" name="Picture 5"/>
              <p:cNvPicPr>
                <a:picLocks noChangeAspect="1"/>
              </p:cNvPicPr>
              <p:nvPr/>
            </p:nvPicPr>
            <p:blipFill>
              <a:blip r:embed="rId2"/>
              <a:stretch>
                <a:fillRect/>
              </a:stretch>
            </p:blipFill>
            <p:spPr>
              <a:xfrm>
                <a:off x="0" y="4223848"/>
                <a:ext cx="1387498" cy="1839051"/>
              </a:xfrm>
              <a:prstGeom prst="rect">
                <a:avLst/>
              </a:prstGeom>
            </p:spPr>
          </p:pic>
          <p:pic>
            <p:nvPicPr>
              <p:cNvPr id="8" name="Picture 7"/>
              <p:cNvPicPr>
                <a:picLocks noChangeAspect="1"/>
              </p:cNvPicPr>
              <p:nvPr/>
            </p:nvPicPr>
            <p:blipFill>
              <a:blip r:embed="rId3"/>
              <a:stretch>
                <a:fillRect/>
              </a:stretch>
            </p:blipFill>
            <p:spPr>
              <a:xfrm>
                <a:off x="1387498" y="4223848"/>
                <a:ext cx="1342620" cy="1839051"/>
              </a:xfrm>
              <a:prstGeom prst="rect">
                <a:avLst/>
              </a:prstGeom>
            </p:spPr>
          </p:pic>
          <p:pic>
            <p:nvPicPr>
              <p:cNvPr id="9" name="Picture 8"/>
              <p:cNvPicPr>
                <a:picLocks noChangeAspect="1"/>
              </p:cNvPicPr>
              <p:nvPr/>
            </p:nvPicPr>
            <p:blipFill>
              <a:blip r:embed="rId4"/>
              <a:stretch>
                <a:fillRect/>
              </a:stretch>
            </p:blipFill>
            <p:spPr>
              <a:xfrm>
                <a:off x="2716164" y="4223848"/>
                <a:ext cx="1224808" cy="1839051"/>
              </a:xfrm>
              <a:prstGeom prst="rect">
                <a:avLst/>
              </a:prstGeom>
            </p:spPr>
          </p:pic>
          <p:pic>
            <p:nvPicPr>
              <p:cNvPr id="10" name="Picture 9"/>
              <p:cNvPicPr>
                <a:picLocks noChangeAspect="1"/>
              </p:cNvPicPr>
              <p:nvPr/>
            </p:nvPicPr>
            <p:blipFill>
              <a:blip r:embed="rId5"/>
              <a:stretch>
                <a:fillRect/>
              </a:stretch>
            </p:blipFill>
            <p:spPr>
              <a:xfrm>
                <a:off x="3927017" y="4223848"/>
                <a:ext cx="1379288" cy="1839051"/>
              </a:xfrm>
              <a:prstGeom prst="rect">
                <a:avLst/>
              </a:prstGeom>
            </p:spPr>
          </p:pic>
          <p:pic>
            <p:nvPicPr>
              <p:cNvPr id="11" name="Picture 10"/>
              <p:cNvPicPr>
                <a:picLocks noChangeAspect="1"/>
              </p:cNvPicPr>
              <p:nvPr/>
            </p:nvPicPr>
            <p:blipFill>
              <a:blip r:embed="rId6"/>
              <a:stretch>
                <a:fillRect/>
              </a:stretch>
            </p:blipFill>
            <p:spPr>
              <a:xfrm>
                <a:off x="5304984" y="4223847"/>
                <a:ext cx="2450592" cy="1837944"/>
              </a:xfrm>
              <a:prstGeom prst="rect">
                <a:avLst/>
              </a:prstGeom>
            </p:spPr>
          </p:pic>
        </p:grpSp>
        <p:sp>
          <p:nvSpPr>
            <p:cNvPr id="13" name="TextBox 12"/>
            <p:cNvSpPr txBox="1"/>
            <p:nvPr/>
          </p:nvSpPr>
          <p:spPr>
            <a:xfrm>
              <a:off x="1004357" y="6071179"/>
              <a:ext cx="7135287" cy="307777"/>
            </a:xfrm>
            <a:prstGeom prst="rect">
              <a:avLst/>
            </a:prstGeom>
            <a:noFill/>
          </p:spPr>
          <p:txBody>
            <a:bodyPr wrap="none" rtlCol="0">
              <a:spAutoFit/>
            </a:bodyPr>
            <a:lstStyle/>
            <a:p>
              <a:r>
                <a:rPr lang="en-US" sz="1400" dirty="0" smtClean="0"/>
                <a:t>Photos from </a:t>
              </a:r>
              <a:r>
                <a:rPr lang="en-US" sz="1400" dirty="0" smtClean="0">
                  <a:hlinkClick r:id="rId7"/>
                </a:rPr>
                <a:t>www.umaine.edu</a:t>
              </a:r>
              <a:r>
                <a:rPr lang="en-US" sz="1400" dirty="0" smtClean="0"/>
                <a:t> and http://www.taft2009.org/program/thursday-17-september/</a:t>
              </a:r>
              <a:endParaRPr lang="en-US" sz="1400" dirty="0"/>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28"/>
            <a:ext cx="8229600" cy="924247"/>
          </a:xfrm>
        </p:spPr>
        <p:txBody>
          <a:bodyPr/>
          <a:lstStyle/>
          <a:p>
            <a:r>
              <a:rPr lang="en-US" dirty="0" smtClean="0"/>
              <a:t>Graduate Board-Senate Relations</a:t>
            </a:r>
            <a:endParaRPr lang="en-US" dirty="0"/>
          </a:p>
        </p:txBody>
      </p:sp>
      <p:sp>
        <p:nvSpPr>
          <p:cNvPr id="7" name="Content Placeholder 2"/>
          <p:cNvSpPr txBox="1">
            <a:spLocks/>
          </p:cNvSpPr>
          <p:nvPr/>
        </p:nvSpPr>
        <p:spPr>
          <a:xfrm>
            <a:off x="465250" y="1691340"/>
            <a:ext cx="8229600" cy="833188"/>
          </a:xfrm>
          <a:prstGeom prst="rect">
            <a:avLst/>
          </a:prstGeom>
        </p:spPr>
        <p:txBody>
          <a:bodyPr vert="horz" lIns="91440" tIns="45720" rIns="91440" bIns="45720" rtlCol="0">
            <a:normAutofit fontScale="92500" lnSpcReduction="20000"/>
          </a:bodyPr>
          <a:lstStyle/>
          <a:p>
            <a:pPr marL="342900" lvl="0" indent="-342900">
              <a:spcBef>
                <a:spcPct val="20000"/>
              </a:spcBef>
              <a:buFont typeface="Arial"/>
              <a:buChar char="•"/>
            </a:pPr>
            <a:r>
              <a:rPr lang="en-US" sz="3200" dirty="0" smtClean="0"/>
              <a:t>Since AY 10, Faculty Senate President invited as ex officio member of Grad Board</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2"/>
          <p:cNvSpPr txBox="1">
            <a:spLocks/>
          </p:cNvSpPr>
          <p:nvPr/>
        </p:nvSpPr>
        <p:spPr>
          <a:xfrm>
            <a:off x="463340" y="2745860"/>
            <a:ext cx="8229600" cy="83318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PCRRC also reviews new grad programs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Content Placeholder 2"/>
          <p:cNvSpPr txBox="1">
            <a:spLocks/>
          </p:cNvSpPr>
          <p:nvPr/>
        </p:nvSpPr>
        <p:spPr>
          <a:xfrm>
            <a:off x="462235" y="3596110"/>
            <a:ext cx="8229600" cy="83318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Grad Dean’s Recognition Award</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28"/>
            <a:ext cx="8229600" cy="924247"/>
          </a:xfrm>
        </p:spPr>
        <p:txBody>
          <a:bodyPr/>
          <a:lstStyle/>
          <a:p>
            <a:r>
              <a:rPr lang="en-US" dirty="0" smtClean="0"/>
              <a:t>Graduate Board</a:t>
            </a:r>
            <a:endParaRPr lang="en-US" dirty="0"/>
          </a:p>
        </p:txBody>
      </p:sp>
      <p:sp>
        <p:nvSpPr>
          <p:cNvPr id="7" name="Content Placeholder 2"/>
          <p:cNvSpPr txBox="1">
            <a:spLocks/>
          </p:cNvSpPr>
          <p:nvPr/>
        </p:nvSpPr>
        <p:spPr>
          <a:xfrm>
            <a:off x="465250" y="1593640"/>
            <a:ext cx="8229600" cy="1442389"/>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Non-graduate units invited to participate in graduate studies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21" name="Group 20"/>
          <p:cNvGrpSpPr/>
          <p:nvPr/>
        </p:nvGrpSpPr>
        <p:grpSpPr>
          <a:xfrm>
            <a:off x="1266456" y="2664668"/>
            <a:ext cx="6611089" cy="4021341"/>
            <a:chOff x="1266456" y="2664668"/>
            <a:chExt cx="6611089" cy="4021341"/>
          </a:xfrm>
        </p:grpSpPr>
        <p:grpSp>
          <p:nvGrpSpPr>
            <p:cNvPr id="17" name="Group 16"/>
            <p:cNvGrpSpPr/>
            <p:nvPr/>
          </p:nvGrpSpPr>
          <p:grpSpPr>
            <a:xfrm>
              <a:off x="1266456" y="2664668"/>
              <a:ext cx="6611089" cy="3710667"/>
              <a:chOff x="1266456" y="2943808"/>
              <a:chExt cx="6611089" cy="3710667"/>
            </a:xfrm>
          </p:grpSpPr>
          <p:grpSp>
            <p:nvGrpSpPr>
              <p:cNvPr id="18" name="Group 17"/>
              <p:cNvGrpSpPr/>
              <p:nvPr/>
            </p:nvGrpSpPr>
            <p:grpSpPr>
              <a:xfrm>
                <a:off x="1266456" y="3371132"/>
                <a:ext cx="6611089" cy="3283343"/>
                <a:chOff x="11870" y="2868216"/>
                <a:chExt cx="7620000" cy="3821870"/>
              </a:xfrm>
            </p:grpSpPr>
            <p:pic>
              <p:nvPicPr>
                <p:cNvPr id="6" name="Picture 5"/>
                <p:cNvPicPr>
                  <a:picLocks noChangeAspect="1"/>
                </p:cNvPicPr>
                <p:nvPr/>
              </p:nvPicPr>
              <p:blipFill>
                <a:blip r:embed="rId2"/>
                <a:stretch>
                  <a:fillRect/>
                </a:stretch>
              </p:blipFill>
              <p:spPr>
                <a:xfrm>
                  <a:off x="11870" y="2868216"/>
                  <a:ext cx="1905000" cy="1905000"/>
                </a:xfrm>
                <a:prstGeom prst="rect">
                  <a:avLst/>
                </a:prstGeom>
              </p:spPr>
            </p:pic>
            <p:pic>
              <p:nvPicPr>
                <p:cNvPr id="10" name="Picture 9"/>
                <p:cNvPicPr>
                  <a:picLocks noChangeAspect="1"/>
                </p:cNvPicPr>
                <p:nvPr/>
              </p:nvPicPr>
              <p:blipFill>
                <a:blip r:embed="rId3"/>
                <a:stretch>
                  <a:fillRect/>
                </a:stretch>
              </p:blipFill>
              <p:spPr>
                <a:xfrm>
                  <a:off x="1916870" y="2868216"/>
                  <a:ext cx="1905000" cy="1905000"/>
                </a:xfrm>
                <a:prstGeom prst="rect">
                  <a:avLst/>
                </a:prstGeom>
              </p:spPr>
            </p:pic>
            <p:pic>
              <p:nvPicPr>
                <p:cNvPr id="11" name="Picture 10"/>
                <p:cNvPicPr>
                  <a:picLocks noChangeAspect="1"/>
                </p:cNvPicPr>
                <p:nvPr/>
              </p:nvPicPr>
              <p:blipFill>
                <a:blip r:embed="rId4"/>
                <a:stretch>
                  <a:fillRect/>
                </a:stretch>
              </p:blipFill>
              <p:spPr>
                <a:xfrm>
                  <a:off x="3821870" y="2880086"/>
                  <a:ext cx="1905000" cy="1905000"/>
                </a:xfrm>
                <a:prstGeom prst="rect">
                  <a:avLst/>
                </a:prstGeom>
              </p:spPr>
            </p:pic>
            <p:pic>
              <p:nvPicPr>
                <p:cNvPr id="12" name="Picture 11"/>
                <p:cNvPicPr>
                  <a:picLocks noChangeAspect="1"/>
                </p:cNvPicPr>
                <p:nvPr/>
              </p:nvPicPr>
              <p:blipFill>
                <a:blip r:embed="rId5"/>
                <a:stretch>
                  <a:fillRect/>
                </a:stretch>
              </p:blipFill>
              <p:spPr>
                <a:xfrm>
                  <a:off x="5726290" y="2880086"/>
                  <a:ext cx="1905000" cy="1905000"/>
                </a:xfrm>
                <a:prstGeom prst="rect">
                  <a:avLst/>
                </a:prstGeom>
              </p:spPr>
            </p:pic>
            <p:pic>
              <p:nvPicPr>
                <p:cNvPr id="13" name="Picture 12"/>
                <p:cNvPicPr>
                  <a:picLocks noChangeAspect="1"/>
                </p:cNvPicPr>
                <p:nvPr/>
              </p:nvPicPr>
              <p:blipFill>
                <a:blip r:embed="rId6"/>
                <a:stretch>
                  <a:fillRect/>
                </a:stretch>
              </p:blipFill>
              <p:spPr>
                <a:xfrm>
                  <a:off x="11870" y="4773216"/>
                  <a:ext cx="1905000" cy="1905000"/>
                </a:xfrm>
                <a:prstGeom prst="rect">
                  <a:avLst/>
                </a:prstGeom>
              </p:spPr>
            </p:pic>
            <p:pic>
              <p:nvPicPr>
                <p:cNvPr id="14" name="Picture 13"/>
                <p:cNvPicPr>
                  <a:picLocks noChangeAspect="1"/>
                </p:cNvPicPr>
                <p:nvPr/>
              </p:nvPicPr>
              <p:blipFill>
                <a:blip r:embed="rId7"/>
                <a:stretch>
                  <a:fillRect/>
                </a:stretch>
              </p:blipFill>
              <p:spPr>
                <a:xfrm>
                  <a:off x="1916870" y="4785086"/>
                  <a:ext cx="1905000" cy="1905000"/>
                </a:xfrm>
                <a:prstGeom prst="rect">
                  <a:avLst/>
                </a:prstGeom>
              </p:spPr>
            </p:pic>
            <p:pic>
              <p:nvPicPr>
                <p:cNvPr id="15" name="Picture 14"/>
                <p:cNvPicPr>
                  <a:picLocks noChangeAspect="1"/>
                </p:cNvPicPr>
                <p:nvPr/>
              </p:nvPicPr>
              <p:blipFill>
                <a:blip r:embed="rId8"/>
                <a:stretch>
                  <a:fillRect/>
                </a:stretch>
              </p:blipFill>
              <p:spPr>
                <a:xfrm>
                  <a:off x="3821870" y="4774950"/>
                  <a:ext cx="1905000" cy="1905000"/>
                </a:xfrm>
                <a:prstGeom prst="rect">
                  <a:avLst/>
                </a:prstGeom>
              </p:spPr>
            </p:pic>
            <p:pic>
              <p:nvPicPr>
                <p:cNvPr id="16" name="Picture 15"/>
                <p:cNvPicPr>
                  <a:picLocks noChangeAspect="1"/>
                </p:cNvPicPr>
                <p:nvPr/>
              </p:nvPicPr>
              <p:blipFill>
                <a:blip r:embed="rId9"/>
                <a:stretch>
                  <a:fillRect/>
                </a:stretch>
              </p:blipFill>
              <p:spPr>
                <a:xfrm>
                  <a:off x="5726870" y="4785086"/>
                  <a:ext cx="1905000" cy="1905000"/>
                </a:xfrm>
                <a:prstGeom prst="rect">
                  <a:avLst/>
                </a:prstGeom>
              </p:spPr>
            </p:pic>
          </p:grpSp>
          <p:sp>
            <p:nvSpPr>
              <p:cNvPr id="19" name="TextBox 18"/>
              <p:cNvSpPr txBox="1"/>
              <p:nvPr/>
            </p:nvSpPr>
            <p:spPr>
              <a:xfrm>
                <a:off x="3735886" y="2943808"/>
                <a:ext cx="1672228" cy="369332"/>
              </a:xfrm>
              <a:prstGeom prst="rect">
                <a:avLst/>
              </a:prstGeom>
              <a:noFill/>
            </p:spPr>
            <p:txBody>
              <a:bodyPr wrap="none" rtlCol="0">
                <a:spAutoFit/>
              </a:bodyPr>
              <a:lstStyle/>
              <a:p>
                <a:r>
                  <a:rPr lang="en-US" dirty="0" smtClean="0"/>
                  <a:t>Political Science</a:t>
                </a:r>
                <a:endParaRPr lang="en-US" dirty="0"/>
              </a:p>
            </p:txBody>
          </p:sp>
        </p:grpSp>
        <p:sp>
          <p:nvSpPr>
            <p:cNvPr id="20" name="TextBox 19"/>
            <p:cNvSpPr txBox="1"/>
            <p:nvPr/>
          </p:nvSpPr>
          <p:spPr>
            <a:xfrm>
              <a:off x="3364184" y="6378232"/>
              <a:ext cx="2415633" cy="307777"/>
            </a:xfrm>
            <a:prstGeom prst="rect">
              <a:avLst/>
            </a:prstGeom>
            <a:noFill/>
          </p:spPr>
          <p:txBody>
            <a:bodyPr wrap="none" rtlCol="0">
              <a:spAutoFit/>
            </a:bodyPr>
            <a:lstStyle/>
            <a:p>
              <a:r>
                <a:rPr lang="en-US" sz="1400" dirty="0" smtClean="0"/>
                <a:t>Photos from </a:t>
              </a:r>
              <a:r>
                <a:rPr lang="en-US" sz="1400" dirty="0" err="1" smtClean="0"/>
                <a:t>www.umaine.edu</a:t>
              </a:r>
              <a:endParaRPr lang="en-US" sz="1400" dirty="0"/>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28"/>
            <a:ext cx="8229600" cy="924247"/>
          </a:xfrm>
        </p:spPr>
        <p:txBody>
          <a:bodyPr/>
          <a:lstStyle/>
          <a:p>
            <a:r>
              <a:rPr lang="en-US" dirty="0" smtClean="0"/>
              <a:t>Graduate Student </a:t>
            </a:r>
            <a:r>
              <a:rPr lang="en-US" dirty="0" err="1" smtClean="0"/>
              <a:t>Govt</a:t>
            </a:r>
            <a:endParaRPr lang="en-US" dirty="0"/>
          </a:p>
        </p:txBody>
      </p:sp>
      <p:grpSp>
        <p:nvGrpSpPr>
          <p:cNvPr id="20" name="Group 19"/>
          <p:cNvGrpSpPr/>
          <p:nvPr/>
        </p:nvGrpSpPr>
        <p:grpSpPr>
          <a:xfrm>
            <a:off x="465250" y="1691340"/>
            <a:ext cx="8229600" cy="4897180"/>
            <a:chOff x="465250" y="1691340"/>
            <a:chExt cx="8229600" cy="4897180"/>
          </a:xfrm>
        </p:grpSpPr>
        <p:sp>
          <p:nvSpPr>
            <p:cNvPr id="7" name="Content Placeholder 2"/>
            <p:cNvSpPr txBox="1">
              <a:spLocks/>
            </p:cNvSpPr>
            <p:nvPr/>
          </p:nvSpPr>
          <p:spPr>
            <a:xfrm>
              <a:off x="465250" y="1691340"/>
              <a:ext cx="8229600" cy="1183752"/>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Independently chartered; close partner with Graduate School</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8" name="Picture 17"/>
            <p:cNvPicPr>
              <a:picLocks noChangeAspect="1"/>
            </p:cNvPicPr>
            <p:nvPr/>
          </p:nvPicPr>
          <p:blipFill>
            <a:blip r:embed="rId2"/>
            <a:stretch>
              <a:fillRect/>
            </a:stretch>
          </p:blipFill>
          <p:spPr>
            <a:xfrm>
              <a:off x="1828800" y="2930920"/>
              <a:ext cx="5486400" cy="3657600"/>
            </a:xfrm>
            <a:prstGeom prst="rect">
              <a:avLst/>
            </a:prstGeom>
          </p:spPr>
        </p:pic>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28"/>
            <a:ext cx="8229600" cy="924247"/>
          </a:xfrm>
        </p:spPr>
        <p:txBody>
          <a:bodyPr/>
          <a:lstStyle/>
          <a:p>
            <a:r>
              <a:rPr lang="en-US" dirty="0" smtClean="0"/>
              <a:t>New Graduate Degree Programs</a:t>
            </a:r>
            <a:endParaRPr lang="en-US" dirty="0"/>
          </a:p>
        </p:txBody>
      </p:sp>
      <p:sp>
        <p:nvSpPr>
          <p:cNvPr id="7" name="Content Placeholder 2"/>
          <p:cNvSpPr txBox="1">
            <a:spLocks/>
          </p:cNvSpPr>
          <p:nvPr/>
        </p:nvSpPr>
        <p:spPr>
          <a:xfrm>
            <a:off x="465250" y="1691340"/>
            <a:ext cx="8229600" cy="1193116"/>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PSM (Engineering and Business, Bioinformatics)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7" name="Content Placeholder 2"/>
          <p:cNvSpPr txBox="1">
            <a:spLocks/>
          </p:cNvSpPr>
          <p:nvPr/>
        </p:nvSpPr>
        <p:spPr>
          <a:xfrm>
            <a:off x="463340" y="2900170"/>
            <a:ext cx="8229600" cy="82706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PhD in Communication (in process)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461430" y="3705420"/>
            <a:ext cx="8229600" cy="82706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MS in Spatial Informatics (in process)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2"/>
          <p:cNvSpPr txBox="1">
            <a:spLocks/>
          </p:cNvSpPr>
          <p:nvPr/>
        </p:nvSpPr>
        <p:spPr>
          <a:xfrm>
            <a:off x="459520" y="4522540"/>
            <a:ext cx="8229600" cy="82706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MS in Bioinformatics (in process)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7" grpId="0"/>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28"/>
            <a:ext cx="8229600" cy="924247"/>
          </a:xfrm>
        </p:spPr>
        <p:txBody>
          <a:bodyPr/>
          <a:lstStyle/>
          <a:p>
            <a:r>
              <a:rPr lang="en-US" dirty="0" smtClean="0"/>
              <a:t>New Graduate Certificate Programs</a:t>
            </a:r>
            <a:endParaRPr lang="en-US" dirty="0"/>
          </a:p>
        </p:txBody>
      </p:sp>
      <p:sp>
        <p:nvSpPr>
          <p:cNvPr id="7" name="Content Placeholder 2"/>
          <p:cNvSpPr txBox="1">
            <a:spLocks/>
          </p:cNvSpPr>
          <p:nvPr/>
        </p:nvSpPr>
        <p:spPr>
          <a:xfrm>
            <a:off x="457200" y="1810040"/>
            <a:ext cx="8229600" cy="4920354"/>
          </a:xfrm>
          <a:prstGeom prst="rect">
            <a:avLst/>
          </a:prstGeom>
        </p:spPr>
        <p:txBody>
          <a:bodyPr vert="horz" lIns="91440" tIns="45720" rIns="91440" bIns="45720" rtlCol="0">
            <a:normAutofit fontScale="77500" lnSpcReduction="20000"/>
          </a:bodyPr>
          <a:lstStyle/>
          <a:p>
            <a:pPr>
              <a:spcAft>
                <a:spcPts val="800"/>
              </a:spcAft>
            </a:pPr>
            <a:r>
              <a:rPr lang="en-US" sz="3200" dirty="0" smtClean="0"/>
              <a:t>Graduate Certificate in Classroom Technology Integrationist*</a:t>
            </a:r>
          </a:p>
          <a:p>
            <a:pPr>
              <a:spcAft>
                <a:spcPts val="800"/>
              </a:spcAft>
            </a:pPr>
            <a:r>
              <a:rPr lang="en-US" sz="3200" dirty="0" smtClean="0"/>
              <a:t>Graduate Certificate in Education Technology Coordinator*</a:t>
            </a:r>
          </a:p>
          <a:p>
            <a:pPr>
              <a:spcAft>
                <a:spcPts val="800"/>
              </a:spcAft>
            </a:pPr>
            <a:r>
              <a:rPr lang="en-US" sz="3200" dirty="0" smtClean="0"/>
              <a:t>Graduate Certificate in Early Childhood Teacher*</a:t>
            </a:r>
          </a:p>
          <a:p>
            <a:pPr>
              <a:spcAft>
                <a:spcPts val="800"/>
              </a:spcAft>
            </a:pPr>
            <a:r>
              <a:rPr lang="en-US" sz="3200" dirty="0" smtClean="0"/>
              <a:t>Graduate Certificate in Response to Intervention for Behavior*</a:t>
            </a:r>
          </a:p>
          <a:p>
            <a:pPr>
              <a:spcAft>
                <a:spcPts val="800"/>
              </a:spcAft>
            </a:pPr>
            <a:r>
              <a:rPr lang="en-US" sz="3200" dirty="0" smtClean="0"/>
              <a:t>Graduate Certificate in Nursing Education*</a:t>
            </a:r>
          </a:p>
          <a:p>
            <a:pPr>
              <a:spcAft>
                <a:spcPts val="800"/>
              </a:spcAft>
            </a:pPr>
            <a:r>
              <a:rPr lang="en-US" sz="3200" dirty="0" smtClean="0"/>
              <a:t>Graduate Certificate in Digital </a:t>
            </a:r>
            <a:r>
              <a:rPr lang="en-US" sz="3200" dirty="0" err="1" smtClean="0"/>
              <a:t>Curation</a:t>
            </a:r>
            <a:r>
              <a:rPr lang="en-US" sz="3200" dirty="0" smtClean="0"/>
              <a:t>*</a:t>
            </a:r>
          </a:p>
          <a:p>
            <a:pPr>
              <a:spcAft>
                <a:spcPts val="800"/>
              </a:spcAft>
            </a:pPr>
            <a:r>
              <a:rPr lang="en-US" sz="3200" dirty="0" smtClean="0"/>
              <a:t>Graduate Certificate in Innovation Engineering</a:t>
            </a:r>
          </a:p>
          <a:p>
            <a:pPr>
              <a:spcAft>
                <a:spcPts val="800"/>
              </a:spcAft>
            </a:pPr>
            <a:r>
              <a:rPr lang="en-US" sz="3200" dirty="0" smtClean="0"/>
              <a:t>Graduate Certificate in Innovative Communication Design*</a:t>
            </a:r>
          </a:p>
          <a:p>
            <a:pPr>
              <a:spcAft>
                <a:spcPts val="800"/>
              </a:spcAft>
            </a:pPr>
            <a:r>
              <a:rPr lang="en-US" sz="3200" dirty="0" smtClean="0"/>
              <a:t>Graduate Certificate in Environmental Economics, Law, and Regulation</a:t>
            </a:r>
          </a:p>
          <a:p>
            <a:pPr>
              <a:spcAft>
                <a:spcPts val="800"/>
              </a:spcAft>
            </a:pPr>
            <a:r>
              <a:rPr lang="en-US" sz="3200" dirty="0" smtClean="0"/>
              <a:t>Graduate Certificate in Gerontology* (in process)</a:t>
            </a:r>
          </a:p>
          <a:p>
            <a:pPr>
              <a:spcAft>
                <a:spcPts val="800"/>
              </a:spcAft>
            </a:pPr>
            <a:r>
              <a:rPr lang="en-US" sz="3200" dirty="0" smtClean="0"/>
              <a:t>* = online</a:t>
            </a:r>
          </a:p>
          <a:p>
            <a:pPr marL="342900" lvl="0" indent="-342900">
              <a:spcBef>
                <a:spcPct val="20000"/>
              </a:spcBef>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28"/>
            <a:ext cx="8229600" cy="924247"/>
          </a:xfrm>
        </p:spPr>
        <p:txBody>
          <a:bodyPr/>
          <a:lstStyle/>
          <a:p>
            <a:r>
              <a:rPr lang="en-US" dirty="0" smtClean="0"/>
              <a:t>Recruiting</a:t>
            </a:r>
            <a:endParaRPr lang="en-US" dirty="0"/>
          </a:p>
        </p:txBody>
      </p:sp>
      <p:grpSp>
        <p:nvGrpSpPr>
          <p:cNvPr id="20" name="Group 19"/>
          <p:cNvGrpSpPr/>
          <p:nvPr/>
        </p:nvGrpSpPr>
        <p:grpSpPr>
          <a:xfrm>
            <a:off x="465250" y="1621555"/>
            <a:ext cx="8229600" cy="4366603"/>
            <a:chOff x="465250" y="1621555"/>
            <a:chExt cx="8229600" cy="4366603"/>
          </a:xfrm>
        </p:grpSpPr>
        <p:sp>
          <p:nvSpPr>
            <p:cNvPr id="7" name="Content Placeholder 2"/>
            <p:cNvSpPr txBox="1">
              <a:spLocks/>
            </p:cNvSpPr>
            <p:nvPr/>
          </p:nvSpPr>
          <p:spPr>
            <a:xfrm>
              <a:off x="465250" y="1621555"/>
              <a:ext cx="8229600" cy="682697"/>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Second Annual Open House (October 17)</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18" name="Group 17"/>
            <p:cNvGrpSpPr/>
            <p:nvPr/>
          </p:nvGrpSpPr>
          <p:grpSpPr>
            <a:xfrm>
              <a:off x="2325231" y="2344709"/>
              <a:ext cx="4493538" cy="3643449"/>
              <a:chOff x="2325231" y="2358666"/>
              <a:chExt cx="4493538" cy="3643449"/>
            </a:xfrm>
          </p:grpSpPr>
          <p:pic>
            <p:nvPicPr>
              <p:cNvPr id="10" name="Picture 9"/>
              <p:cNvPicPr>
                <a:picLocks noChangeAspect="1"/>
              </p:cNvPicPr>
              <p:nvPr/>
            </p:nvPicPr>
            <p:blipFill>
              <a:blip r:embed="rId2"/>
              <a:stretch>
                <a:fillRect/>
              </a:stretch>
            </p:blipFill>
            <p:spPr>
              <a:xfrm>
                <a:off x="2336575" y="2358666"/>
                <a:ext cx="4470851" cy="3328971"/>
              </a:xfrm>
              <a:prstGeom prst="rect">
                <a:avLst/>
              </a:prstGeom>
            </p:spPr>
          </p:pic>
          <p:sp>
            <p:nvSpPr>
              <p:cNvPr id="15" name="TextBox 14"/>
              <p:cNvSpPr txBox="1"/>
              <p:nvPr/>
            </p:nvSpPr>
            <p:spPr>
              <a:xfrm>
                <a:off x="2325231" y="5694338"/>
                <a:ext cx="4493538" cy="307777"/>
              </a:xfrm>
              <a:prstGeom prst="rect">
                <a:avLst/>
              </a:prstGeom>
              <a:noFill/>
            </p:spPr>
            <p:txBody>
              <a:bodyPr wrap="none" rtlCol="0">
                <a:spAutoFit/>
              </a:bodyPr>
              <a:lstStyle/>
              <a:p>
                <a:r>
                  <a:rPr lang="en-US" sz="1400" dirty="0" smtClean="0"/>
                  <a:t>Photo © Division of </a:t>
                </a:r>
                <a:r>
                  <a:rPr lang="en-US" sz="1400" dirty="0" err="1" smtClean="0"/>
                  <a:t>UMaine</a:t>
                </a:r>
                <a:r>
                  <a:rPr lang="en-US" sz="1400" dirty="0" smtClean="0"/>
                  <a:t> Marketing and Communication </a:t>
                </a:r>
              </a:p>
            </p:txBody>
          </p:sp>
        </p:grpSp>
      </p:grpSp>
      <p:sp>
        <p:nvSpPr>
          <p:cNvPr id="21" name="TextBox 20"/>
          <p:cNvSpPr txBox="1"/>
          <p:nvPr/>
        </p:nvSpPr>
        <p:spPr>
          <a:xfrm>
            <a:off x="465250" y="5987439"/>
            <a:ext cx="3916457" cy="1077218"/>
          </a:xfrm>
          <a:prstGeom prst="rect">
            <a:avLst/>
          </a:prstGeom>
          <a:noFill/>
        </p:spPr>
        <p:txBody>
          <a:bodyPr wrap="square" rtlCol="0">
            <a:spAutoFit/>
          </a:bodyPr>
          <a:lstStyle/>
          <a:p>
            <a:pPr lvl="0">
              <a:buFont typeface="Arial"/>
              <a:buChar char="•"/>
            </a:pPr>
            <a:r>
              <a:rPr lang="en-US" sz="3200" dirty="0" smtClean="0"/>
              <a:t>  Virtual Open Houses</a:t>
            </a:r>
          </a:p>
          <a:p>
            <a:pPr>
              <a:buFont typeface="Arial"/>
              <a:buChar char="•"/>
            </a:pPr>
            <a:endParaRPr lang="en-US" sz="32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28"/>
            <a:ext cx="8229600" cy="924247"/>
          </a:xfrm>
        </p:spPr>
        <p:txBody>
          <a:bodyPr/>
          <a:lstStyle/>
          <a:p>
            <a:r>
              <a:rPr lang="en-US" dirty="0" smtClean="0"/>
              <a:t>Recruiting</a:t>
            </a:r>
            <a:endParaRPr lang="en-US" dirty="0"/>
          </a:p>
        </p:txBody>
      </p:sp>
      <p:sp>
        <p:nvSpPr>
          <p:cNvPr id="4" name="Content Placeholder 2"/>
          <p:cNvSpPr txBox="1">
            <a:spLocks/>
          </p:cNvSpPr>
          <p:nvPr/>
        </p:nvSpPr>
        <p:spPr>
          <a:xfrm>
            <a:off x="465250" y="1635512"/>
            <a:ext cx="8229600" cy="73017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noProof="0" dirty="0" smtClean="0"/>
              <a:t>Communications Template</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463340" y="2440762"/>
            <a:ext cx="8229600" cy="82706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Fact Sheets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2"/>
          <p:cNvSpPr txBox="1">
            <a:spLocks/>
          </p:cNvSpPr>
          <p:nvPr/>
        </p:nvSpPr>
        <p:spPr>
          <a:xfrm>
            <a:off x="461430" y="3246012"/>
            <a:ext cx="8229600" cy="82706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Standardized response to inquiries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9" name="Content Placeholder 2"/>
          <p:cNvSpPr txBox="1">
            <a:spLocks/>
          </p:cNvSpPr>
          <p:nvPr/>
        </p:nvSpPr>
        <p:spPr>
          <a:xfrm>
            <a:off x="459520" y="4063132"/>
            <a:ext cx="8229600" cy="82706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Paperless processes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Content Placeholder 2"/>
          <p:cNvSpPr txBox="1">
            <a:spLocks/>
          </p:cNvSpPr>
          <p:nvPr/>
        </p:nvSpPr>
        <p:spPr>
          <a:xfrm>
            <a:off x="457610" y="4856512"/>
            <a:ext cx="8229600" cy="82706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Recruiting plan (Blue Sky)</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28"/>
            <a:ext cx="8229600" cy="924247"/>
          </a:xfrm>
        </p:spPr>
        <p:txBody>
          <a:bodyPr/>
          <a:lstStyle/>
          <a:p>
            <a:r>
              <a:rPr lang="en-US" dirty="0" smtClean="0"/>
              <a:t>Recruiting</a:t>
            </a:r>
            <a:endParaRPr lang="en-US" dirty="0"/>
          </a:p>
        </p:txBody>
      </p:sp>
      <p:sp>
        <p:nvSpPr>
          <p:cNvPr id="4" name="Content Placeholder 2"/>
          <p:cNvSpPr txBox="1">
            <a:spLocks/>
          </p:cNvSpPr>
          <p:nvPr/>
        </p:nvSpPr>
        <p:spPr>
          <a:xfrm>
            <a:off x="465250" y="1635512"/>
            <a:ext cx="8229600" cy="73017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noProof="0" dirty="0" smtClean="0"/>
              <a:t>Graduate Students in the Spotlight</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463340" y="2440762"/>
            <a:ext cx="8229600" cy="82706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Graduate Student of the Month</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3" name="Picture 12" descr="Month.tiff"/>
          <p:cNvPicPr>
            <a:picLocks noChangeAspect="1"/>
          </p:cNvPicPr>
          <p:nvPr/>
        </p:nvPicPr>
        <p:blipFill>
          <a:blip r:embed="rId2"/>
          <a:stretch>
            <a:fillRect/>
          </a:stretch>
        </p:blipFill>
        <p:spPr>
          <a:xfrm>
            <a:off x="0" y="102638"/>
            <a:ext cx="9144000" cy="6755966"/>
          </a:xfrm>
          <a:prstGeom prst="rect">
            <a:avLst/>
          </a:prstGeom>
        </p:spPr>
      </p:pic>
      <p:pic>
        <p:nvPicPr>
          <p:cNvPr id="14" name="Picture 13" descr="Spotlight.tiff"/>
          <p:cNvPicPr>
            <a:picLocks noChangeAspect="1"/>
          </p:cNvPicPr>
          <p:nvPr/>
        </p:nvPicPr>
        <p:blipFill>
          <a:blip r:embed="rId3"/>
          <a:stretch>
            <a:fillRect/>
          </a:stretch>
        </p:blipFill>
        <p:spPr>
          <a:xfrm>
            <a:off x="0" y="102638"/>
            <a:ext cx="9144000" cy="6755966"/>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14"/>
                                        </p:tgtEl>
                                      </p:cBhvr>
                                    </p:animEffect>
                                    <p:set>
                                      <p:cBhvr>
                                        <p:cTn id="20" dur="1" fill="hold">
                                          <p:stCondLst>
                                            <p:cond delay="999"/>
                                          </p:stCondLst>
                                        </p:cTn>
                                        <p:tgtEl>
                                          <p:spTgt spid="14"/>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8"/>
            <a:ext cx="8229600" cy="924247"/>
          </a:xfrm>
        </p:spPr>
        <p:txBody>
          <a:bodyPr/>
          <a:lstStyle/>
          <a:p>
            <a:r>
              <a:rPr lang="en-US" dirty="0" smtClean="0"/>
              <a:t>Graduate School Mission</a:t>
            </a:r>
            <a:endParaRPr lang="en-US" dirty="0"/>
          </a:p>
        </p:txBody>
      </p:sp>
      <p:sp>
        <p:nvSpPr>
          <p:cNvPr id="3" name="Content Placeholder 2"/>
          <p:cNvSpPr>
            <a:spLocks noGrp="1"/>
          </p:cNvSpPr>
          <p:nvPr>
            <p:ph idx="1"/>
          </p:nvPr>
        </p:nvSpPr>
        <p:spPr>
          <a:xfrm>
            <a:off x="457200" y="1742640"/>
            <a:ext cx="8229600" cy="4525963"/>
          </a:xfrm>
        </p:spPr>
        <p:txBody>
          <a:bodyPr>
            <a:normAutofit fontScale="92500" lnSpcReduction="20000"/>
          </a:bodyPr>
          <a:lstStyle/>
          <a:p>
            <a:r>
              <a:rPr lang="en-US" dirty="0"/>
              <a:t>The Graduate School articulates a vision of excellence for The University of Maine graduate community. The School is charged with serving as an advocate for graduate education within and outside the campus community, ensuring quality and equity across all graduate disciplines, supporting the academic and non-academic interests of graduate students, promoting the synergy between graduate education and research, teaching and outreach, and ensuring that all graduate students are prepared for future professional pursuits.</a:t>
            </a:r>
          </a:p>
          <a:p>
            <a:endParaRPr lang="en-US"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28"/>
            <a:ext cx="8229600" cy="924247"/>
          </a:xfrm>
        </p:spPr>
        <p:txBody>
          <a:bodyPr/>
          <a:lstStyle/>
          <a:p>
            <a:r>
              <a:rPr lang="en-US" dirty="0" smtClean="0"/>
              <a:t>Development Initiatives</a:t>
            </a:r>
            <a:endParaRPr lang="en-US" dirty="0"/>
          </a:p>
        </p:txBody>
      </p:sp>
      <p:sp>
        <p:nvSpPr>
          <p:cNvPr id="4" name="Content Placeholder 2"/>
          <p:cNvSpPr txBox="1">
            <a:spLocks/>
          </p:cNvSpPr>
          <p:nvPr/>
        </p:nvSpPr>
        <p:spPr>
          <a:xfrm>
            <a:off x="465250" y="1691340"/>
            <a:ext cx="8229600" cy="73017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$10M for Graduate Fellowships (Blue Sky Plan)</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2"/>
          <p:cNvSpPr txBox="1">
            <a:spLocks/>
          </p:cNvSpPr>
          <p:nvPr/>
        </p:nvSpPr>
        <p:spPr>
          <a:xfrm>
            <a:off x="461430" y="3301840"/>
            <a:ext cx="8229600" cy="82706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Hooding Ceremony Speaker</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9" name="Content Placeholder 2"/>
          <p:cNvSpPr txBox="1">
            <a:spLocks/>
          </p:cNvSpPr>
          <p:nvPr/>
        </p:nvSpPr>
        <p:spPr>
          <a:xfrm>
            <a:off x="459520" y="4118960"/>
            <a:ext cx="8229600" cy="82706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Wall of Honor</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Content Placeholder 2"/>
          <p:cNvSpPr txBox="1">
            <a:spLocks/>
          </p:cNvSpPr>
          <p:nvPr/>
        </p:nvSpPr>
        <p:spPr>
          <a:xfrm>
            <a:off x="457610" y="4912340"/>
            <a:ext cx="8229600" cy="82706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i="1" dirty="0" smtClean="0"/>
              <a:t>The Higher Degree</a:t>
            </a:r>
            <a:r>
              <a:rPr lang="en-US" sz="3200" dirty="0" smtClean="0"/>
              <a:t> (Grad School Newsletter)</a:t>
            </a:r>
            <a:endParaRPr kumimoji="0" lang="en-US" sz="3200" b="0" i="1"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12" name="Group 11"/>
          <p:cNvGrpSpPr/>
          <p:nvPr/>
        </p:nvGrpSpPr>
        <p:grpSpPr>
          <a:xfrm>
            <a:off x="463340" y="2421518"/>
            <a:ext cx="8565532" cy="2490822"/>
            <a:chOff x="463340" y="2421518"/>
            <a:chExt cx="8565532" cy="2490822"/>
          </a:xfrm>
        </p:grpSpPr>
        <p:sp>
          <p:nvSpPr>
            <p:cNvPr id="6" name="Content Placeholder 2"/>
            <p:cNvSpPr txBox="1">
              <a:spLocks/>
            </p:cNvSpPr>
            <p:nvPr/>
          </p:nvSpPr>
          <p:spPr>
            <a:xfrm>
              <a:off x="463340" y="2496590"/>
              <a:ext cx="8229600" cy="827068"/>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George Davis Chase Society</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1" name="Picture 10" descr="Churchill.JPG"/>
            <p:cNvPicPr>
              <a:picLocks noChangeAspect="1"/>
            </p:cNvPicPr>
            <p:nvPr/>
          </p:nvPicPr>
          <p:blipFill>
            <a:blip r:embed="rId3"/>
            <a:srcRect l="8025" r="5696"/>
            <a:stretch>
              <a:fillRect/>
            </a:stretch>
          </p:blipFill>
          <p:spPr>
            <a:xfrm>
              <a:off x="5805271" y="2421518"/>
              <a:ext cx="3223601" cy="2490822"/>
            </a:xfrm>
            <a:prstGeom prst="rect">
              <a:avLst/>
            </a:prstGeom>
          </p:spPr>
        </p:pic>
      </p:grpSp>
      <p:pic>
        <p:nvPicPr>
          <p:cNvPr id="13" name="Picture 12"/>
          <p:cNvPicPr>
            <a:picLocks noChangeAspect="1"/>
          </p:cNvPicPr>
          <p:nvPr/>
        </p:nvPicPr>
        <p:blipFill>
          <a:blip r:embed="rId4"/>
          <a:stretch>
            <a:fillRect/>
          </a:stretch>
        </p:blipFill>
        <p:spPr>
          <a:xfrm>
            <a:off x="-30327" y="913142"/>
            <a:ext cx="9182360" cy="5930901"/>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28"/>
            <a:ext cx="8229600" cy="924247"/>
          </a:xfrm>
        </p:spPr>
        <p:txBody>
          <a:bodyPr/>
          <a:lstStyle/>
          <a:p>
            <a:r>
              <a:rPr lang="en-US" dirty="0" smtClean="0"/>
              <a:t>Challenges</a:t>
            </a:r>
            <a:endParaRPr lang="en-US" dirty="0"/>
          </a:p>
        </p:txBody>
      </p:sp>
      <p:sp>
        <p:nvSpPr>
          <p:cNvPr id="4" name="Content Placeholder 2"/>
          <p:cNvSpPr txBox="1">
            <a:spLocks/>
          </p:cNvSpPr>
          <p:nvPr/>
        </p:nvSpPr>
        <p:spPr>
          <a:xfrm>
            <a:off x="3107280" y="3794238"/>
            <a:ext cx="2929440" cy="1541721"/>
          </a:xfrm>
          <a:prstGeom prst="rect">
            <a:avLst/>
          </a:prstGeom>
        </p:spPr>
        <p:txBody>
          <a:bodyPr vert="horz" lIns="91440" tIns="45720" rIns="91440" bIns="45720" rtlCol="0">
            <a:noAutofit/>
          </a:bodyPr>
          <a:lstStyle/>
          <a:p>
            <a:pPr marL="342900" lvl="0" indent="-342900" algn="ctr">
              <a:spcBef>
                <a:spcPct val="20000"/>
              </a:spcBef>
            </a:pPr>
            <a:r>
              <a:rPr lang="en-US" sz="9600" dirty="0" smtClean="0"/>
              <a:t>$$$</a:t>
            </a:r>
            <a:endParaRPr kumimoji="0" lang="en-US" sz="9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TextBox 11"/>
          <p:cNvSpPr txBox="1"/>
          <p:nvPr/>
        </p:nvSpPr>
        <p:spPr>
          <a:xfrm>
            <a:off x="1546673" y="1814378"/>
            <a:ext cx="6050655" cy="1077218"/>
          </a:xfrm>
          <a:prstGeom prst="rect">
            <a:avLst/>
          </a:prstGeom>
          <a:noFill/>
        </p:spPr>
        <p:txBody>
          <a:bodyPr wrap="none" rtlCol="0">
            <a:spAutoFit/>
          </a:bodyPr>
          <a:lstStyle/>
          <a:p>
            <a:r>
              <a:rPr lang="en-US" sz="3200" dirty="0" smtClean="0"/>
              <a:t>Great Faculty, Great Grad Students,</a:t>
            </a:r>
          </a:p>
          <a:p>
            <a:pPr algn="ctr"/>
            <a:r>
              <a:rPr lang="en-US" sz="3200" dirty="0" smtClean="0"/>
              <a:t>Innovative Programs, but…</a:t>
            </a:r>
            <a:endParaRPr lang="en-US" sz="32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55442" y="795529"/>
            <a:ext cx="5233117" cy="5030884"/>
            <a:chOff x="1955442" y="795529"/>
            <a:chExt cx="5233117" cy="5030884"/>
          </a:xfrm>
        </p:grpSpPr>
        <p:pic>
          <p:nvPicPr>
            <p:cNvPr id="16" name="Picture 15"/>
            <p:cNvPicPr>
              <a:picLocks noChangeAspect="1"/>
            </p:cNvPicPr>
            <p:nvPr/>
          </p:nvPicPr>
          <p:blipFill>
            <a:blip r:embed="rId2"/>
            <a:srcRect l="8571" t="5600" r="9018" b="21659"/>
            <a:stretch>
              <a:fillRect/>
            </a:stretch>
          </p:blipFill>
          <p:spPr>
            <a:xfrm>
              <a:off x="1955442" y="1489011"/>
              <a:ext cx="5233117" cy="3879978"/>
            </a:xfrm>
            <a:prstGeom prst="rect">
              <a:avLst/>
            </a:prstGeom>
          </p:spPr>
        </p:pic>
        <p:sp>
          <p:nvSpPr>
            <p:cNvPr id="17" name="TextBox 16"/>
            <p:cNvSpPr txBox="1"/>
            <p:nvPr/>
          </p:nvSpPr>
          <p:spPr>
            <a:xfrm>
              <a:off x="2004631" y="5457081"/>
              <a:ext cx="5134739" cy="369332"/>
            </a:xfrm>
            <a:prstGeom prst="rect">
              <a:avLst/>
            </a:prstGeom>
            <a:noFill/>
          </p:spPr>
          <p:txBody>
            <a:bodyPr wrap="none" rtlCol="0">
              <a:spAutoFit/>
            </a:bodyPr>
            <a:lstStyle/>
            <a:p>
              <a:r>
                <a:rPr lang="en-US" dirty="0" smtClean="0"/>
                <a:t>http://</a:t>
              </a:r>
              <a:r>
                <a:rPr lang="en-US" dirty="0" err="1" smtClean="0"/>
                <a:t>bestdemotivationalposters.com</a:t>
              </a:r>
              <a:r>
                <a:rPr lang="en-US" dirty="0" smtClean="0"/>
                <a:t>/tag/skeleton/</a:t>
              </a:r>
              <a:endParaRPr lang="en-US" dirty="0"/>
            </a:p>
          </p:txBody>
        </p:sp>
        <p:sp>
          <p:nvSpPr>
            <p:cNvPr id="18" name="TextBox 17"/>
            <p:cNvSpPr txBox="1"/>
            <p:nvPr/>
          </p:nvSpPr>
          <p:spPr>
            <a:xfrm>
              <a:off x="2326133" y="795529"/>
              <a:ext cx="4491734" cy="461665"/>
            </a:xfrm>
            <a:prstGeom prst="rect">
              <a:avLst/>
            </a:prstGeom>
            <a:noFill/>
          </p:spPr>
          <p:txBody>
            <a:bodyPr wrap="none" rtlCol="0">
              <a:spAutoFit/>
            </a:bodyPr>
            <a:lstStyle/>
            <a:p>
              <a:r>
                <a:rPr lang="en-US" sz="2400" dirty="0" smtClean="0"/>
                <a:t>Skeletal Remains of Early Politician</a:t>
              </a:r>
              <a:endParaRPr lang="en-US" sz="2400" dirty="0"/>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8"/>
            <a:ext cx="8229600" cy="924247"/>
          </a:xfrm>
        </p:spPr>
        <p:txBody>
          <a:bodyPr/>
          <a:lstStyle/>
          <a:p>
            <a:r>
              <a:rPr lang="en-US" dirty="0" smtClean="0"/>
              <a:t>Graduate School Mission</a:t>
            </a:r>
            <a:endParaRPr lang="en-US" dirty="0"/>
          </a:p>
        </p:txBody>
      </p:sp>
      <p:sp>
        <p:nvSpPr>
          <p:cNvPr id="3" name="Content Placeholder 2"/>
          <p:cNvSpPr>
            <a:spLocks noGrp="1"/>
          </p:cNvSpPr>
          <p:nvPr>
            <p:ph idx="1"/>
          </p:nvPr>
        </p:nvSpPr>
        <p:spPr>
          <a:xfrm>
            <a:off x="457200" y="1742640"/>
            <a:ext cx="8229600" cy="1272387"/>
          </a:xfrm>
        </p:spPr>
        <p:txBody>
          <a:bodyPr>
            <a:normAutofit/>
          </a:bodyPr>
          <a:lstStyle/>
          <a:p>
            <a:r>
              <a:rPr lang="en-US" dirty="0" smtClean="0"/>
              <a:t>Promote and facilitate interdisciplinary graduate programs and research</a:t>
            </a:r>
          </a:p>
          <a:p>
            <a:endParaRPr lang="en-US" dirty="0"/>
          </a:p>
        </p:txBody>
      </p:sp>
      <p:pic>
        <p:nvPicPr>
          <p:cNvPr id="4" name="Picture 3"/>
          <p:cNvPicPr>
            <a:picLocks noChangeAspect="1"/>
          </p:cNvPicPr>
          <p:nvPr/>
        </p:nvPicPr>
        <p:blipFill>
          <a:blip r:embed="rId2"/>
          <a:stretch>
            <a:fillRect/>
          </a:stretch>
        </p:blipFill>
        <p:spPr>
          <a:xfrm>
            <a:off x="212028" y="3359257"/>
            <a:ext cx="2704464" cy="2743200"/>
          </a:xfrm>
          <a:prstGeom prst="rect">
            <a:avLst/>
          </a:prstGeom>
        </p:spPr>
      </p:pic>
      <p:pic>
        <p:nvPicPr>
          <p:cNvPr id="5" name="Picture 4"/>
          <p:cNvPicPr>
            <a:picLocks noChangeAspect="1"/>
          </p:cNvPicPr>
          <p:nvPr/>
        </p:nvPicPr>
        <p:blipFill>
          <a:blip r:embed="rId3"/>
          <a:stretch>
            <a:fillRect/>
          </a:stretch>
        </p:blipFill>
        <p:spPr>
          <a:xfrm>
            <a:off x="5366015" y="3217170"/>
            <a:ext cx="3505200" cy="1397000"/>
          </a:xfrm>
          <a:prstGeom prst="rect">
            <a:avLst/>
          </a:prstGeom>
        </p:spPr>
      </p:pic>
      <p:sp>
        <p:nvSpPr>
          <p:cNvPr id="7" name="TextBox 6"/>
          <p:cNvSpPr txBox="1"/>
          <p:nvPr/>
        </p:nvSpPr>
        <p:spPr>
          <a:xfrm>
            <a:off x="3234948" y="4902382"/>
            <a:ext cx="5863204" cy="1200328"/>
          </a:xfrm>
          <a:prstGeom prst="rect">
            <a:avLst/>
          </a:prstGeom>
          <a:noFill/>
        </p:spPr>
        <p:txBody>
          <a:bodyPr wrap="square" rtlCol="0">
            <a:spAutoFit/>
          </a:bodyPr>
          <a:lstStyle/>
          <a:p>
            <a:r>
              <a:rPr lang="en-US" sz="2400" dirty="0" smtClean="0">
                <a:solidFill>
                  <a:schemeClr val="accent1">
                    <a:lumMod val="75000"/>
                  </a:schemeClr>
                </a:solidFill>
              </a:rPr>
              <a:t>Master of Arts in Liberal Studies (MALS)</a:t>
            </a:r>
          </a:p>
          <a:p>
            <a:endParaRPr lang="en-US" sz="2400" dirty="0" smtClean="0">
              <a:solidFill>
                <a:schemeClr val="accent1">
                  <a:lumMod val="75000"/>
                </a:schemeClr>
              </a:solidFill>
            </a:endParaRPr>
          </a:p>
          <a:p>
            <a:r>
              <a:rPr lang="en-US" sz="2400" dirty="0" smtClean="0">
                <a:solidFill>
                  <a:schemeClr val="accent1">
                    <a:lumMod val="75000"/>
                  </a:schemeClr>
                </a:solidFill>
              </a:rPr>
              <a:t>Interdisciplinary Doctor of Philosophy (</a:t>
            </a:r>
            <a:r>
              <a:rPr lang="en-US" sz="2400" dirty="0" err="1" smtClean="0">
                <a:solidFill>
                  <a:schemeClr val="accent1">
                    <a:lumMod val="75000"/>
                  </a:schemeClr>
                </a:solidFill>
              </a:rPr>
              <a:t>IPh.D</a:t>
            </a:r>
            <a:r>
              <a:rPr lang="en-US" sz="2400" dirty="0" smtClean="0">
                <a:solidFill>
                  <a:schemeClr val="accent1">
                    <a:lumMod val="75000"/>
                  </a:schemeClr>
                </a:solidFill>
              </a:rPr>
              <a:t>.)</a:t>
            </a:r>
            <a:endParaRPr lang="en-US" sz="2400" dirty="0">
              <a:solidFill>
                <a:schemeClr val="accent1">
                  <a:lumMod val="75000"/>
                </a:schemeClr>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8661"/>
            <a:ext cx="8229600" cy="738236"/>
          </a:xfrm>
        </p:spPr>
        <p:txBody>
          <a:bodyPr/>
          <a:lstStyle/>
          <a:p>
            <a:r>
              <a:rPr lang="en-US" dirty="0" smtClean="0"/>
              <a:t>First Masters Degree: 1881</a:t>
            </a:r>
          </a:p>
        </p:txBody>
      </p:sp>
      <p:sp>
        <p:nvSpPr>
          <p:cNvPr id="5" name="Title 1"/>
          <p:cNvSpPr>
            <a:spLocks noGrp="1"/>
          </p:cNvSpPr>
          <p:nvPr>
            <p:ph type="title"/>
          </p:nvPr>
        </p:nvSpPr>
        <p:spPr>
          <a:xfrm>
            <a:off x="457200" y="1628"/>
            <a:ext cx="8229600" cy="924247"/>
          </a:xfrm>
        </p:spPr>
        <p:txBody>
          <a:bodyPr/>
          <a:lstStyle/>
          <a:p>
            <a:r>
              <a:rPr lang="en-US" dirty="0" smtClean="0"/>
              <a:t>Graduate School History</a:t>
            </a:r>
            <a:endParaRPr lang="en-US" dirty="0"/>
          </a:p>
        </p:txBody>
      </p:sp>
      <p:grpSp>
        <p:nvGrpSpPr>
          <p:cNvPr id="12" name="Group 11"/>
          <p:cNvGrpSpPr/>
          <p:nvPr/>
        </p:nvGrpSpPr>
        <p:grpSpPr>
          <a:xfrm>
            <a:off x="467160" y="1813861"/>
            <a:ext cx="8683159" cy="4517168"/>
            <a:chOff x="467160" y="1813861"/>
            <a:chExt cx="8683159" cy="4517168"/>
          </a:xfrm>
        </p:grpSpPr>
        <p:pic>
          <p:nvPicPr>
            <p:cNvPr id="7" name="Picture 6"/>
            <p:cNvPicPr>
              <a:picLocks noChangeAspect="1"/>
            </p:cNvPicPr>
            <p:nvPr/>
          </p:nvPicPr>
          <p:blipFill>
            <a:blip r:embed="rId3"/>
            <a:stretch>
              <a:fillRect/>
            </a:stretch>
          </p:blipFill>
          <p:spPr>
            <a:xfrm>
              <a:off x="6353696" y="2457136"/>
              <a:ext cx="2796623" cy="3873893"/>
            </a:xfrm>
            <a:prstGeom prst="rect">
              <a:avLst/>
            </a:prstGeom>
          </p:spPr>
        </p:pic>
        <p:sp>
          <p:nvSpPr>
            <p:cNvPr id="8" name="TextBox 7"/>
            <p:cNvSpPr txBox="1"/>
            <p:nvPr/>
          </p:nvSpPr>
          <p:spPr>
            <a:xfrm>
              <a:off x="6745406" y="1813861"/>
              <a:ext cx="1993454" cy="646331"/>
            </a:xfrm>
            <a:prstGeom prst="rect">
              <a:avLst/>
            </a:prstGeom>
            <a:noFill/>
          </p:spPr>
          <p:txBody>
            <a:bodyPr wrap="none" rtlCol="0">
              <a:spAutoFit/>
            </a:bodyPr>
            <a:lstStyle/>
            <a:p>
              <a:pPr algn="ctr"/>
              <a:r>
                <a:rPr lang="en-US" dirty="0" smtClean="0"/>
                <a:t>1925 Prism </a:t>
              </a:r>
            </a:p>
            <a:p>
              <a:pPr algn="ctr"/>
              <a:r>
                <a:rPr lang="en-US" dirty="0" smtClean="0"/>
                <a:t>(</a:t>
              </a:r>
              <a:r>
                <a:rPr lang="en-US" dirty="0" err="1" smtClean="0"/>
                <a:t>UMaine</a:t>
              </a:r>
              <a:r>
                <a:rPr lang="en-US" dirty="0" smtClean="0"/>
                <a:t> Yearbook)</a:t>
              </a:r>
              <a:endParaRPr lang="en-US" dirty="0"/>
            </a:p>
          </p:txBody>
        </p:sp>
        <p:sp>
          <p:nvSpPr>
            <p:cNvPr id="9" name="Content Placeholder 2"/>
            <p:cNvSpPr txBox="1">
              <a:spLocks/>
            </p:cNvSpPr>
            <p:nvPr/>
          </p:nvSpPr>
          <p:spPr>
            <a:xfrm>
              <a:off x="467160" y="3058301"/>
              <a:ext cx="8229600" cy="738236"/>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Graduate School Founded: 1923</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grpSp>
      <p:sp>
        <p:nvSpPr>
          <p:cNvPr id="10" name="Content Placeholder 2"/>
          <p:cNvSpPr txBox="1">
            <a:spLocks/>
          </p:cNvSpPr>
          <p:nvPr/>
        </p:nvSpPr>
        <p:spPr>
          <a:xfrm>
            <a:off x="465250" y="3839811"/>
            <a:ext cx="8229600" cy="738236"/>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First Ph.D.: 1960</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Content Placeholder 2"/>
          <p:cNvSpPr txBox="1">
            <a:spLocks/>
          </p:cNvSpPr>
          <p:nvPr/>
        </p:nvSpPr>
        <p:spPr>
          <a:xfrm>
            <a:off x="463340" y="4609451"/>
            <a:ext cx="8229600" cy="738236"/>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10 Deans and Directors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5"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4291"/>
            <a:ext cx="8229600" cy="654399"/>
          </a:xfrm>
        </p:spPr>
        <p:txBody>
          <a:bodyPr>
            <a:normAutofit/>
          </a:bodyPr>
          <a:lstStyle/>
          <a:p>
            <a:r>
              <a:rPr lang="en-US" sz="2400" dirty="0" smtClean="0"/>
              <a:t>AY 12: 64 doctorates granted (</a:t>
            </a:r>
            <a:r>
              <a:rPr lang="en-US" sz="2400" dirty="0" err="1" smtClean="0"/>
              <a:t>UMaine</a:t>
            </a:r>
            <a:r>
              <a:rPr lang="en-US" sz="2400" dirty="0" smtClean="0"/>
              <a:t> record)</a:t>
            </a:r>
          </a:p>
        </p:txBody>
      </p:sp>
      <p:sp>
        <p:nvSpPr>
          <p:cNvPr id="4" name="Title 1"/>
          <p:cNvSpPr>
            <a:spLocks noGrp="1"/>
          </p:cNvSpPr>
          <p:nvPr>
            <p:ph type="title"/>
          </p:nvPr>
        </p:nvSpPr>
        <p:spPr>
          <a:xfrm>
            <a:off x="457200" y="1628"/>
            <a:ext cx="8229600" cy="924247"/>
          </a:xfrm>
        </p:spPr>
        <p:txBody>
          <a:bodyPr/>
          <a:lstStyle/>
          <a:p>
            <a:r>
              <a:rPr lang="en-US" dirty="0" smtClean="0"/>
              <a:t>Graduate School Numbers</a:t>
            </a:r>
            <a:endParaRPr lang="en-US" dirty="0"/>
          </a:p>
        </p:txBody>
      </p:sp>
      <p:sp>
        <p:nvSpPr>
          <p:cNvPr id="5" name="Content Placeholder 2"/>
          <p:cNvSpPr txBox="1">
            <a:spLocks/>
          </p:cNvSpPr>
          <p:nvPr/>
        </p:nvSpPr>
        <p:spPr>
          <a:xfrm>
            <a:off x="456095" y="2470799"/>
            <a:ext cx="8229600" cy="654399"/>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2400" dirty="0" smtClean="0"/>
              <a:t>AY 13: 463 doctoral students enrolled (</a:t>
            </a:r>
            <a:r>
              <a:rPr lang="en-US" sz="2400" dirty="0" err="1" smtClean="0"/>
              <a:t>UMaine</a:t>
            </a:r>
            <a:r>
              <a:rPr lang="en-US" sz="2400" dirty="0" smtClean="0"/>
              <a:t> Record)</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454990" y="3223350"/>
            <a:ext cx="8229600" cy="654399"/>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2400" dirty="0" smtClean="0"/>
              <a:t>AY 13: 384 new masters students (10+ year record)</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Content Placeholder 2"/>
          <p:cNvSpPr txBox="1">
            <a:spLocks/>
          </p:cNvSpPr>
          <p:nvPr/>
        </p:nvSpPr>
        <p:spPr>
          <a:xfrm>
            <a:off x="453885" y="3989858"/>
            <a:ext cx="8229600" cy="654399"/>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2400" dirty="0" smtClean="0"/>
              <a:t>AY 13: 41 new doctoral students (10+ year record)</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2"/>
          <p:cNvSpPr txBox="1">
            <a:spLocks/>
          </p:cNvSpPr>
          <p:nvPr/>
        </p:nvSpPr>
        <p:spPr>
          <a:xfrm>
            <a:off x="452780" y="4742409"/>
            <a:ext cx="8229600" cy="951963"/>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2400" dirty="0" smtClean="0"/>
              <a:t>AY 13: 655 graduate students supported on assistantships and fellowships</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9" name="Content Placeholder 2"/>
          <p:cNvSpPr txBox="1">
            <a:spLocks/>
          </p:cNvSpPr>
          <p:nvPr/>
        </p:nvSpPr>
        <p:spPr>
          <a:xfrm>
            <a:off x="451675" y="5718272"/>
            <a:ext cx="8229600" cy="951963"/>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2400" dirty="0" smtClean="0"/>
              <a:t>AY 13: 2123 graduate student headcount</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1"/>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726356"/>
          </a:xfrm>
        </p:spPr>
        <p:txBody>
          <a:bodyPr/>
          <a:lstStyle/>
          <a:p>
            <a:r>
              <a:rPr lang="en-US" dirty="0" smtClean="0"/>
              <a:t>The Graduate School</a:t>
            </a:r>
            <a:endParaRPr lang="en-US" dirty="0"/>
          </a:p>
        </p:txBody>
      </p:sp>
      <p:sp>
        <p:nvSpPr>
          <p:cNvPr id="4" name="Title 1"/>
          <p:cNvSpPr>
            <a:spLocks noGrp="1"/>
          </p:cNvSpPr>
          <p:nvPr>
            <p:ph type="title"/>
          </p:nvPr>
        </p:nvSpPr>
        <p:spPr>
          <a:xfrm>
            <a:off x="457200" y="1628"/>
            <a:ext cx="8229600" cy="924247"/>
          </a:xfrm>
        </p:spPr>
        <p:txBody>
          <a:bodyPr/>
          <a:lstStyle/>
          <a:p>
            <a:r>
              <a:rPr lang="en-US" dirty="0" smtClean="0"/>
              <a:t>Graduate School Units</a:t>
            </a:r>
            <a:endParaRPr lang="en-US" dirty="0"/>
          </a:p>
        </p:txBody>
      </p:sp>
      <p:pic>
        <p:nvPicPr>
          <p:cNvPr id="5" name="Picture 4"/>
          <p:cNvPicPr>
            <a:picLocks noChangeAspect="1"/>
          </p:cNvPicPr>
          <p:nvPr/>
        </p:nvPicPr>
        <p:blipFill>
          <a:blip r:embed="rId2"/>
          <a:stretch>
            <a:fillRect/>
          </a:stretch>
        </p:blipFill>
        <p:spPr>
          <a:xfrm>
            <a:off x="1971040" y="2525055"/>
            <a:ext cx="5201920" cy="3901440"/>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628"/>
            <a:ext cx="8229600" cy="924247"/>
          </a:xfrm>
        </p:spPr>
        <p:txBody>
          <a:bodyPr/>
          <a:lstStyle/>
          <a:p>
            <a:r>
              <a:rPr lang="en-US" dirty="0" smtClean="0"/>
              <a:t>Graduate School Units</a:t>
            </a:r>
            <a:endParaRPr lang="en-US" dirty="0"/>
          </a:p>
        </p:txBody>
      </p:sp>
      <p:pic>
        <p:nvPicPr>
          <p:cNvPr id="5" name="Picture 4"/>
          <p:cNvPicPr>
            <a:picLocks noChangeAspect="1"/>
          </p:cNvPicPr>
          <p:nvPr/>
        </p:nvPicPr>
        <p:blipFill>
          <a:blip r:embed="rId3"/>
          <a:stretch>
            <a:fillRect/>
          </a:stretch>
        </p:blipFill>
        <p:spPr>
          <a:xfrm>
            <a:off x="2180372" y="2979419"/>
            <a:ext cx="4783256" cy="3566942"/>
          </a:xfrm>
          <a:prstGeom prst="rect">
            <a:avLst/>
          </a:prstGeom>
        </p:spPr>
      </p:pic>
      <p:sp>
        <p:nvSpPr>
          <p:cNvPr id="9" name="Content Placeholder 2"/>
          <p:cNvSpPr>
            <a:spLocks noGrp="1"/>
          </p:cNvSpPr>
          <p:nvPr>
            <p:ph idx="1"/>
          </p:nvPr>
        </p:nvSpPr>
        <p:spPr>
          <a:xfrm>
            <a:off x="457200" y="1600201"/>
            <a:ext cx="8229600" cy="1236774"/>
          </a:xfrm>
        </p:spPr>
        <p:txBody>
          <a:bodyPr>
            <a:noAutofit/>
          </a:bodyPr>
          <a:lstStyle/>
          <a:p>
            <a:pPr algn="ctr"/>
            <a:r>
              <a:rPr lang="en-US" dirty="0" smtClean="0"/>
              <a:t>The Graduate School of Biomedical Sciences and Engineering</a:t>
            </a:r>
          </a:p>
          <a:p>
            <a:pPr>
              <a:buNone/>
            </a:pPr>
            <a:endParaRPr lang="en-US"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1236774"/>
          </a:xfrm>
        </p:spPr>
        <p:txBody>
          <a:bodyPr>
            <a:noAutofit/>
          </a:bodyPr>
          <a:lstStyle/>
          <a:p>
            <a:r>
              <a:rPr lang="en-US" dirty="0" smtClean="0"/>
              <a:t>The School of Policy and International Affairs</a:t>
            </a:r>
          </a:p>
          <a:p>
            <a:pPr>
              <a:buNone/>
            </a:pPr>
            <a:endParaRPr lang="en-US" dirty="0"/>
          </a:p>
        </p:txBody>
      </p:sp>
      <p:sp>
        <p:nvSpPr>
          <p:cNvPr id="4" name="Title 1"/>
          <p:cNvSpPr>
            <a:spLocks noGrp="1"/>
          </p:cNvSpPr>
          <p:nvPr>
            <p:ph type="title"/>
          </p:nvPr>
        </p:nvSpPr>
        <p:spPr>
          <a:xfrm>
            <a:off x="457200" y="1628"/>
            <a:ext cx="8229600" cy="924247"/>
          </a:xfrm>
        </p:spPr>
        <p:txBody>
          <a:bodyPr/>
          <a:lstStyle/>
          <a:p>
            <a:r>
              <a:rPr lang="en-US" dirty="0" smtClean="0"/>
              <a:t>Graduate School Units</a:t>
            </a:r>
            <a:endParaRPr lang="en-US" dirty="0"/>
          </a:p>
        </p:txBody>
      </p:sp>
      <p:pic>
        <p:nvPicPr>
          <p:cNvPr id="6" name="Picture 5"/>
          <p:cNvPicPr>
            <a:picLocks noChangeAspect="1"/>
          </p:cNvPicPr>
          <p:nvPr/>
        </p:nvPicPr>
        <p:blipFill>
          <a:blip r:embed="rId3"/>
          <a:stretch>
            <a:fillRect/>
          </a:stretch>
        </p:blipFill>
        <p:spPr>
          <a:xfrm>
            <a:off x="1066800" y="2244710"/>
            <a:ext cx="7010400" cy="4457700"/>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4399133" cy="1637766"/>
          </a:xfrm>
        </p:spPr>
        <p:txBody>
          <a:bodyPr>
            <a:noAutofit/>
          </a:bodyPr>
          <a:lstStyle/>
          <a:p>
            <a:r>
              <a:rPr lang="en-US" dirty="0" smtClean="0"/>
              <a:t>The Hudson Museum in Collins Center for the Arts</a:t>
            </a:r>
          </a:p>
          <a:p>
            <a:pPr>
              <a:buNone/>
            </a:pPr>
            <a:endParaRPr lang="en-US" dirty="0"/>
          </a:p>
        </p:txBody>
      </p:sp>
      <p:sp>
        <p:nvSpPr>
          <p:cNvPr id="4" name="Title 1"/>
          <p:cNvSpPr>
            <a:spLocks noGrp="1"/>
          </p:cNvSpPr>
          <p:nvPr>
            <p:ph type="title"/>
          </p:nvPr>
        </p:nvSpPr>
        <p:spPr>
          <a:xfrm>
            <a:off x="457200" y="1628"/>
            <a:ext cx="8229600" cy="924247"/>
          </a:xfrm>
        </p:spPr>
        <p:txBody>
          <a:bodyPr/>
          <a:lstStyle/>
          <a:p>
            <a:r>
              <a:rPr lang="en-US" dirty="0" smtClean="0"/>
              <a:t>Graduate School Units</a:t>
            </a:r>
            <a:endParaRPr lang="en-US" dirty="0"/>
          </a:p>
        </p:txBody>
      </p:sp>
      <p:pic>
        <p:nvPicPr>
          <p:cNvPr id="5" name="Picture 4" descr="Dan exhibit panel.pdf"/>
          <p:cNvPicPr>
            <a:picLocks noChangeAspect="1"/>
          </p:cNvPicPr>
          <p:nvPr/>
        </p:nvPicPr>
        <p:blipFill>
          <a:blip r:embed="rId3"/>
          <a:srcRect b="15747"/>
          <a:stretch>
            <a:fillRect/>
          </a:stretch>
        </p:blipFill>
        <p:spPr>
          <a:xfrm>
            <a:off x="4962085" y="898463"/>
            <a:ext cx="4000500" cy="5778096"/>
          </a:xfrm>
          <a:prstGeom prst="rect">
            <a:avLst/>
          </a:prstGeom>
        </p:spPr>
      </p:pic>
      <p:pic>
        <p:nvPicPr>
          <p:cNvPr id="6" name="Picture 5"/>
          <p:cNvPicPr>
            <a:picLocks noChangeAspect="1"/>
          </p:cNvPicPr>
          <p:nvPr/>
        </p:nvPicPr>
        <p:blipFill>
          <a:blip r:embed="rId4"/>
          <a:srcRect r="79531"/>
          <a:stretch>
            <a:fillRect/>
          </a:stretch>
        </p:blipFill>
        <p:spPr>
          <a:xfrm>
            <a:off x="813715" y="3628757"/>
            <a:ext cx="3275093" cy="1866670"/>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1035</TotalTime>
  <Words>774</Words>
  <Application>Microsoft Macintosh PowerPoint</Application>
  <PresentationFormat>On-screen Show (4:3)</PresentationFormat>
  <Paragraphs>116</Paragraphs>
  <Slides>22</Slides>
  <Notes>8</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The University of Maine Graduate School</vt:lpstr>
      <vt:lpstr>Graduate School Mission</vt:lpstr>
      <vt:lpstr>Graduate School Mission</vt:lpstr>
      <vt:lpstr>Graduate School History</vt:lpstr>
      <vt:lpstr>Graduate School Numbers</vt:lpstr>
      <vt:lpstr>Graduate School Units</vt:lpstr>
      <vt:lpstr>Graduate School Units</vt:lpstr>
      <vt:lpstr>Graduate School Units</vt:lpstr>
      <vt:lpstr>Graduate School Units</vt:lpstr>
      <vt:lpstr>Graduate Faculty</vt:lpstr>
      <vt:lpstr>Graduate Board</vt:lpstr>
      <vt:lpstr>Graduate Board-Senate Relations</vt:lpstr>
      <vt:lpstr>Graduate Board</vt:lpstr>
      <vt:lpstr>Graduate Student Govt</vt:lpstr>
      <vt:lpstr>New Graduate Degree Programs</vt:lpstr>
      <vt:lpstr>New Graduate Certificate Programs</vt:lpstr>
      <vt:lpstr>Recruiting</vt:lpstr>
      <vt:lpstr>Recruiting</vt:lpstr>
      <vt:lpstr>Recruiting</vt:lpstr>
      <vt:lpstr>Development Initiatives</vt:lpstr>
      <vt:lpstr>Challenges</vt:lpstr>
      <vt:lpstr>PowerPoint Presentation</vt:lpstr>
    </vt:vector>
  </TitlesOfParts>
  <Company>University of Maine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University of Maine  Graduate School</dc:title>
  <dc:creator>Dan Sandweiss</dc:creator>
  <cp:lastModifiedBy>Kimberly Junkins</cp:lastModifiedBy>
  <cp:revision>44</cp:revision>
  <dcterms:created xsi:type="dcterms:W3CDTF">2012-12-12T03:45:53Z</dcterms:created>
  <dcterms:modified xsi:type="dcterms:W3CDTF">2012-12-19T12:44:45Z</dcterms:modified>
</cp:coreProperties>
</file>