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570" r:id="rId2"/>
    <p:sldId id="580" r:id="rId3"/>
    <p:sldId id="609" r:id="rId4"/>
    <p:sldId id="597" r:id="rId5"/>
    <p:sldId id="604" r:id="rId6"/>
    <p:sldId id="702" r:id="rId7"/>
    <p:sldId id="601" r:id="rId8"/>
    <p:sldId id="720" r:id="rId9"/>
    <p:sldId id="700" r:id="rId10"/>
    <p:sldId id="701" r:id="rId11"/>
    <p:sldId id="696" r:id="rId12"/>
    <p:sldId id="721" r:id="rId13"/>
    <p:sldId id="7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90" d="100"/>
          <a:sy n="90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64552-4A31-4445-9C27-D669090773FA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CD175-95A2-B448-95A8-C6D1209A3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SSR has three components with committees and co-chairs.  We’ve met and started to information needs, task lists, and time lines for conducting this work across all UMS campuses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F53A9-855D-4D22-9F76-A539915D3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4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Tx/>
              <a:buNone/>
            </a:pPr>
            <a:r>
              <a:rPr lang="en-US" sz="1200" b="1" dirty="0"/>
              <a:t>Presenter: John Volin</a:t>
            </a:r>
          </a:p>
          <a:p>
            <a:pPr marL="0" indent="0" fontAlgn="base">
              <a:buFontTx/>
              <a:buNone/>
            </a:pPr>
            <a:endParaRPr lang="en-US" sz="1200" b="1" dirty="0"/>
          </a:p>
          <a:p>
            <a:pPr marL="0" indent="0" fontAlgn="base">
              <a:buFontTx/>
              <a:buNone/>
            </a:pPr>
            <a:r>
              <a:rPr lang="en-US" sz="1200" b="1" dirty="0"/>
              <a:t>Key takeaway:  </a:t>
            </a:r>
            <a:r>
              <a:rPr lang="en-US" sz="1200" b="0" i="1" dirty="0"/>
              <a:t>How’s it going? </a:t>
            </a:r>
            <a:r>
              <a:rPr lang="en-US" sz="1200" b="0" dirty="0"/>
              <a:t>Early retention assessment is positive.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93% of students indicated they are still interested in research/exploration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students would take the RLE again, with the most common reason being that it was a fun/enjoyable experience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common benefits: </a:t>
            </a:r>
          </a:p>
          <a:p>
            <a:pPr fontAlgn="base"/>
            <a:r>
              <a:rPr lang="en-US" sz="1200" dirty="0"/>
              <a:t>	&gt; having a support system with peers </a:t>
            </a:r>
          </a:p>
          <a:p>
            <a:pPr fontAlgn="base"/>
            <a:r>
              <a:rPr lang="en-US" sz="1200" dirty="0"/>
              <a:t>	&gt; having a support system with a faculty member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RLE students showed gains in many survey items, with significant pre-to-post gains in:</a:t>
            </a:r>
          </a:p>
          <a:p>
            <a:pPr lvl="1" fontAlgn="base"/>
            <a:r>
              <a:rPr lang="en-US" sz="1200" dirty="0"/>
              <a:t>	&gt; Confidence in research tasks</a:t>
            </a:r>
          </a:p>
          <a:p>
            <a:pPr lvl="1" fontAlgn="base"/>
            <a:r>
              <a:rPr lang="en-US" sz="1200" dirty="0"/>
              <a:t>	&gt; Collaboration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Analyzing effects on retention from Fall 2021 to Fall 2022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86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Maine Difference is supported largely by the SSR goals of UMS TRANSFORMS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61267-BAF7-5049-9E5A-66A5FC1C6F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04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E6C0-5D70-8E45-98E9-6A378ED2D4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522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 combination of proven designs, linked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E6C0-5D70-8E45-98E9-6A378ED2D4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9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68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Tx/>
              <a:buNone/>
            </a:pPr>
            <a:r>
              <a:rPr lang="en-US" sz="1200" b="1" dirty="0"/>
              <a:t>Presenter: John Volin</a:t>
            </a:r>
          </a:p>
          <a:p>
            <a:pPr marL="0" indent="0" fontAlgn="base">
              <a:buFontTx/>
              <a:buNone/>
            </a:pPr>
            <a:endParaRPr lang="en-US" sz="1200" b="1" dirty="0"/>
          </a:p>
          <a:p>
            <a:pPr marL="0" indent="0" fontAlgn="base">
              <a:buFontTx/>
              <a:buNone/>
            </a:pPr>
            <a:r>
              <a:rPr lang="en-US" sz="1200" b="1" dirty="0"/>
              <a:t>Key takeaway:  </a:t>
            </a:r>
            <a:r>
              <a:rPr lang="en-US" sz="1200" b="0" i="1" dirty="0"/>
              <a:t>How’s it going? </a:t>
            </a:r>
            <a:r>
              <a:rPr lang="en-US" sz="1200" b="0" dirty="0"/>
              <a:t>Early retention assessment is positive.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93% of students indicated they are still interested in research/exploration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students would take the RLE again, with the most common reason being that it was a fun/enjoyable experience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common benefits: </a:t>
            </a:r>
          </a:p>
          <a:p>
            <a:pPr fontAlgn="base"/>
            <a:r>
              <a:rPr lang="en-US" sz="1200" dirty="0"/>
              <a:t>	&gt; having a support system with peers </a:t>
            </a:r>
          </a:p>
          <a:p>
            <a:pPr fontAlgn="base"/>
            <a:r>
              <a:rPr lang="en-US" sz="1200" dirty="0"/>
              <a:t>	&gt; having a support system with a faculty member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RLE students showed gains in many survey items, with significant pre-to-post gains in:</a:t>
            </a:r>
          </a:p>
          <a:p>
            <a:pPr lvl="1" fontAlgn="base"/>
            <a:r>
              <a:rPr lang="en-US" sz="1200" dirty="0"/>
              <a:t>	&gt; Confidence in research tasks</a:t>
            </a:r>
          </a:p>
          <a:p>
            <a:pPr lvl="1" fontAlgn="base"/>
            <a:r>
              <a:rPr lang="en-US" sz="1200" dirty="0"/>
              <a:t>	&gt; Collaboration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Analyzing effects on retention from Fall 2021 to Fall 2022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276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Tx/>
              <a:buNone/>
            </a:pPr>
            <a:r>
              <a:rPr lang="en-US" sz="1200" b="1" dirty="0"/>
              <a:t>Presenter: John Volin</a:t>
            </a:r>
          </a:p>
          <a:p>
            <a:pPr marL="0" indent="0" fontAlgn="base">
              <a:buFontTx/>
              <a:buNone/>
            </a:pPr>
            <a:endParaRPr lang="en-US" sz="1200" b="1" dirty="0"/>
          </a:p>
          <a:p>
            <a:pPr marL="0" indent="0" fontAlgn="base">
              <a:buFontTx/>
              <a:buNone/>
            </a:pPr>
            <a:r>
              <a:rPr lang="en-US" sz="1200" b="1" dirty="0"/>
              <a:t>Key takeaway:  </a:t>
            </a:r>
            <a:r>
              <a:rPr lang="en-US" sz="1200" b="0" i="1" dirty="0"/>
              <a:t>How’s it going? </a:t>
            </a:r>
            <a:r>
              <a:rPr lang="en-US" sz="1200" b="0" dirty="0"/>
              <a:t>Early retention assessment is positive.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93% of students indicated they are still interested in research/exploration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students would take the RLE again, with the most common reason being that it was a fun/enjoyable experience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common benefits: </a:t>
            </a:r>
          </a:p>
          <a:p>
            <a:pPr fontAlgn="base"/>
            <a:r>
              <a:rPr lang="en-US" sz="1200" dirty="0"/>
              <a:t>	&gt; having a support system with peers </a:t>
            </a:r>
          </a:p>
          <a:p>
            <a:pPr fontAlgn="base"/>
            <a:r>
              <a:rPr lang="en-US" sz="1200" dirty="0"/>
              <a:t>	&gt; having a support system with a faculty member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RLE students showed gains in many survey items, with significant pre-to-post gains in:</a:t>
            </a:r>
          </a:p>
          <a:p>
            <a:pPr lvl="1" fontAlgn="base"/>
            <a:r>
              <a:rPr lang="en-US" sz="1200" dirty="0"/>
              <a:t>	&gt; Confidence in research tasks</a:t>
            </a:r>
          </a:p>
          <a:p>
            <a:pPr lvl="1" fontAlgn="base"/>
            <a:r>
              <a:rPr lang="en-US" sz="1200" dirty="0"/>
              <a:t>	&gt; Collaboration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Analyzing effects on retention from Fall 2021 to Fall 2022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18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Tx/>
              <a:buNone/>
            </a:pPr>
            <a:r>
              <a:rPr lang="en-US" sz="1200" b="1" dirty="0"/>
              <a:t>Presenter: John Volin</a:t>
            </a:r>
          </a:p>
          <a:p>
            <a:pPr marL="0" indent="0" fontAlgn="base">
              <a:buFontTx/>
              <a:buNone/>
            </a:pPr>
            <a:endParaRPr lang="en-US" sz="1200" b="1" dirty="0"/>
          </a:p>
          <a:p>
            <a:pPr marL="0" indent="0" fontAlgn="base">
              <a:buFontTx/>
              <a:buNone/>
            </a:pPr>
            <a:r>
              <a:rPr lang="en-US" sz="1200" b="1" dirty="0"/>
              <a:t>Key takeaway:  </a:t>
            </a:r>
            <a:r>
              <a:rPr lang="en-US" sz="1200" b="0" i="1" dirty="0"/>
              <a:t>How’s it going? </a:t>
            </a:r>
            <a:r>
              <a:rPr lang="en-US" sz="1200" b="0" dirty="0"/>
              <a:t>Early retention assessment is positive.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93% of students indicated they are still interested in research/exploration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students would take the RLE again, with the most common reason being that it was a fun/enjoyable experience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Most common benefits: </a:t>
            </a:r>
          </a:p>
          <a:p>
            <a:pPr fontAlgn="base"/>
            <a:r>
              <a:rPr lang="en-US" sz="1200" dirty="0"/>
              <a:t>	&gt; having a support system with peers </a:t>
            </a:r>
          </a:p>
          <a:p>
            <a:pPr fontAlgn="base"/>
            <a:r>
              <a:rPr lang="en-US" sz="1200" dirty="0"/>
              <a:t>	&gt; having a support system with a faculty member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RLE students showed gains in many survey items, with significant pre-to-post gains in:</a:t>
            </a:r>
          </a:p>
          <a:p>
            <a:pPr lvl="1" fontAlgn="base"/>
            <a:r>
              <a:rPr lang="en-US" sz="1200" dirty="0"/>
              <a:t>	&gt; Confidence in research tasks</a:t>
            </a:r>
          </a:p>
          <a:p>
            <a:pPr lvl="1" fontAlgn="base"/>
            <a:r>
              <a:rPr lang="en-US" sz="1200" dirty="0"/>
              <a:t>	&gt; Collaboration</a:t>
            </a:r>
          </a:p>
          <a:p>
            <a:pPr marL="285750" lvl="1" indent="-285750" fontAlgn="base">
              <a:buFont typeface="Arial" panose="020B0604020202020204" pitchFamily="34" charset="0"/>
              <a:buChar char="•"/>
            </a:pPr>
            <a:r>
              <a:rPr lang="en-US" sz="1200" dirty="0"/>
              <a:t>Analyzing effects on retention from Fall 2021 to Fall 2022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50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9A5A-6F17-C941-3653-5C2F59497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FB53-947E-F2B0-A35D-F1BD2F699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62068-34D3-07A8-F095-3B52A089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06198-82AD-9344-55D5-575DD55E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A98D1-140C-3203-8B6E-47FF96D4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6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B4E1-4FD2-96BE-4FF2-9C8D93DE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C1223-7796-DFB7-394F-338068BE0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23826-76DA-03A7-972C-6D8D5C38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6B52-CD04-51C3-E6CA-7FEAF559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B0E5-71B5-158B-F116-43DB9865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6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81AE36-2DE5-A429-34A4-26581820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13566-6CD4-3E90-5519-6076EBB25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0CDB0-279C-0F08-5639-1044D0D5E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E73A-6935-29E7-CD8B-34B05AD2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B7401-959E-1630-81EF-4958F70E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8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C9F744-224B-493F-A9A2-21BB3E35C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4883" t="88870" r="3633" b="1492"/>
          <a:stretch/>
        </p:blipFill>
        <p:spPr>
          <a:xfrm>
            <a:off x="0" y="6176963"/>
            <a:ext cx="12244450" cy="73265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2D3C4D2-B56D-485C-82B6-C667B86F6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1" y="6233312"/>
            <a:ext cx="1224844" cy="567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4946" y="218417"/>
            <a:ext cx="10515600" cy="638780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91627" y="6360728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algn="ctr"/>
            <a:fld id="{1FAD15BD-BF4E-4DB1-8B8E-ABD2B781783D}" type="slidenum">
              <a:rPr lang="en-US" smtClean="0"/>
              <a:pPr algn="ctr"/>
              <a:t>‹#›</a:t>
            </a:fld>
            <a:endParaRPr lang="en-US" sz="1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8BD7D2-C37E-488C-8BC4-B8C2F90A128A}"/>
              </a:ext>
            </a:extLst>
          </p:cNvPr>
          <p:cNvCxnSpPr>
            <a:cxnSpLocks/>
          </p:cNvCxnSpPr>
          <p:nvPr userDrawn="1"/>
        </p:nvCxnSpPr>
        <p:spPr>
          <a:xfrm>
            <a:off x="3626777" y="810401"/>
            <a:ext cx="8565223" cy="0"/>
          </a:xfrm>
          <a:prstGeom prst="line">
            <a:avLst/>
          </a:prstGeom>
          <a:ln w="31750">
            <a:solidFill>
              <a:srgbClr val="3B8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89DC9B8-BAA9-4DE1-8212-B5D0BD06F008}"/>
              </a:ext>
            </a:extLst>
          </p:cNvPr>
          <p:cNvSpPr/>
          <p:nvPr userDrawn="1"/>
        </p:nvSpPr>
        <p:spPr>
          <a:xfrm>
            <a:off x="-3405" y="324156"/>
            <a:ext cx="3452661" cy="387087"/>
          </a:xfrm>
          <a:prstGeom prst="rect">
            <a:avLst/>
          </a:prstGeom>
          <a:gradFill>
            <a:gsLst>
              <a:gs pos="0">
                <a:srgbClr val="3A87A0">
                  <a:alpha val="44000"/>
                </a:srgbClr>
              </a:gs>
              <a:gs pos="74000">
                <a:srgbClr val="3A87A0">
                  <a:alpha val="15000"/>
                </a:srgbClr>
              </a:gs>
              <a:gs pos="37000">
                <a:srgbClr val="3A87A0">
                  <a:alpha val="22000"/>
                </a:srgbClr>
              </a:gs>
              <a:gs pos="100000">
                <a:srgbClr val="3A87A0">
                  <a:alpha val="1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AABBDC-6FE6-4CDD-B7D5-074DE55679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91627" y="857197"/>
            <a:ext cx="7386276" cy="390840"/>
          </a:xfrm>
        </p:spPr>
        <p:txBody>
          <a:bodyPr/>
          <a:lstStyle>
            <a:lvl1pPr algn="r"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4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0"/>
          <p:cNvPicPr preferRelativeResize="0"/>
          <p:nvPr/>
        </p:nvPicPr>
        <p:blipFill rotWithShape="1">
          <a:blip r:embed="rId2">
            <a:alphaModFix amt="70000"/>
          </a:blip>
          <a:srcRect l="4882" t="88869" r="3632" b="1492"/>
          <a:stretch/>
        </p:blipFill>
        <p:spPr>
          <a:xfrm>
            <a:off x="0" y="6176963"/>
            <a:ext cx="12244450" cy="73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0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31" y="6233312"/>
            <a:ext cx="1224844" cy="56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3484946" y="218417"/>
            <a:ext cx="10515600" cy="63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sldNum" idx="12"/>
          </p:nvPr>
        </p:nvSpPr>
        <p:spPr>
          <a:xfrm>
            <a:off x="4491627" y="63607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" name="Google Shape;16;p10"/>
          <p:cNvCxnSpPr/>
          <p:nvPr/>
        </p:nvCxnSpPr>
        <p:spPr>
          <a:xfrm>
            <a:off x="3626777" y="810401"/>
            <a:ext cx="8565223" cy="0"/>
          </a:xfrm>
          <a:prstGeom prst="straightConnector1">
            <a:avLst/>
          </a:prstGeom>
          <a:noFill/>
          <a:ln w="31750" cap="flat" cmpd="sng">
            <a:solidFill>
              <a:srgbClr val="3B88A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10"/>
          <p:cNvSpPr/>
          <p:nvPr/>
        </p:nvSpPr>
        <p:spPr>
          <a:xfrm>
            <a:off x="-3405" y="324156"/>
            <a:ext cx="3452661" cy="387087"/>
          </a:xfrm>
          <a:prstGeom prst="rect">
            <a:avLst/>
          </a:prstGeom>
          <a:gradFill>
            <a:gsLst>
              <a:gs pos="0">
                <a:srgbClr val="3A87A0">
                  <a:alpha val="43921"/>
                </a:srgbClr>
              </a:gs>
              <a:gs pos="37000">
                <a:srgbClr val="3A87A0">
                  <a:alpha val="21960"/>
                </a:srgbClr>
              </a:gs>
              <a:gs pos="74000">
                <a:srgbClr val="3A87A0">
                  <a:alpha val="14901"/>
                </a:srgbClr>
              </a:gs>
              <a:gs pos="100000">
                <a:srgbClr val="3A87A0">
                  <a:alpha val="1176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1"/>
          </p:nvPr>
        </p:nvSpPr>
        <p:spPr>
          <a:xfrm>
            <a:off x="4491627" y="857197"/>
            <a:ext cx="7386276" cy="3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i="1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3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 rotWithShape="1">
          <a:blip r:embed="rId2">
            <a:alphaModFix amt="70000"/>
          </a:blip>
          <a:srcRect l="4882" t="88869" r="3632" b="1492"/>
          <a:stretch/>
        </p:blipFill>
        <p:spPr>
          <a:xfrm>
            <a:off x="0" y="6176963"/>
            <a:ext cx="12244450" cy="73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31" y="6233312"/>
            <a:ext cx="1224844" cy="56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>
            <a:spLocks noGrp="1"/>
          </p:cNvSpPr>
          <p:nvPr>
            <p:ph type="sldNum" idx="12"/>
          </p:nvPr>
        </p:nvSpPr>
        <p:spPr>
          <a:xfrm>
            <a:off x="4491627" y="63607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214;p35">
            <a:extLst>
              <a:ext uri="{FF2B5EF4-FFF2-40B4-BE49-F238E27FC236}">
                <a16:creationId xmlns:a16="http://schemas.microsoft.com/office/drawing/2014/main" id="{D4CE9E5B-760D-C49B-7163-CFE07AF1D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7769" y="132147"/>
            <a:ext cx="10515600" cy="63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200" b="1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10" name="Google Shape;216;p35">
            <a:extLst>
              <a:ext uri="{FF2B5EF4-FFF2-40B4-BE49-F238E27FC236}">
                <a16:creationId xmlns:a16="http://schemas.microsoft.com/office/drawing/2014/main" id="{657C086D-84C2-3B8C-D309-7E48BE2C189E}"/>
              </a:ext>
            </a:extLst>
          </p:cNvPr>
          <p:cNvCxnSpPr>
            <a:cxnSpLocks/>
          </p:cNvCxnSpPr>
          <p:nvPr userDrawn="1"/>
        </p:nvCxnSpPr>
        <p:spPr>
          <a:xfrm>
            <a:off x="1711234" y="857197"/>
            <a:ext cx="10480766" cy="0"/>
          </a:xfrm>
          <a:prstGeom prst="straightConnector1">
            <a:avLst/>
          </a:prstGeom>
          <a:noFill/>
          <a:ln w="31750" cap="flat" cmpd="sng">
            <a:solidFill>
              <a:srgbClr val="3B88A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217;p35">
            <a:extLst>
              <a:ext uri="{FF2B5EF4-FFF2-40B4-BE49-F238E27FC236}">
                <a16:creationId xmlns:a16="http://schemas.microsoft.com/office/drawing/2014/main" id="{FC1104C5-3889-1E14-8827-46022320FB41}"/>
              </a:ext>
            </a:extLst>
          </p:cNvPr>
          <p:cNvSpPr/>
          <p:nvPr userDrawn="1"/>
        </p:nvSpPr>
        <p:spPr>
          <a:xfrm>
            <a:off x="-38504" y="218418"/>
            <a:ext cx="821191" cy="421661"/>
          </a:xfrm>
          <a:prstGeom prst="rect">
            <a:avLst/>
          </a:prstGeom>
          <a:gradFill>
            <a:gsLst>
              <a:gs pos="0">
                <a:srgbClr val="3A87A0">
                  <a:alpha val="43921"/>
                </a:srgbClr>
              </a:gs>
              <a:gs pos="37000">
                <a:srgbClr val="3A87A0">
                  <a:alpha val="21960"/>
                </a:srgbClr>
              </a:gs>
              <a:gs pos="74000">
                <a:srgbClr val="3A87A0">
                  <a:alpha val="14901"/>
                </a:srgbClr>
              </a:gs>
              <a:gs pos="100000">
                <a:srgbClr val="3A87A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86EAC-3DB3-08C6-CAEE-80D22E75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0ABF-871C-72AE-6E23-5C6B6A05F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54D7-E4EA-A4B7-EF8F-0389539F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0BCB-4CAD-E84C-ECB9-693C35C1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6B5A6-F165-91C7-6FB2-86A98AA5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E2A0-3F47-7FCE-455E-61AC75A5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8FD0C-3BF5-7CAD-D8E8-7C4E182DB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9E7DE-1A1D-58B1-85E5-4A565987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5F72F-8F52-B972-24F5-4156D945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0F5BA-FCBF-EB25-FC71-46FB312F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7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3BBD-B38E-812D-0680-12FAE32D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3211C-19FC-8230-7C5B-55414C9B4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4B7DE-71D6-1C31-3717-CD8F140B0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642CB-6447-BDFE-CE86-A8BC07C3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CC566-FBFB-BF67-7D72-E914B111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3B530-756F-1063-8D56-58158E738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4BA8-C5F2-BCC3-EA2F-F6F6E307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F5CF8-2BED-2498-45BF-C14290E8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28CA5-AAB2-DF5E-2E62-996AB27B1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435FC-F1B4-E987-EC5A-A534407E7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B1E9A-CF68-EBFE-5763-D0AEF369A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50B7B-A4D5-2AB0-040E-703F0F30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71CF6-38CF-9049-FDB3-96723D1E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E886A-F5E6-A1AC-8D42-F89D7DFA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5256-886C-B089-9EAB-B6E502DD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F1F64-1076-A34D-C438-FC8C1E05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2068A-5A9E-380D-ED36-24DD5342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04E89-93E5-8ECF-8ABE-FBADCC53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CB182-4C20-5824-38F2-033D1BAC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502D1-1518-011F-37FE-192FA9FE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F0BFB-E9D2-8795-DC78-2E67D62C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6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F2EC-C7EE-33BA-61A5-1F9A3FC8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3DDBF-BC9B-D21A-B209-94BCB807B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365CE-4483-FD42-4600-C89121493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B33EA-8300-5116-C403-F943042F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8A5C2-C650-0E2C-9C24-D3598D93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EFC9-3CDF-8B9B-BA1B-FF657CFF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8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3109-4681-49FC-F988-5A26FDEA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EAF86-EAA7-EB6D-116D-7FD2B3618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0032C-280E-8DDE-1325-9F4503300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C8B9C-1C9B-CB92-13BA-0EF8BD57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8DD35-6337-6CFA-75EE-E9CF5DF2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CFB95-E2EA-2EE6-3A1D-C5904BCD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DDB25-9CBC-5A43-3EC9-4A43C7FD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4052D-89F3-57ED-C0D0-FF6ECE9AD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46CDE-68BF-E745-3107-7129CF884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61B6D-BDFE-0C45-AC8D-82F5ECF6DB6B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A71EA-2402-90A5-6218-A3734BA0C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2737A-B69C-18E1-A794-4FDEAC62A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EC529-3FF8-9042-89D2-7694CED8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558DE-3449-3A45-A0D5-36A30E3ADE79}"/>
              </a:ext>
            </a:extLst>
          </p:cNvPr>
          <p:cNvSpPr/>
          <p:nvPr/>
        </p:nvSpPr>
        <p:spPr>
          <a:xfrm>
            <a:off x="575203" y="415970"/>
            <a:ext cx="105889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esearch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17406D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8000" b="1" dirty="0">
                <a:solidFill>
                  <a:srgbClr val="17406D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xperiences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81F890-8A81-1548-B1EA-8C717957D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96" y="2051335"/>
            <a:ext cx="3575011" cy="357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FE52BB-0633-634E-B502-E7FD2D169582}"/>
              </a:ext>
            </a:extLst>
          </p:cNvPr>
          <p:cNvSpPr/>
          <p:nvPr/>
        </p:nvSpPr>
        <p:spPr>
          <a:xfrm>
            <a:off x="3557588" y="642938"/>
            <a:ext cx="8634412" cy="328612"/>
          </a:xfrm>
          <a:prstGeom prst="rect">
            <a:avLst/>
          </a:prstGeom>
          <a:solidFill>
            <a:srgbClr val="FC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 descr="Harold Alfond Foundation logo">
            <a:extLst>
              <a:ext uri="{FF2B5EF4-FFF2-40B4-BE49-F238E27FC236}">
                <a16:creationId xmlns:a16="http://schemas.microsoft.com/office/drawing/2014/main" id="{84588B55-EFAF-5C4A-910E-000EEB5D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569" y="153289"/>
            <a:ext cx="1815779" cy="97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MS Transforms - Transforms">
            <a:extLst>
              <a:ext uri="{FF2B5EF4-FFF2-40B4-BE49-F238E27FC236}">
                <a16:creationId xmlns:a16="http://schemas.microsoft.com/office/drawing/2014/main" id="{B22C8E0B-E865-184A-9C4A-9E53CA316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94" y="136320"/>
            <a:ext cx="2911059" cy="1670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1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1F69C90-7067-61C7-C275-62127FE0D19D}"/>
              </a:ext>
            </a:extLst>
          </p:cNvPr>
          <p:cNvCxnSpPr>
            <a:cxnSpLocks/>
            <a:endCxn id="26" idx="7"/>
          </p:cNvCxnSpPr>
          <p:nvPr/>
        </p:nvCxnSpPr>
        <p:spPr>
          <a:xfrm flipV="1">
            <a:off x="3245786" y="2270159"/>
            <a:ext cx="3150956" cy="1831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A5F999B-B4BE-A427-4370-D8D714BA6A4B}"/>
              </a:ext>
            </a:extLst>
          </p:cNvPr>
          <p:cNvCxnSpPr>
            <a:cxnSpLocks/>
          </p:cNvCxnSpPr>
          <p:nvPr/>
        </p:nvCxnSpPr>
        <p:spPr>
          <a:xfrm flipV="1">
            <a:off x="3342542" y="3038276"/>
            <a:ext cx="2798085" cy="10637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9D769B6-771A-CAC3-522B-0727DE4EEF47}"/>
              </a:ext>
            </a:extLst>
          </p:cNvPr>
          <p:cNvCxnSpPr>
            <a:cxnSpLocks/>
          </p:cNvCxnSpPr>
          <p:nvPr/>
        </p:nvCxnSpPr>
        <p:spPr>
          <a:xfrm flipV="1">
            <a:off x="3254846" y="1793721"/>
            <a:ext cx="2930082" cy="2349242"/>
          </a:xfrm>
          <a:prstGeom prst="line">
            <a:avLst/>
          </a:prstGeom>
          <a:ln w="38100">
            <a:solidFill>
              <a:srgbClr val="FF90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AFF78C-EE80-9ACC-8AD4-4ABD6003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2" y="218417"/>
            <a:ext cx="11290429" cy="63878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Pilot Assessment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3E7B8-D504-EE56-5993-C338279CB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B8ACC9-6A98-5AD2-8A0D-EAB3E1F60F89}"/>
              </a:ext>
            </a:extLst>
          </p:cNvPr>
          <p:cNvCxnSpPr>
            <a:cxnSpLocks/>
          </p:cNvCxnSpPr>
          <p:nvPr/>
        </p:nvCxnSpPr>
        <p:spPr>
          <a:xfrm>
            <a:off x="1914525" y="5167063"/>
            <a:ext cx="75295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E1F1F-382F-FD4B-2C22-F4C3C2B2DD08}"/>
              </a:ext>
            </a:extLst>
          </p:cNvPr>
          <p:cNvCxnSpPr>
            <a:cxnSpLocks/>
          </p:cNvCxnSpPr>
          <p:nvPr/>
        </p:nvCxnSpPr>
        <p:spPr>
          <a:xfrm flipV="1">
            <a:off x="1914525" y="1385888"/>
            <a:ext cx="0" cy="37811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2CECEE-773E-7A49-5375-6528FA7C34E7}"/>
              </a:ext>
            </a:extLst>
          </p:cNvPr>
          <p:cNvSpPr txBox="1"/>
          <p:nvPr/>
        </p:nvSpPr>
        <p:spPr>
          <a:xfrm>
            <a:off x="5517155" y="5322083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2A5FFE-2F8E-7160-145E-C4CE3614D46C}"/>
              </a:ext>
            </a:extLst>
          </p:cNvPr>
          <p:cNvSpPr>
            <a:spLocks/>
          </p:cNvSpPr>
          <p:nvPr/>
        </p:nvSpPr>
        <p:spPr>
          <a:xfrm>
            <a:off x="3045761" y="3841429"/>
            <a:ext cx="521208" cy="521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BF8623-169F-6BA8-E582-83559B240D49}"/>
              </a:ext>
            </a:extLst>
          </p:cNvPr>
          <p:cNvSpPr>
            <a:spLocks/>
          </p:cNvSpPr>
          <p:nvPr/>
        </p:nvSpPr>
        <p:spPr>
          <a:xfrm>
            <a:off x="5951863" y="2193830"/>
            <a:ext cx="521208" cy="521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8C6340-E0E2-EBED-CE95-490B87225E7C}"/>
              </a:ext>
            </a:extLst>
          </p:cNvPr>
          <p:cNvSpPr txBox="1"/>
          <p:nvPr/>
        </p:nvSpPr>
        <p:spPr>
          <a:xfrm>
            <a:off x="10216883" y="5322083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Graduation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28A10E-22BF-7793-BD1B-C28ED9F46EAA}"/>
              </a:ext>
            </a:extLst>
          </p:cNvPr>
          <p:cNvCxnSpPr>
            <a:cxnSpLocks/>
          </p:cNvCxnSpPr>
          <p:nvPr/>
        </p:nvCxnSpPr>
        <p:spPr>
          <a:xfrm>
            <a:off x="8695292" y="2479821"/>
            <a:ext cx="2193619" cy="2729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9AC365B-0CE3-704F-3FB3-D1181A833A45}"/>
              </a:ext>
            </a:extLst>
          </p:cNvPr>
          <p:cNvSpPr txBox="1"/>
          <p:nvPr/>
        </p:nvSpPr>
        <p:spPr>
          <a:xfrm>
            <a:off x="8625509" y="2604131"/>
            <a:ext cx="246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4yr Grad Rate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CFE0A69-AAEC-6FF6-4CA8-E0D3AB973377}"/>
              </a:ext>
            </a:extLst>
          </p:cNvPr>
          <p:cNvSpPr>
            <a:spLocks/>
          </p:cNvSpPr>
          <p:nvPr/>
        </p:nvSpPr>
        <p:spPr>
          <a:xfrm>
            <a:off x="10602020" y="2244295"/>
            <a:ext cx="521208" cy="52120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54CE24D-D533-D804-AC13-C8DD5892070F}"/>
              </a:ext>
            </a:extLst>
          </p:cNvPr>
          <p:cNvCxnSpPr/>
          <p:nvPr/>
        </p:nvCxnSpPr>
        <p:spPr>
          <a:xfrm>
            <a:off x="8723235" y="5167063"/>
            <a:ext cx="239999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3835102-4386-82D8-424B-7A0B8887C38B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6239506" y="2427142"/>
            <a:ext cx="2193619" cy="2729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AC2C3A8-1BF5-7620-309E-3C1A6ECC645E}"/>
              </a:ext>
            </a:extLst>
          </p:cNvPr>
          <p:cNvSpPr>
            <a:spLocks/>
          </p:cNvSpPr>
          <p:nvPr/>
        </p:nvSpPr>
        <p:spPr>
          <a:xfrm>
            <a:off x="8433125" y="2193830"/>
            <a:ext cx="521208" cy="521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D923B5D3-3F6F-8698-3ED2-EC2BDCE4472E}"/>
              </a:ext>
            </a:extLst>
          </p:cNvPr>
          <p:cNvSpPr/>
          <p:nvPr/>
        </p:nvSpPr>
        <p:spPr>
          <a:xfrm rot="13988906">
            <a:off x="8786332" y="2049799"/>
            <a:ext cx="181659" cy="4936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71FE1F-007D-F43F-D6B7-D4CC5CA89238}"/>
              </a:ext>
            </a:extLst>
          </p:cNvPr>
          <p:cNvSpPr txBox="1"/>
          <p:nvPr/>
        </p:nvSpPr>
        <p:spPr>
          <a:xfrm>
            <a:off x="6274810" y="2511038"/>
            <a:ext cx="246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1</a:t>
            </a:r>
            <a:r>
              <a:rPr lang="en-US" sz="2400" i="1" baseline="30000" dirty="0"/>
              <a:t>st</a:t>
            </a:r>
            <a:r>
              <a:rPr lang="en-US" sz="2400" i="1" dirty="0"/>
              <a:t> year retention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8314A-349A-0BC8-2F4D-F52D866AE233}"/>
              </a:ext>
            </a:extLst>
          </p:cNvPr>
          <p:cNvSpPr txBox="1"/>
          <p:nvPr/>
        </p:nvSpPr>
        <p:spPr>
          <a:xfrm>
            <a:off x="4205919" y="5317199"/>
            <a:ext cx="97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Oct/Nov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2A8A3-3651-3431-7DD1-E67ACEAD9742}"/>
              </a:ext>
            </a:extLst>
          </p:cNvPr>
          <p:cNvGrpSpPr/>
          <p:nvPr/>
        </p:nvGrpSpPr>
        <p:grpSpPr>
          <a:xfrm>
            <a:off x="3605064" y="3846536"/>
            <a:ext cx="4281632" cy="1332019"/>
            <a:chOff x="3605064" y="3846536"/>
            <a:chExt cx="4281632" cy="133201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9BF1BC-AB30-9299-4A3C-0A0449D89791}"/>
                </a:ext>
              </a:extLst>
            </p:cNvPr>
            <p:cNvSpPr txBox="1"/>
            <p:nvPr/>
          </p:nvSpPr>
          <p:spPr>
            <a:xfrm>
              <a:off x="4648201" y="3846536"/>
              <a:ext cx="3238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Student Cognitive Assessment</a:t>
              </a:r>
            </a:p>
            <a:p>
              <a:pPr algn="ctr"/>
              <a:r>
                <a:rPr lang="en-US" dirty="0"/>
                <a:t>(by faculty)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4F8A7F-A92A-5A2B-2805-C946CD4AE9AE}"/>
                </a:ext>
              </a:extLst>
            </p:cNvPr>
            <p:cNvSpPr txBox="1"/>
            <p:nvPr/>
          </p:nvSpPr>
          <p:spPr>
            <a:xfrm>
              <a:off x="3605064" y="4182424"/>
              <a:ext cx="2281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Pedagogy Survey</a:t>
              </a:r>
            </a:p>
            <a:p>
              <a:pPr algn="ctr"/>
              <a:r>
                <a:rPr lang="en-US" dirty="0"/>
                <a:t>(faculty)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28A430-DD51-0829-9CD6-E064EBFA45B6}"/>
                </a:ext>
              </a:extLst>
            </p:cNvPr>
            <p:cNvCxnSpPr>
              <a:stCxn id="18" idx="2"/>
            </p:cNvCxnSpPr>
            <p:nvPr/>
          </p:nvCxnSpPr>
          <p:spPr>
            <a:xfrm flipH="1">
              <a:off x="6267448" y="4492867"/>
              <a:ext cx="1" cy="6741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EEAEF1-9E84-E127-1566-407E3744C730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4745682" y="4828755"/>
              <a:ext cx="0" cy="349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4BDB39-4211-E291-1126-8E16AE2E2989}"/>
              </a:ext>
            </a:extLst>
          </p:cNvPr>
          <p:cNvGrpSpPr/>
          <p:nvPr/>
        </p:nvGrpSpPr>
        <p:grpSpPr>
          <a:xfrm>
            <a:off x="5947098" y="1560409"/>
            <a:ext cx="5171365" cy="571673"/>
            <a:chOff x="5947098" y="1560409"/>
            <a:chExt cx="5171365" cy="57167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6D2717-09AF-DA89-2A59-44FAB5B4B561}"/>
                </a:ext>
              </a:extLst>
            </p:cNvPr>
            <p:cNvSpPr>
              <a:spLocks/>
            </p:cNvSpPr>
            <p:nvPr/>
          </p:nvSpPr>
          <p:spPr>
            <a:xfrm>
              <a:off x="5947098" y="1560409"/>
              <a:ext cx="521208" cy="521208"/>
            </a:xfrm>
            <a:prstGeom prst="ellipse">
              <a:avLst/>
            </a:prstGeom>
            <a:solidFill>
              <a:srgbClr val="FF90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710960-E10B-031E-97A9-0A3072FF5947}"/>
                </a:ext>
              </a:extLst>
            </p:cNvPr>
            <p:cNvCxnSpPr>
              <a:cxnSpLocks/>
            </p:cNvCxnSpPr>
            <p:nvPr/>
          </p:nvCxnSpPr>
          <p:spPr>
            <a:xfrm>
              <a:off x="8690527" y="1846400"/>
              <a:ext cx="2193619" cy="27292"/>
            </a:xfrm>
            <a:prstGeom prst="line">
              <a:avLst/>
            </a:prstGeom>
            <a:ln w="38100">
              <a:solidFill>
                <a:srgbClr val="FF909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3224DE-ED89-184C-9132-AD283E5DB753}"/>
                </a:ext>
              </a:extLst>
            </p:cNvPr>
            <p:cNvSpPr>
              <a:spLocks/>
            </p:cNvSpPr>
            <p:nvPr/>
          </p:nvSpPr>
          <p:spPr>
            <a:xfrm>
              <a:off x="10597255" y="1610874"/>
              <a:ext cx="521208" cy="521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09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3DC18B-0C2A-03BC-57A2-8D3EC1ABA258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>
              <a:off x="6234741" y="1793721"/>
              <a:ext cx="2193619" cy="27292"/>
            </a:xfrm>
            <a:prstGeom prst="line">
              <a:avLst/>
            </a:prstGeom>
            <a:ln w="38100">
              <a:solidFill>
                <a:srgbClr val="FF909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CDB1E8-8365-06FC-AC8F-FEB21204DF75}"/>
                </a:ext>
              </a:extLst>
            </p:cNvPr>
            <p:cNvSpPr>
              <a:spLocks/>
            </p:cNvSpPr>
            <p:nvPr/>
          </p:nvSpPr>
          <p:spPr>
            <a:xfrm>
              <a:off x="8428360" y="1560409"/>
              <a:ext cx="521208" cy="521208"/>
            </a:xfrm>
            <a:prstGeom prst="ellipse">
              <a:avLst/>
            </a:prstGeom>
            <a:solidFill>
              <a:srgbClr val="FF90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04E16827-FEAC-A602-DBEA-CD3A2BD8C628}"/>
                </a:ext>
              </a:extLst>
            </p:cNvPr>
            <p:cNvSpPr/>
            <p:nvPr/>
          </p:nvSpPr>
          <p:spPr>
            <a:xfrm rot="13988906">
              <a:off x="8875299" y="1400387"/>
              <a:ext cx="70257" cy="4936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A20C67-C86F-FC73-D630-F3BE47D1F428}"/>
              </a:ext>
            </a:extLst>
          </p:cNvPr>
          <p:cNvGrpSpPr/>
          <p:nvPr/>
        </p:nvGrpSpPr>
        <p:grpSpPr>
          <a:xfrm>
            <a:off x="5956621" y="2800705"/>
            <a:ext cx="5171365" cy="612499"/>
            <a:chOff x="5956621" y="2800705"/>
            <a:chExt cx="5171365" cy="61249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8674BA-53AC-6DFF-6E88-FB5376D07D0F}"/>
                </a:ext>
              </a:extLst>
            </p:cNvPr>
            <p:cNvSpPr>
              <a:spLocks/>
            </p:cNvSpPr>
            <p:nvPr/>
          </p:nvSpPr>
          <p:spPr>
            <a:xfrm>
              <a:off x="5956621" y="2841531"/>
              <a:ext cx="521208" cy="52120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8591FD-4DC9-E344-BCDB-DC03F968DCD8}"/>
                </a:ext>
              </a:extLst>
            </p:cNvPr>
            <p:cNvCxnSpPr>
              <a:cxnSpLocks/>
            </p:cNvCxnSpPr>
            <p:nvPr/>
          </p:nvCxnSpPr>
          <p:spPr>
            <a:xfrm>
              <a:off x="8700050" y="3127522"/>
              <a:ext cx="2193619" cy="27292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B69D367-C0EB-0FD4-4B2E-A3CDA2C91A9A}"/>
                </a:ext>
              </a:extLst>
            </p:cNvPr>
            <p:cNvSpPr>
              <a:spLocks/>
            </p:cNvSpPr>
            <p:nvPr/>
          </p:nvSpPr>
          <p:spPr>
            <a:xfrm>
              <a:off x="10606778" y="2891996"/>
              <a:ext cx="521208" cy="521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CE83D62-1872-05CD-386A-3793F2F4A71A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>
              <a:off x="6244264" y="3074843"/>
              <a:ext cx="2193619" cy="27292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62A2A2-34B5-F46F-4B3F-F963380E8A46}"/>
                </a:ext>
              </a:extLst>
            </p:cNvPr>
            <p:cNvSpPr>
              <a:spLocks/>
            </p:cNvSpPr>
            <p:nvPr/>
          </p:nvSpPr>
          <p:spPr>
            <a:xfrm>
              <a:off x="8437883" y="2841531"/>
              <a:ext cx="521208" cy="52120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783B5B94-C8AC-9AC4-80EB-66D19D006787}"/>
                </a:ext>
              </a:extLst>
            </p:cNvPr>
            <p:cNvSpPr/>
            <p:nvPr/>
          </p:nvSpPr>
          <p:spPr>
            <a:xfrm rot="13988906">
              <a:off x="8581772" y="2816029"/>
              <a:ext cx="463444" cy="432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757414-033C-5C9A-98FD-762CCAA18AB2}"/>
              </a:ext>
            </a:extLst>
          </p:cNvPr>
          <p:cNvSpPr txBox="1"/>
          <p:nvPr/>
        </p:nvSpPr>
        <p:spPr>
          <a:xfrm>
            <a:off x="2593426" y="5300641"/>
            <a:ext cx="121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 </a:t>
            </a:r>
            <a:br>
              <a:rPr lang="en-US" dirty="0"/>
            </a:br>
            <a:r>
              <a:rPr lang="en-US" dirty="0"/>
              <a:t>September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30E6F-D26B-F32C-311E-15C20B37C623}"/>
              </a:ext>
            </a:extLst>
          </p:cNvPr>
          <p:cNvSpPr txBox="1"/>
          <p:nvPr/>
        </p:nvSpPr>
        <p:spPr>
          <a:xfrm>
            <a:off x="8141293" y="5322083"/>
            <a:ext cx="1276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Sophomore</a:t>
            </a:r>
            <a:br>
              <a:rPr lang="en-US" dirty="0"/>
            </a:br>
            <a:r>
              <a:rPr lang="en-US" dirty="0"/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21800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FF78C-EE80-9ACC-8AD4-4ABD6003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2" y="218417"/>
            <a:ext cx="11290429" cy="63878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Preliminary outcomes from the 2021 pilot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3E7B8-D504-EE56-5993-C338279CB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Google Shape;220;p20">
            <a:extLst>
              <a:ext uri="{FF2B5EF4-FFF2-40B4-BE49-F238E27FC236}">
                <a16:creationId xmlns:a16="http://schemas.microsoft.com/office/drawing/2014/main" id="{B307E034-4B2C-BED6-6675-ACE143799AD1}"/>
              </a:ext>
            </a:extLst>
          </p:cNvPr>
          <p:cNvSpPr txBox="1"/>
          <p:nvPr/>
        </p:nvSpPr>
        <p:spPr>
          <a:xfrm>
            <a:off x="463075" y="1339497"/>
            <a:ext cx="5632925" cy="446273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Fall-to-spring retention for RLE students than non-RLE students: 90% vs. 87%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n-lt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Fall-to-spring retention for non-Honors RLE students was similar to non-Honors students who did not participate in the RLE program (86.5% vs. 86.1%)</a:t>
            </a:r>
            <a:endParaRPr lang="en-US" sz="2400" dirty="0">
              <a:solidFill>
                <a:srgbClr val="000000"/>
              </a:solidFill>
              <a:latin typeface="+mn-lt"/>
              <a:ea typeface="Calibri"/>
              <a:cs typeface="Calibri" panose="020F0502020204030204" pitchFamily="34" charset="0"/>
              <a:sym typeface="Calibri"/>
            </a:endParaRP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42900"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Fall-to-spring retention for Honors RLE students was </a:t>
            </a:r>
            <a:r>
              <a:rPr lang="en-US" sz="2400" dirty="0">
                <a:latin typeface="+mn-lt"/>
                <a:ea typeface="Calibri"/>
                <a:cs typeface="Calibri" panose="020F0502020204030204" pitchFamily="34" charset="0"/>
                <a:sym typeface="Calibri"/>
              </a:rPr>
              <a:t>slightly higher than for non-RLE Honors students (96% vs. 93%)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E3F463-73D7-0C0F-E37E-81ADD2E8274A}"/>
              </a:ext>
            </a:extLst>
          </p:cNvPr>
          <p:cNvGrpSpPr/>
          <p:nvPr/>
        </p:nvGrpSpPr>
        <p:grpSpPr>
          <a:xfrm>
            <a:off x="6456746" y="1164478"/>
            <a:ext cx="5092446" cy="4760072"/>
            <a:chOff x="6856796" y="1164478"/>
            <a:chExt cx="5092446" cy="4760072"/>
          </a:xfrm>
        </p:grpSpPr>
        <p:pic>
          <p:nvPicPr>
            <p:cNvPr id="9" name="Picture 8" descr="A picture containing tree, person, outdoor&#10;&#10;Description automatically generated">
              <a:extLst>
                <a:ext uri="{FF2B5EF4-FFF2-40B4-BE49-F238E27FC236}">
                  <a16:creationId xmlns:a16="http://schemas.microsoft.com/office/drawing/2014/main" id="{EAD3F074-40F0-F44E-65DC-2A84A149C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873"/>
            <a:stretch/>
          </p:blipFill>
          <p:spPr>
            <a:xfrm>
              <a:off x="6856796" y="1168047"/>
              <a:ext cx="1526040" cy="1879953"/>
            </a:xfrm>
            <a:prstGeom prst="rect">
              <a:avLst/>
            </a:prstGeom>
          </p:spPr>
        </p:pic>
        <p:pic>
          <p:nvPicPr>
            <p:cNvPr id="13" name="Picture 12" descr="A picture containing person, room&#10;&#10;Description automatically generated">
              <a:extLst>
                <a:ext uri="{FF2B5EF4-FFF2-40B4-BE49-F238E27FC236}">
                  <a16:creationId xmlns:a16="http://schemas.microsoft.com/office/drawing/2014/main" id="{B95BF6C7-15E2-9B87-9F38-0AB40E5B6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738"/>
            <a:stretch/>
          </p:blipFill>
          <p:spPr>
            <a:xfrm>
              <a:off x="6856796" y="3168350"/>
              <a:ext cx="5087594" cy="2756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E008F8-3A6B-CA4D-9FBC-C76B44DB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2942" r="22942"/>
            <a:stretch/>
          </p:blipFill>
          <p:spPr>
            <a:xfrm>
              <a:off x="10423202" y="1164478"/>
              <a:ext cx="1526040" cy="1879953"/>
            </a:xfrm>
            <a:prstGeom prst="rect">
              <a:avLst/>
            </a:prstGeom>
          </p:spPr>
        </p:pic>
        <p:pic>
          <p:nvPicPr>
            <p:cNvPr id="19" name="Picture 18" descr="A picture containing tree, outdoor, sky, person&#10;&#10;Description automatically generated">
              <a:extLst>
                <a:ext uri="{FF2B5EF4-FFF2-40B4-BE49-F238E27FC236}">
                  <a16:creationId xmlns:a16="http://schemas.microsoft.com/office/drawing/2014/main" id="{2A66404E-C342-7FD1-A444-837960932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71" r="32325" b="22902"/>
            <a:stretch/>
          </p:blipFill>
          <p:spPr>
            <a:xfrm>
              <a:off x="8439150" y="1168046"/>
              <a:ext cx="1924050" cy="18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4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FF78C-EE80-9ACC-8AD4-4ABD6003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2" y="218417"/>
            <a:ext cx="11290429" cy="63878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Preliminary outcomes from the 2021 pilot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3E7B8-D504-EE56-5993-C338279CB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E3F463-73D7-0C0F-E37E-81ADD2E8274A}"/>
              </a:ext>
            </a:extLst>
          </p:cNvPr>
          <p:cNvGrpSpPr/>
          <p:nvPr/>
        </p:nvGrpSpPr>
        <p:grpSpPr>
          <a:xfrm>
            <a:off x="6456746" y="1164478"/>
            <a:ext cx="5092446" cy="4760072"/>
            <a:chOff x="6856796" y="1164478"/>
            <a:chExt cx="5092446" cy="4760072"/>
          </a:xfrm>
        </p:grpSpPr>
        <p:pic>
          <p:nvPicPr>
            <p:cNvPr id="9" name="Picture 8" descr="A picture containing tree, person, outdoor&#10;&#10;Description automatically generated">
              <a:extLst>
                <a:ext uri="{FF2B5EF4-FFF2-40B4-BE49-F238E27FC236}">
                  <a16:creationId xmlns:a16="http://schemas.microsoft.com/office/drawing/2014/main" id="{EAD3F074-40F0-F44E-65DC-2A84A149C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873"/>
            <a:stretch/>
          </p:blipFill>
          <p:spPr>
            <a:xfrm>
              <a:off x="6856796" y="1168047"/>
              <a:ext cx="1526040" cy="1879953"/>
            </a:xfrm>
            <a:prstGeom prst="rect">
              <a:avLst/>
            </a:prstGeom>
          </p:spPr>
        </p:pic>
        <p:pic>
          <p:nvPicPr>
            <p:cNvPr id="13" name="Picture 12" descr="A picture containing person, room&#10;&#10;Description automatically generated">
              <a:extLst>
                <a:ext uri="{FF2B5EF4-FFF2-40B4-BE49-F238E27FC236}">
                  <a16:creationId xmlns:a16="http://schemas.microsoft.com/office/drawing/2014/main" id="{B95BF6C7-15E2-9B87-9F38-0AB40E5B6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738"/>
            <a:stretch/>
          </p:blipFill>
          <p:spPr>
            <a:xfrm>
              <a:off x="6856796" y="3168350"/>
              <a:ext cx="5087594" cy="2756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E008F8-3A6B-CA4D-9FBC-C76B44DB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2942" r="22942"/>
            <a:stretch/>
          </p:blipFill>
          <p:spPr>
            <a:xfrm>
              <a:off x="10423202" y="1164478"/>
              <a:ext cx="1526040" cy="1879953"/>
            </a:xfrm>
            <a:prstGeom prst="rect">
              <a:avLst/>
            </a:prstGeom>
          </p:spPr>
        </p:pic>
        <p:pic>
          <p:nvPicPr>
            <p:cNvPr id="19" name="Picture 18" descr="A picture containing tree, outdoor, sky, person&#10;&#10;Description automatically generated">
              <a:extLst>
                <a:ext uri="{FF2B5EF4-FFF2-40B4-BE49-F238E27FC236}">
                  <a16:creationId xmlns:a16="http://schemas.microsoft.com/office/drawing/2014/main" id="{2A66404E-C342-7FD1-A444-837960932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71" r="32325" b="22902"/>
            <a:stretch/>
          </p:blipFill>
          <p:spPr>
            <a:xfrm>
              <a:off x="8439150" y="1168046"/>
              <a:ext cx="1924050" cy="1879953"/>
            </a:xfrm>
            <a:prstGeom prst="rect">
              <a:avLst/>
            </a:prstGeom>
          </p:spPr>
        </p:pic>
      </p:grpSp>
      <p:sp>
        <p:nvSpPr>
          <p:cNvPr id="4" name="Google Shape;129;p24">
            <a:extLst>
              <a:ext uri="{FF2B5EF4-FFF2-40B4-BE49-F238E27FC236}">
                <a16:creationId xmlns:a16="http://schemas.microsoft.com/office/drawing/2014/main" id="{0882A636-2C94-89AE-BBFE-B61864529554}"/>
              </a:ext>
            </a:extLst>
          </p:cNvPr>
          <p:cNvSpPr txBox="1">
            <a:spLocks/>
          </p:cNvSpPr>
          <p:nvPr/>
        </p:nvSpPr>
        <p:spPr>
          <a:xfrm>
            <a:off x="-12762" y="794016"/>
            <a:ext cx="11772800" cy="52662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0319" indent="-380990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ts val="1600"/>
            </a:pPr>
            <a:r>
              <a:rPr lang="en-US" sz="2000" dirty="0"/>
              <a:t>RLE students showed significant pre-to-post gains in:</a:t>
            </a:r>
          </a:p>
          <a:p>
            <a:pPr marL="1159904" lvl="1" indent="-38099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600"/>
            </a:pPr>
            <a:r>
              <a:rPr lang="en-US" sz="1600" dirty="0"/>
              <a:t>Confidence in research tasks</a:t>
            </a:r>
          </a:p>
          <a:p>
            <a:pPr marL="1159904" lvl="1" indent="-38099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600"/>
            </a:pPr>
            <a:r>
              <a:rPr lang="en-US" sz="1600" dirty="0"/>
              <a:t>Collaboration</a:t>
            </a:r>
            <a:endParaRPr lang="en-US" sz="2000" dirty="0"/>
          </a:p>
          <a:p>
            <a:pPr marL="550319" indent="-380990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ts val="1600"/>
            </a:pPr>
            <a:r>
              <a:rPr lang="en-US" sz="2000" dirty="0"/>
              <a:t>RLEs with off-campus experiences have greater gains </a:t>
            </a:r>
            <a:br>
              <a:rPr lang="en-US" sz="2000" dirty="0"/>
            </a:br>
            <a:r>
              <a:rPr lang="en-US" sz="2000" dirty="0"/>
              <a:t>in confidence in research tasks </a:t>
            </a:r>
          </a:p>
          <a:p>
            <a:pPr marL="550319" indent="-380990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ts val="1600"/>
            </a:pPr>
            <a:r>
              <a:rPr lang="en-US" sz="2000" dirty="0"/>
              <a:t>Similar, and significant drop in morale for both </a:t>
            </a:r>
            <a:br>
              <a:rPr lang="en-US" sz="2000" dirty="0"/>
            </a:br>
            <a:r>
              <a:rPr lang="en-US" sz="2000" dirty="0"/>
              <a:t>RLE and non-RLE students.</a:t>
            </a:r>
          </a:p>
          <a:p>
            <a:pPr marL="550319" indent="-380990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ts val="1600"/>
            </a:pPr>
            <a:r>
              <a:rPr lang="en-US" sz="2000" dirty="0"/>
              <a:t>Interaction between gender and Sense of </a:t>
            </a:r>
            <a:br>
              <a:rPr lang="en-US" sz="2000" dirty="0"/>
            </a:br>
            <a:r>
              <a:rPr lang="en-US" sz="2000" dirty="0"/>
              <a:t>Belonging</a:t>
            </a:r>
          </a:p>
          <a:p>
            <a:pPr marL="1159904" lvl="1" indent="-38099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600"/>
            </a:pPr>
            <a:r>
              <a:rPr lang="en-US" sz="1600" dirty="0"/>
              <a:t>Females in RLE courses with greater sense of belonging </a:t>
            </a:r>
            <a:br>
              <a:rPr lang="en-US" sz="1600" dirty="0"/>
            </a:br>
            <a:r>
              <a:rPr lang="en-US" sz="1600" dirty="0"/>
              <a:t>on both the pre- and post-surveys.  No gender difference </a:t>
            </a:r>
            <a:br>
              <a:rPr lang="en-US" sz="1600" dirty="0"/>
            </a:br>
            <a:r>
              <a:rPr lang="en-US" sz="1600" dirty="0"/>
              <a:t>in the non-RLE group</a:t>
            </a:r>
          </a:p>
          <a:p>
            <a:pPr marL="1159904" lvl="1" indent="-38099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600"/>
            </a:pPr>
            <a:r>
              <a:rPr lang="en-US" sz="1600" dirty="0"/>
              <a:t>Belonging in non-RLE Males dropped, but not in RLE Males</a:t>
            </a:r>
          </a:p>
          <a:p>
            <a:pPr marL="550319" indent="-380990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ts val="1600"/>
            </a:pPr>
            <a:r>
              <a:rPr lang="en-US" sz="2000" dirty="0"/>
              <a:t>Most students would take the RLE again, with the </a:t>
            </a:r>
            <a:br>
              <a:rPr lang="en-US" sz="2000" dirty="0"/>
            </a:br>
            <a:r>
              <a:rPr lang="en-US" sz="2000" dirty="0"/>
              <a:t>most common stated reasons: </a:t>
            </a:r>
          </a:p>
          <a:p>
            <a:pPr marL="1007519" lvl="1" indent="-38099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600"/>
            </a:pPr>
            <a:r>
              <a:rPr lang="en-US" sz="1600" dirty="0"/>
              <a:t>It was a fun/enjoyable experience</a:t>
            </a:r>
          </a:p>
          <a:p>
            <a:pPr marL="1007519" lvl="1" indent="-38099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600"/>
            </a:pPr>
            <a:r>
              <a:rPr lang="en-US" sz="1600" dirty="0"/>
              <a:t>Formed a support system with peers or with a faculty member</a:t>
            </a:r>
            <a:endParaRPr lang="en-US" sz="1600" u="sng" dirty="0"/>
          </a:p>
          <a:p>
            <a:pPr marL="550319" indent="-380990">
              <a:lnSpc>
                <a:spcPct val="100000"/>
              </a:lnSpc>
              <a:spcBef>
                <a:spcPts val="600"/>
              </a:spcBef>
              <a:buClr>
                <a:schemeClr val="dk2"/>
              </a:buClr>
              <a:buSzPts val="1600"/>
            </a:pPr>
            <a:endParaRPr lang="en-US" sz="2000" dirty="0"/>
          </a:p>
          <a:p>
            <a:pPr marL="169329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07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91C9-0AAF-D990-8360-9819E45C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Digging to Come!!</a:t>
            </a:r>
          </a:p>
        </p:txBody>
      </p:sp>
      <p:pic>
        <p:nvPicPr>
          <p:cNvPr id="3" name="Picture 2" descr="A picture containing sky, outdoor, grass, person&#10;&#10;Description automatically generated">
            <a:extLst>
              <a:ext uri="{FF2B5EF4-FFF2-40B4-BE49-F238E27FC236}">
                <a16:creationId xmlns:a16="http://schemas.microsoft.com/office/drawing/2014/main" id="{16FE595C-42C7-98A7-F98E-5BE6D9E90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55" b="12331"/>
          <a:stretch/>
        </p:blipFill>
        <p:spPr>
          <a:xfrm>
            <a:off x="6232114" y="1376723"/>
            <a:ext cx="5789816" cy="26020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7B93EF8-0E10-4CD7-881A-08887EA4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13" y="4040642"/>
            <a:ext cx="1913515" cy="144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132C4-CA50-19A6-07A8-EA8C6E1C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63" y="4040642"/>
            <a:ext cx="1913516" cy="14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954279B-D2E5-1C0B-B890-D3DC120C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715" y="4039358"/>
            <a:ext cx="1937918" cy="14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est Shovels for Gardening in 2021">
            <a:extLst>
              <a:ext uri="{FF2B5EF4-FFF2-40B4-BE49-F238E27FC236}">
                <a16:creationId xmlns:a16="http://schemas.microsoft.com/office/drawing/2014/main" id="{426F76E8-9C44-8042-4674-5C2A8F82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1376525"/>
            <a:ext cx="5502939" cy="41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98FBCD-3ED6-ED45-933D-B9298C8F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D15BD-BF4E-4DB1-8B8E-ABD2B781783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6E263-AE6A-D149-85FF-D4C5557453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91626" y="857197"/>
            <a:ext cx="7593693" cy="390840"/>
          </a:xfrm>
        </p:spPr>
        <p:txBody>
          <a:bodyPr>
            <a:normAutofit/>
          </a:bodyPr>
          <a:lstStyle/>
          <a:p>
            <a:r>
              <a:rPr lang="en-US" dirty="0"/>
              <a:t>A once in a generation gift for the next generation of Maine students</a:t>
            </a:r>
          </a:p>
        </p:txBody>
      </p:sp>
      <p:pic>
        <p:nvPicPr>
          <p:cNvPr id="5" name="Picture 6" descr="Harold Alfond Foundation logo">
            <a:extLst>
              <a:ext uri="{FF2B5EF4-FFF2-40B4-BE49-F238E27FC236}">
                <a16:creationId xmlns:a16="http://schemas.microsoft.com/office/drawing/2014/main" id="{46EDDE7D-4E74-234C-934E-D261186A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0" y="993032"/>
            <a:ext cx="3079243" cy="16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C2CFF-C0C4-D748-9337-477D13967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1" t="14881" r="4651" b="15723"/>
          <a:stretch/>
        </p:blipFill>
        <p:spPr>
          <a:xfrm>
            <a:off x="4781186" y="4131499"/>
            <a:ext cx="6069694" cy="189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F762-8C42-5C47-BF81-C6666D1AD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03"/>
          <a:stretch/>
        </p:blipFill>
        <p:spPr>
          <a:xfrm>
            <a:off x="353260" y="3742509"/>
            <a:ext cx="3411020" cy="220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7F907-9589-1842-8AF2-9ADA3CE4D4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67" b="10203"/>
          <a:stretch/>
        </p:blipFill>
        <p:spPr>
          <a:xfrm>
            <a:off x="8036408" y="1895621"/>
            <a:ext cx="3287119" cy="1940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24C23D-4BFD-224A-888A-A32D4F4397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183" r="6052"/>
          <a:stretch/>
        </p:blipFill>
        <p:spPr>
          <a:xfrm>
            <a:off x="4037521" y="1652028"/>
            <a:ext cx="3287119" cy="2192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68C407-D34D-DC44-8E6A-E3F6A292A68A}"/>
              </a:ext>
            </a:extLst>
          </p:cNvPr>
          <p:cNvSpPr txBox="1"/>
          <p:nvPr/>
        </p:nvSpPr>
        <p:spPr>
          <a:xfrm>
            <a:off x="4037521" y="1374773"/>
            <a:ext cx="328711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Success &amp; Retention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$20m support + $25m challenge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F072E-5AF9-524C-BC24-5A244E80B29B}"/>
              </a:ext>
            </a:extLst>
          </p:cNvPr>
          <p:cNvSpPr txBox="1"/>
          <p:nvPr/>
        </p:nvSpPr>
        <p:spPr>
          <a:xfrm>
            <a:off x="8036408" y="1374773"/>
            <a:ext cx="3287119" cy="5539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Engineering, Computing &amp; Info Science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$75m support + $75m challenge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CFC453-713F-684E-BFA9-D8D14E8D783A}"/>
              </a:ext>
            </a:extLst>
          </p:cNvPr>
          <p:cNvSpPr txBox="1"/>
          <p:nvPr/>
        </p:nvSpPr>
        <p:spPr>
          <a:xfrm>
            <a:off x="353260" y="3251555"/>
            <a:ext cx="341102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Graduate &amp; Professional Center –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$55m support + $50m challenge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4549F1-49A8-6545-BDB2-9FAB5405ADDE}"/>
              </a:ext>
            </a:extLst>
          </p:cNvPr>
          <p:cNvSpPr txBox="1"/>
          <p:nvPr/>
        </p:nvSpPr>
        <p:spPr>
          <a:xfrm>
            <a:off x="4770120" y="4101159"/>
            <a:ext cx="6069694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 Bear Athletics – $90m support + $20m challenge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55DC3-94F4-E846-905E-EA41B8BB2D70}"/>
              </a:ext>
            </a:extLst>
          </p:cNvPr>
          <p:cNvSpPr/>
          <p:nvPr/>
        </p:nvSpPr>
        <p:spPr>
          <a:xfrm>
            <a:off x="3962400" y="1298573"/>
            <a:ext cx="3440421" cy="2612128"/>
          </a:xfrm>
          <a:prstGeom prst="rect">
            <a:avLst/>
          </a:prstGeom>
          <a:noFill/>
          <a:ln w="114300">
            <a:solidFill>
              <a:srgbClr val="FA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UMS Transforms - Transforms">
            <a:extLst>
              <a:ext uri="{FF2B5EF4-FFF2-40B4-BE49-F238E27FC236}">
                <a16:creationId xmlns:a16="http://schemas.microsoft.com/office/drawing/2014/main" id="{F275FB73-7FFF-BC43-B73D-17402333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260" y="-954075"/>
            <a:ext cx="2911059" cy="1670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80F9-F05B-6646-8181-EE7C704B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58" y="218417"/>
            <a:ext cx="8067554" cy="638780"/>
          </a:xfrm>
        </p:spPr>
        <p:txBody>
          <a:bodyPr>
            <a:normAutofit/>
          </a:bodyPr>
          <a:lstStyle/>
          <a:p>
            <a:r>
              <a:rPr lang="en-US" sz="2400" dirty="0"/>
              <a:t>1st-year Student Retention &amp; 6-year Graduation Rate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E8D74-4B38-324B-8C5B-D462053F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FAD15BD-BF4E-4DB1-8B8E-ABD2B781783D}" type="slidenum">
              <a:rPr lang="en-US" smtClean="0"/>
              <a:pPr algn="ctr"/>
              <a:t>3</a:t>
            </a:fld>
            <a:endParaRPr lang="en-US" sz="1400" dirty="0"/>
          </a:p>
        </p:txBody>
      </p:sp>
      <p:pic>
        <p:nvPicPr>
          <p:cNvPr id="8" name="Content Placeholder 7" descr="Group of people">
            <a:extLst>
              <a:ext uri="{FF2B5EF4-FFF2-40B4-BE49-F238E27FC236}">
                <a16:creationId xmlns:a16="http://schemas.microsoft.com/office/drawing/2014/main" id="{EB3A8CC2-E981-9843-BC75-CB9EBED70D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4924" b="1"/>
          <a:stretch/>
        </p:blipFill>
        <p:spPr>
          <a:xfrm>
            <a:off x="438603" y="1584959"/>
            <a:ext cx="1421308" cy="498531"/>
          </a:xfrm>
        </p:spPr>
      </p:pic>
      <p:pic>
        <p:nvPicPr>
          <p:cNvPr id="10" name="Graphic 9" descr="Group">
            <a:extLst>
              <a:ext uri="{FF2B5EF4-FFF2-40B4-BE49-F238E27FC236}">
                <a16:creationId xmlns:a16="http://schemas.microsoft.com/office/drawing/2014/main" id="{5BDA1E49-7383-8A4B-9D9B-99BFCE0A3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214" y="3115345"/>
            <a:ext cx="914400" cy="914400"/>
          </a:xfrm>
          <a:prstGeom prst="rect">
            <a:avLst/>
          </a:prstGeom>
        </p:spPr>
      </p:pic>
      <p:pic>
        <p:nvPicPr>
          <p:cNvPr id="12" name="Graphic 11" descr="Group of women">
            <a:extLst>
              <a:ext uri="{FF2B5EF4-FFF2-40B4-BE49-F238E27FC236}">
                <a16:creationId xmlns:a16="http://schemas.microsoft.com/office/drawing/2014/main" id="{8F88E5A5-BABF-0A4C-9D4F-08ED88C37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823" y="3999887"/>
            <a:ext cx="658296" cy="658296"/>
          </a:xfrm>
          <a:prstGeom prst="rect">
            <a:avLst/>
          </a:prstGeom>
        </p:spPr>
      </p:pic>
      <p:pic>
        <p:nvPicPr>
          <p:cNvPr id="14" name="Graphic 13" descr="Man and woman">
            <a:extLst>
              <a:ext uri="{FF2B5EF4-FFF2-40B4-BE49-F238E27FC236}">
                <a16:creationId xmlns:a16="http://schemas.microsoft.com/office/drawing/2014/main" id="{C86BFC85-6B93-8A42-881C-8E596608A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3715" y="4753336"/>
            <a:ext cx="658296" cy="658296"/>
          </a:xfrm>
          <a:prstGeom prst="rect">
            <a:avLst/>
          </a:prstGeom>
        </p:spPr>
      </p:pic>
      <p:pic>
        <p:nvPicPr>
          <p:cNvPr id="9" name="Content Placeholder 7" descr="Group of people">
            <a:extLst>
              <a:ext uri="{FF2B5EF4-FFF2-40B4-BE49-F238E27FC236}">
                <a16:creationId xmlns:a16="http://schemas.microsoft.com/office/drawing/2014/main" id="{34B25F93-0541-DC4D-A12C-1537CB1F2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4924" b="1"/>
          <a:stretch/>
        </p:blipFill>
        <p:spPr>
          <a:xfrm>
            <a:off x="438603" y="2003403"/>
            <a:ext cx="1421308" cy="498531"/>
          </a:xfrm>
          <a:prstGeom prst="rect">
            <a:avLst/>
          </a:prstGeom>
        </p:spPr>
      </p:pic>
      <p:pic>
        <p:nvPicPr>
          <p:cNvPr id="11" name="Content Placeholder 7" descr="Group of people">
            <a:extLst>
              <a:ext uri="{FF2B5EF4-FFF2-40B4-BE49-F238E27FC236}">
                <a16:creationId xmlns:a16="http://schemas.microsoft.com/office/drawing/2014/main" id="{EDDE3E88-259F-7940-B934-C3B33D08D8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64924" b="1"/>
          <a:stretch/>
        </p:blipFill>
        <p:spPr>
          <a:xfrm>
            <a:off x="446046" y="2628696"/>
            <a:ext cx="1421308" cy="49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116" y="1508405"/>
            <a:ext cx="7677612" cy="2968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75145-FE05-775B-4AD9-0149D5FCA7B9}"/>
              </a:ext>
            </a:extLst>
          </p:cNvPr>
          <p:cNvSpPr txBox="1"/>
          <p:nvPr/>
        </p:nvSpPr>
        <p:spPr>
          <a:xfrm>
            <a:off x="1777554" y="4977169"/>
            <a:ext cx="10472736" cy="83099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2/3 of those who don’t graduate leave before their sophomore year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&gt;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80% who don’t graduate leave before their junior year</a:t>
            </a:r>
          </a:p>
        </p:txBody>
      </p:sp>
    </p:spTree>
    <p:extLst>
      <p:ext uri="{BB962C8B-B14F-4D97-AF65-F5344CB8AC3E}">
        <p14:creationId xmlns:p14="http://schemas.microsoft.com/office/powerpoint/2010/main" val="18391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ldNum" idx="12"/>
          </p:nvPr>
        </p:nvSpPr>
        <p:spPr>
          <a:xfrm>
            <a:off x="4491627" y="63607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  <p:sp>
        <p:nvSpPr>
          <p:cNvPr id="111" name="Google Shape;111;p1"/>
          <p:cNvSpPr txBox="1">
            <a:spLocks noGrp="1"/>
          </p:cNvSpPr>
          <p:nvPr>
            <p:ph type="body" idx="1"/>
          </p:nvPr>
        </p:nvSpPr>
        <p:spPr>
          <a:xfrm>
            <a:off x="4491627" y="857197"/>
            <a:ext cx="7386276" cy="3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</a:pPr>
            <a:r>
              <a:rPr lang="en-US"/>
              <a:t>Student Success &amp; Retention</a:t>
            </a:r>
            <a:endParaRPr/>
          </a:p>
        </p:txBody>
      </p:sp>
      <p:sp>
        <p:nvSpPr>
          <p:cNvPr id="115" name="Google Shape;115;p1"/>
          <p:cNvSpPr txBox="1">
            <a:spLocks noGrp="1"/>
          </p:cNvSpPr>
          <p:nvPr>
            <p:ph type="title"/>
          </p:nvPr>
        </p:nvSpPr>
        <p:spPr>
          <a:xfrm>
            <a:off x="3484946" y="218417"/>
            <a:ext cx="8568509" cy="63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/>
              <a:t>RLE – What are the Objectives?</a:t>
            </a:r>
            <a:endParaRPr dirty="0"/>
          </a:p>
        </p:txBody>
      </p:sp>
      <p:grpSp>
        <p:nvGrpSpPr>
          <p:cNvPr id="117" name="Google Shape;117;p1"/>
          <p:cNvGrpSpPr/>
          <p:nvPr/>
        </p:nvGrpSpPr>
        <p:grpSpPr>
          <a:xfrm>
            <a:off x="748410" y="2656129"/>
            <a:ext cx="10695179" cy="1200329"/>
            <a:chOff x="1443383" y="4595607"/>
            <a:chExt cx="9475447" cy="1200329"/>
          </a:xfrm>
        </p:grpSpPr>
        <p:sp>
          <p:nvSpPr>
            <p:cNvPr id="118" name="Google Shape;118;p1"/>
            <p:cNvSpPr txBox="1"/>
            <p:nvPr/>
          </p:nvSpPr>
          <p:spPr>
            <a:xfrm>
              <a:off x="1443383" y="4595607"/>
              <a:ext cx="4652617" cy="1200329"/>
            </a:xfrm>
            <a:prstGeom prst="rect">
              <a:avLst/>
            </a:prstGeom>
            <a:noFill/>
            <a:ln w="38100" cap="flat" cmpd="sng">
              <a:solidFill>
                <a:srgbClr val="418A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b="0" i="1" u="none" strike="noStrike" cap="none" dirty="0">
                <a:solidFill>
                  <a:srgbClr val="418AD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1" u="none" strike="noStrike" cap="none" dirty="0">
                  <a:solidFill>
                    <a:srgbClr val="418AD8"/>
                  </a:solidFill>
                  <a:latin typeface="Arial"/>
                  <a:ea typeface="Arial"/>
                  <a:cs typeface="Arial"/>
                  <a:sym typeface="Arial"/>
                </a:rPr>
                <a:t>Increase first-year retention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119;p1"/>
            <p:cNvSpPr txBox="1"/>
            <p:nvPr/>
          </p:nvSpPr>
          <p:spPr>
            <a:xfrm>
              <a:off x="6085573" y="4595608"/>
              <a:ext cx="4833257" cy="1200328"/>
            </a:xfrm>
            <a:prstGeom prst="rect">
              <a:avLst/>
            </a:prstGeom>
            <a:solidFill>
              <a:srgbClr val="418AD8"/>
            </a:solidFill>
            <a:ln w="38100" cap="flat" cmpd="sng">
              <a:solidFill>
                <a:srgbClr val="418A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r>
                <a:rPr lang="en-US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independent scholarship</a:t>
              </a:r>
              <a:endParaRPr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2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093E-6B6F-E54F-9035-97E467F4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RLE 101 – What is “Research?”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132E3-AE12-3847-A815-05D2647B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FAD15BD-BF4E-4DB1-8B8E-ABD2B781783D}" type="slidenum">
              <a:rPr lang="en-US" smtClean="0"/>
              <a:pPr algn="ctr"/>
              <a:t>5</a:t>
            </a:fld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F7EDE-5B65-1E46-BD77-56309F7995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Team Medical Research Scientists Collectively Working Stock Photo (Edit  Now) 691541095">
            <a:extLst>
              <a:ext uri="{FF2B5EF4-FFF2-40B4-BE49-F238E27FC236}">
                <a16:creationId xmlns:a16="http://schemas.microsoft.com/office/drawing/2014/main" id="{DFE5A8D7-80FC-E149-8ED0-FCB3981AD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8"/>
          <a:stretch/>
        </p:blipFill>
        <p:spPr bwMode="auto">
          <a:xfrm>
            <a:off x="2258872" y="1234698"/>
            <a:ext cx="7902853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B679B1-28C5-F442-984E-0100D0E0EE77}"/>
              </a:ext>
            </a:extLst>
          </p:cNvPr>
          <p:cNvSpPr txBox="1"/>
          <p:nvPr/>
        </p:nvSpPr>
        <p:spPr>
          <a:xfrm>
            <a:off x="2258872" y="2876903"/>
            <a:ext cx="7902853" cy="1631216"/>
          </a:xfrm>
          <a:prstGeom prst="rect">
            <a:avLst/>
          </a:prstGeom>
          <a:solidFill>
            <a:srgbClr val="944C0D">
              <a:alpha val="81961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lang="en-US" sz="2000" b="0" dirty="0">
                <a:solidFill>
                  <a:schemeClr val="bg1"/>
                </a:solidFill>
                <a:effectLst/>
              </a:rPr>
              <a:t>xplore questions for which there is no certain answer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</a:t>
            </a:r>
            <a:r>
              <a:rPr lang="en-US" sz="2000" b="0" dirty="0">
                <a:solidFill>
                  <a:schemeClr val="bg1"/>
                </a:solidFill>
                <a:effectLst/>
              </a:rPr>
              <a:t>rame questions that inform next steps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bg1"/>
                </a:solidFill>
                <a:effectLst/>
              </a:rPr>
              <a:t>Use an iterative approach that aligns with professional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lang="en-US" sz="2000" b="0" dirty="0">
                <a:solidFill>
                  <a:schemeClr val="bg1"/>
                </a:solidFill>
                <a:effectLst/>
              </a:rPr>
              <a:t>xpect to encounter obstacles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bg1"/>
                </a:solidFill>
                <a:effectLst/>
              </a:rPr>
              <a:t>Develop skills to overcome obstacles and continue exploration.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6525F5-DAF2-9746-B8A2-695E7DB3A6FE}"/>
              </a:ext>
            </a:extLst>
          </p:cNvPr>
          <p:cNvSpPr txBox="1"/>
          <p:nvPr/>
        </p:nvSpPr>
        <p:spPr>
          <a:xfrm>
            <a:off x="1352550" y="1827811"/>
            <a:ext cx="9486900" cy="584775"/>
          </a:xfrm>
          <a:prstGeom prst="rect">
            <a:avLst/>
          </a:prstGeom>
          <a:solidFill>
            <a:schemeClr val="accent1">
              <a:lumMod val="75000"/>
              <a:alpha val="73031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effectLst/>
              </a:rPr>
              <a:t>a </a:t>
            </a:r>
            <a:r>
              <a:rPr lang="en-US" sz="3200" b="0" i="1" dirty="0">
                <a:solidFill>
                  <a:schemeClr val="bg1"/>
                </a:solidFill>
                <a:effectLst/>
              </a:rPr>
              <a:t>process</a:t>
            </a:r>
            <a:r>
              <a:rPr lang="en-US" sz="3200" b="0" dirty="0">
                <a:solidFill>
                  <a:schemeClr val="bg1"/>
                </a:solidFill>
                <a:effectLst/>
              </a:rPr>
              <a:t> or </a:t>
            </a:r>
            <a:r>
              <a:rPr lang="en-US" sz="3200" b="0" i="1" dirty="0">
                <a:solidFill>
                  <a:schemeClr val="bg1"/>
                </a:solidFill>
                <a:effectLst/>
              </a:rPr>
              <a:t>approach</a:t>
            </a:r>
            <a:r>
              <a:rPr lang="en-US" sz="3200" b="0" dirty="0">
                <a:solidFill>
                  <a:schemeClr val="bg1"/>
                </a:solidFill>
                <a:effectLst/>
              </a:rPr>
              <a:t> for scholarly exploration. 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D2E061-30C2-BA4B-8308-01BFA447475F}"/>
              </a:ext>
            </a:extLst>
          </p:cNvPr>
          <p:cNvSpPr>
            <a:spLocks noChangeAspect="1"/>
          </p:cNvSpPr>
          <p:nvPr/>
        </p:nvSpPr>
        <p:spPr>
          <a:xfrm>
            <a:off x="7582641" y="1719067"/>
            <a:ext cx="1820445" cy="815317"/>
          </a:xfrm>
          <a:prstGeom prst="rect">
            <a:avLst/>
          </a:prstGeom>
          <a:solidFill>
            <a:schemeClr val="accent1">
              <a:alpha val="83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Experiential or Active Learning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4B65B-ED58-8549-B20C-5D381C412A31}"/>
              </a:ext>
            </a:extLst>
          </p:cNvPr>
          <p:cNvSpPr>
            <a:spLocks noChangeAspect="1"/>
          </p:cNvSpPr>
          <p:nvPr/>
        </p:nvSpPr>
        <p:spPr>
          <a:xfrm>
            <a:off x="9706972" y="2802216"/>
            <a:ext cx="1840629" cy="608100"/>
          </a:xfrm>
          <a:prstGeom prst="rect">
            <a:avLst/>
          </a:prstGeom>
          <a:solidFill>
            <a:srgbClr val="EA7900">
              <a:alpha val="8313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Inquiry-based  Learning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FDB7C-B39F-E441-847C-77F27314F52C}"/>
              </a:ext>
            </a:extLst>
          </p:cNvPr>
          <p:cNvSpPr>
            <a:spLocks noChangeAspect="1"/>
          </p:cNvSpPr>
          <p:nvPr/>
        </p:nvSpPr>
        <p:spPr>
          <a:xfrm>
            <a:off x="7569050" y="5520434"/>
            <a:ext cx="1820445" cy="960407"/>
          </a:xfrm>
          <a:prstGeom prst="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Contributing-Student Pedagogy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E3BB8-AA28-9A42-BF25-A08B0F35481B}"/>
              </a:ext>
            </a:extLst>
          </p:cNvPr>
          <p:cNvSpPr>
            <a:spLocks noChangeAspect="1"/>
          </p:cNvSpPr>
          <p:nvPr/>
        </p:nvSpPr>
        <p:spPr>
          <a:xfrm>
            <a:off x="9730654" y="6016654"/>
            <a:ext cx="1793261" cy="618976"/>
          </a:xfrm>
          <a:prstGeom prst="rect">
            <a:avLst/>
          </a:prstGeom>
          <a:solidFill>
            <a:schemeClr val="accent6">
              <a:lumMod val="60000"/>
              <a:lumOff val="40000"/>
              <a:alpha val="83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Constructivism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76EF3A-44AE-3540-80A7-8F191456649A}"/>
              </a:ext>
            </a:extLst>
          </p:cNvPr>
          <p:cNvSpPr>
            <a:spLocks noChangeAspect="1"/>
          </p:cNvSpPr>
          <p:nvPr/>
        </p:nvSpPr>
        <p:spPr>
          <a:xfrm>
            <a:off x="7596234" y="2948796"/>
            <a:ext cx="1793261" cy="960407"/>
          </a:xfrm>
          <a:prstGeom prst="rect">
            <a:avLst/>
          </a:prstGeom>
          <a:solidFill>
            <a:srgbClr val="008200">
              <a:alpha val="83137"/>
            </a:srgb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First-year Experiences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A5C9B-93DC-4D4A-A340-61EB0655897A}"/>
              </a:ext>
            </a:extLst>
          </p:cNvPr>
          <p:cNvSpPr>
            <a:spLocks noChangeAspect="1"/>
          </p:cNvSpPr>
          <p:nvPr/>
        </p:nvSpPr>
        <p:spPr>
          <a:xfrm>
            <a:off x="9691705" y="319108"/>
            <a:ext cx="1840630" cy="960407"/>
          </a:xfrm>
          <a:prstGeom prst="rect">
            <a:avLst/>
          </a:prstGeom>
          <a:solidFill>
            <a:schemeClr val="accent1">
              <a:lumMod val="40000"/>
              <a:lumOff val="60000"/>
              <a:alpha val="83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Peer/Near-Peer Mentoring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4ED45-7992-764C-950F-845A4EBFF85D}"/>
              </a:ext>
            </a:extLst>
          </p:cNvPr>
          <p:cNvSpPr>
            <a:spLocks noChangeAspect="1"/>
          </p:cNvSpPr>
          <p:nvPr/>
        </p:nvSpPr>
        <p:spPr>
          <a:xfrm>
            <a:off x="9691705" y="1615395"/>
            <a:ext cx="1840630" cy="815317"/>
          </a:xfrm>
          <a:prstGeom prst="rect">
            <a:avLst/>
          </a:prstGeom>
          <a:solidFill>
            <a:schemeClr val="accent2">
              <a:lumMod val="50000"/>
              <a:alpha val="83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Cohort-based Learning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40643-4576-0241-9FA6-FB64713ADDBF}"/>
              </a:ext>
            </a:extLst>
          </p:cNvPr>
          <p:cNvSpPr>
            <a:spLocks noChangeAspect="1"/>
          </p:cNvSpPr>
          <p:nvPr/>
        </p:nvSpPr>
        <p:spPr>
          <a:xfrm>
            <a:off x="9691705" y="4921140"/>
            <a:ext cx="1850873" cy="794829"/>
          </a:xfrm>
          <a:prstGeom prst="rect">
            <a:avLst/>
          </a:prstGeom>
          <a:solidFill>
            <a:schemeClr val="accent2">
              <a:lumMod val="20000"/>
              <a:lumOff val="80000"/>
              <a:alpha val="87056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Learning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B72540-3266-E840-852A-05D753746980}"/>
              </a:ext>
            </a:extLst>
          </p:cNvPr>
          <p:cNvSpPr>
            <a:spLocks noChangeAspect="1"/>
          </p:cNvSpPr>
          <p:nvPr/>
        </p:nvSpPr>
        <p:spPr>
          <a:xfrm>
            <a:off x="7571350" y="4201393"/>
            <a:ext cx="1793261" cy="960407"/>
          </a:xfrm>
          <a:prstGeom prst="rect">
            <a:avLst/>
          </a:prstGeom>
          <a:solidFill>
            <a:srgbClr val="8034C5">
              <a:alpha val="8313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Growth Mindset or 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Teaching “Grit”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DBF6F8-1580-8C4F-BB0F-CD02DC095C00}"/>
              </a:ext>
            </a:extLst>
          </p:cNvPr>
          <p:cNvSpPr>
            <a:spLocks noChangeAspect="1"/>
          </p:cNvSpPr>
          <p:nvPr/>
        </p:nvSpPr>
        <p:spPr>
          <a:xfrm>
            <a:off x="9706971" y="3698692"/>
            <a:ext cx="1840629" cy="926007"/>
          </a:xfrm>
          <a:prstGeom prst="rect">
            <a:avLst/>
          </a:prstGeom>
          <a:solidFill>
            <a:srgbClr val="00B0D4">
              <a:alpha val="8313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Problem-based Learning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41F089-AB7B-A242-9889-84315FD685D1}"/>
              </a:ext>
            </a:extLst>
          </p:cNvPr>
          <p:cNvSpPr>
            <a:spLocks noChangeAspect="1"/>
          </p:cNvSpPr>
          <p:nvPr/>
        </p:nvSpPr>
        <p:spPr>
          <a:xfrm>
            <a:off x="7569050" y="377159"/>
            <a:ext cx="1820445" cy="960407"/>
          </a:xfrm>
          <a:prstGeom prst="rect">
            <a:avLst/>
          </a:prstGeom>
          <a:solidFill>
            <a:srgbClr val="8C1503">
              <a:alpha val="83137"/>
            </a:srgb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“Summer Bridge” Experience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o Bundle or Not to Bundle? That Is the Question - The Scholarly Kitchen">
            <a:extLst>
              <a:ext uri="{FF2B5EF4-FFF2-40B4-BE49-F238E27FC236}">
                <a16:creationId xmlns:a16="http://schemas.microsoft.com/office/drawing/2014/main" id="{8A0DEEAB-BF0A-F78F-33D4-A8835290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89190" y="199603"/>
            <a:ext cx="9376558" cy="69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13;p1">
            <a:extLst>
              <a:ext uri="{FF2B5EF4-FFF2-40B4-BE49-F238E27FC236}">
                <a16:creationId xmlns:a16="http://schemas.microsoft.com/office/drawing/2014/main" id="{83FC9DC4-411E-1EEF-F898-C0DE96340AE7}"/>
              </a:ext>
            </a:extLst>
          </p:cNvPr>
          <p:cNvSpPr/>
          <p:nvPr/>
        </p:nvSpPr>
        <p:spPr>
          <a:xfrm>
            <a:off x="150083" y="194866"/>
            <a:ext cx="2015048" cy="1876822"/>
          </a:xfrm>
          <a:prstGeom prst="ellipse">
            <a:avLst/>
          </a:prstGeom>
          <a:solidFill>
            <a:srgbClr val="DA6900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Research Learning Experiences: A SHARED PEDAGOGY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8506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093E-6B6F-E54F-9035-97E467F4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RLEs – The Basic Bundle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132E3-AE12-3847-A815-05D2647B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FAD15BD-BF4E-4DB1-8B8E-ABD2B781783D}" type="slidenum">
              <a:rPr lang="en-US" smtClean="0"/>
              <a:pPr algn="ctr"/>
              <a:t>7</a:t>
            </a:fld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F7EDE-5B65-1E46-BD77-56309F7995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32AD39-517C-8C4A-AB2A-274D9BCF8E59}"/>
              </a:ext>
            </a:extLst>
          </p:cNvPr>
          <p:cNvSpPr/>
          <p:nvPr/>
        </p:nvSpPr>
        <p:spPr>
          <a:xfrm>
            <a:off x="2987396" y="1712689"/>
            <a:ext cx="2071688" cy="1614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Bridge Week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FC7AF0-CAA6-4C47-929E-5709C5D7FEA1}"/>
              </a:ext>
            </a:extLst>
          </p:cNvPr>
          <p:cNvSpPr/>
          <p:nvPr/>
        </p:nvSpPr>
        <p:spPr>
          <a:xfrm>
            <a:off x="5259109" y="1712688"/>
            <a:ext cx="4594019" cy="1614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First Academic Semester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A58B8-46E4-B749-897D-DD52D0482DB5}"/>
              </a:ext>
            </a:extLst>
          </p:cNvPr>
          <p:cNvSpPr txBox="1"/>
          <p:nvPr/>
        </p:nvSpPr>
        <p:spPr>
          <a:xfrm>
            <a:off x="2987396" y="1192922"/>
            <a:ext cx="686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The First-year RLE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66360AE9-B745-4F42-A65E-0DBE490B586F}"/>
              </a:ext>
            </a:extLst>
          </p:cNvPr>
          <p:cNvSpPr/>
          <p:nvPr/>
        </p:nvSpPr>
        <p:spPr>
          <a:xfrm rot="5400000">
            <a:off x="6166362" y="-1688710"/>
            <a:ext cx="500063" cy="705802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DF786-428F-D945-B710-61C21174ECDD}"/>
              </a:ext>
            </a:extLst>
          </p:cNvPr>
          <p:cNvSpPr txBox="1"/>
          <p:nvPr/>
        </p:nvSpPr>
        <p:spPr>
          <a:xfrm>
            <a:off x="1995620" y="3591651"/>
            <a:ext cx="9572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cohort, credit-bearing courses that establish connections early that can last throughout their time at the university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in authentic, open-ended research and scholarship, where the student shapes the narrative, and the product has meaning outside of the classroom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Near-peer mentoring that provides achievable developmental examples and relatable student support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assessment to inform next steps in RLE design</a:t>
            </a:r>
          </a:p>
          <a:p>
            <a:pPr marL="342900" indent="-342900">
              <a:buFont typeface="Symbol" pitchFamily="2" charset="2"/>
              <a:buChar char="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13;p1">
            <a:extLst>
              <a:ext uri="{FF2B5EF4-FFF2-40B4-BE49-F238E27FC236}">
                <a16:creationId xmlns:a16="http://schemas.microsoft.com/office/drawing/2014/main" id="{6FDC31B7-4B95-DFF9-58CB-8610CB2230AC}"/>
              </a:ext>
            </a:extLst>
          </p:cNvPr>
          <p:cNvSpPr/>
          <p:nvPr/>
        </p:nvSpPr>
        <p:spPr>
          <a:xfrm>
            <a:off x="150083" y="194866"/>
            <a:ext cx="2015048" cy="1876822"/>
          </a:xfrm>
          <a:prstGeom prst="ellipse">
            <a:avLst/>
          </a:prstGeom>
          <a:solidFill>
            <a:srgbClr val="DA6900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Research Learning Experiences: A SHARED PEDAGOGY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2201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EA6679-F9C3-7CDA-A095-DAF0FE842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10"/>
          <a:stretch/>
        </p:blipFill>
        <p:spPr>
          <a:xfrm>
            <a:off x="7851719" y="913030"/>
            <a:ext cx="4012888" cy="1698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A5446A-CBFB-7E68-9A9E-18C0FC38C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906"/>
          <a:stretch/>
        </p:blipFill>
        <p:spPr>
          <a:xfrm>
            <a:off x="3868856" y="924666"/>
            <a:ext cx="3996387" cy="1687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420CEF-EA80-74B5-345D-88252D1D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2022 - Options in diverse disciplines across UMS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FBA09-83CF-9E42-C06E-3E285EA31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7D34F-35CB-9B69-DF91-EAC10D42C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36"/>
          <a:stretch/>
        </p:blipFill>
        <p:spPr>
          <a:xfrm>
            <a:off x="7860633" y="2600087"/>
            <a:ext cx="4012888" cy="1796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627646-4E32-8F3C-29E7-C195BE613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7" y="4397036"/>
            <a:ext cx="3009903" cy="1730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AA9F0-0E8C-262D-B795-1FFB6EED1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88" b="32808"/>
          <a:stretch/>
        </p:blipFill>
        <p:spPr>
          <a:xfrm>
            <a:off x="3871079" y="2599023"/>
            <a:ext cx="3996387" cy="1798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3292C9-2A30-1E7D-95B5-EA820CA893A1}"/>
              </a:ext>
            </a:extLst>
          </p:cNvPr>
          <p:cNvSpPr txBox="1"/>
          <p:nvPr/>
        </p:nvSpPr>
        <p:spPr>
          <a:xfrm>
            <a:off x="334980" y="2328523"/>
            <a:ext cx="4202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Fall 2022 Across UMS</a:t>
            </a:r>
            <a:endParaRPr lang="en-US" sz="2400" i="1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13131"/>
                </a:solidFill>
                <a:effectLst/>
              </a:rPr>
              <a:t>54 Course 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13131"/>
                </a:solidFill>
              </a:rPr>
              <a:t>501 students</a:t>
            </a:r>
            <a:endParaRPr lang="en-US" sz="2800" dirty="0">
              <a:solidFill>
                <a:srgbClr val="313131"/>
              </a:solidFill>
              <a:effectLst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321796-246C-4A38-62FC-7BB2A62E5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298066"/>
              </p:ext>
            </p:extLst>
          </p:nvPr>
        </p:nvGraphicFramePr>
        <p:xfrm>
          <a:off x="280054" y="3751875"/>
          <a:ext cx="3379227" cy="2105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3912">
                  <a:extLst>
                    <a:ext uri="{9D8B030D-6E8A-4147-A177-3AD203B41FA5}">
                      <a16:colId xmlns:a16="http://schemas.microsoft.com/office/drawing/2014/main" val="1391536448"/>
                    </a:ext>
                  </a:extLst>
                </a:gridCol>
                <a:gridCol w="945315">
                  <a:extLst>
                    <a:ext uri="{9D8B030D-6E8A-4147-A177-3AD203B41FA5}">
                      <a16:colId xmlns:a16="http://schemas.microsoft.com/office/drawing/2014/main" val="2081312665"/>
                    </a:ext>
                  </a:extLst>
                </a:gridCol>
              </a:tblGrid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University of Maine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214328"/>
                  </a:ext>
                </a:extLst>
              </a:tr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University of Maine Farmington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6207677"/>
                  </a:ext>
                </a:extLst>
              </a:tr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University of Maine Fort Kent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793098"/>
                  </a:ext>
                </a:extLst>
              </a:tr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University of Maine Augusta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8898788"/>
                  </a:ext>
                </a:extLst>
              </a:tr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University of Maine Presque Isle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378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6B631FE-44DE-318C-76DD-84B79192041E}"/>
              </a:ext>
            </a:extLst>
          </p:cNvPr>
          <p:cNvSpPr txBox="1"/>
          <p:nvPr/>
        </p:nvSpPr>
        <p:spPr>
          <a:xfrm>
            <a:off x="332757" y="1036814"/>
            <a:ext cx="4202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Fall 2021 UMaine only</a:t>
            </a:r>
            <a:endParaRPr lang="en-US" sz="2400" i="1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13131"/>
                </a:solidFill>
              </a:rPr>
              <a:t>31</a:t>
            </a:r>
            <a:r>
              <a:rPr lang="en-US" sz="2400" dirty="0">
                <a:solidFill>
                  <a:srgbClr val="313131"/>
                </a:solidFill>
                <a:effectLst/>
              </a:rPr>
              <a:t> Course 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13131"/>
                </a:solidFill>
              </a:rPr>
              <a:t>225 students</a:t>
            </a:r>
            <a:endParaRPr lang="en-US" sz="2800" dirty="0">
              <a:solidFill>
                <a:srgbClr val="31313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59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07B8C2-EF72-B425-0420-CAC7FB0F4C76}"/>
              </a:ext>
            </a:extLst>
          </p:cNvPr>
          <p:cNvCxnSpPr>
            <a:cxnSpLocks/>
            <a:stCxn id="24" idx="3"/>
            <a:endCxn id="27" idx="6"/>
          </p:cNvCxnSpPr>
          <p:nvPr/>
        </p:nvCxnSpPr>
        <p:spPr>
          <a:xfrm flipV="1">
            <a:off x="3018293" y="3298880"/>
            <a:ext cx="3454778" cy="8813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AFF78C-EE80-9ACC-8AD4-4ABD6003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2" y="218417"/>
            <a:ext cx="11290429" cy="63878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Pilot Assessment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3E7B8-D504-EE56-5993-C338279CB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B8ACC9-6A98-5AD2-8A0D-EAB3E1F60F89}"/>
              </a:ext>
            </a:extLst>
          </p:cNvPr>
          <p:cNvCxnSpPr>
            <a:cxnSpLocks/>
          </p:cNvCxnSpPr>
          <p:nvPr/>
        </p:nvCxnSpPr>
        <p:spPr>
          <a:xfrm>
            <a:off x="1914525" y="5167063"/>
            <a:ext cx="75295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E1F1F-382F-FD4B-2C22-F4C3C2B2DD08}"/>
              </a:ext>
            </a:extLst>
          </p:cNvPr>
          <p:cNvCxnSpPr>
            <a:cxnSpLocks/>
          </p:cNvCxnSpPr>
          <p:nvPr/>
        </p:nvCxnSpPr>
        <p:spPr>
          <a:xfrm flipV="1">
            <a:off x="1914525" y="1385888"/>
            <a:ext cx="0" cy="37811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36254F-6CB9-593C-D73C-87AA884A0CB4}"/>
              </a:ext>
            </a:extLst>
          </p:cNvPr>
          <p:cNvSpPr txBox="1"/>
          <p:nvPr/>
        </p:nvSpPr>
        <p:spPr>
          <a:xfrm>
            <a:off x="2593426" y="5300641"/>
            <a:ext cx="121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 </a:t>
            </a:r>
            <a:br>
              <a:rPr lang="en-US" dirty="0"/>
            </a:br>
            <a:r>
              <a:rPr lang="en-US" dirty="0"/>
              <a:t>September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CECEE-773E-7A49-5375-6528FA7C34E7}"/>
              </a:ext>
            </a:extLst>
          </p:cNvPr>
          <p:cNvSpPr txBox="1"/>
          <p:nvPr/>
        </p:nvSpPr>
        <p:spPr>
          <a:xfrm>
            <a:off x="5517155" y="5322083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FF0E22-44D0-935F-0702-D606BBE7D55A}"/>
              </a:ext>
            </a:extLst>
          </p:cNvPr>
          <p:cNvSpPr txBox="1"/>
          <p:nvPr/>
        </p:nvSpPr>
        <p:spPr>
          <a:xfrm>
            <a:off x="1914525" y="1367770"/>
            <a:ext cx="267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Pre-survey</a:t>
            </a:r>
          </a:p>
          <a:p>
            <a:pPr algn="ctr"/>
            <a:r>
              <a:rPr lang="en-US" dirty="0"/>
              <a:t>(students - dispositions)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875943-CDE5-0D7E-FD8A-5A86C9E9AD6D}"/>
              </a:ext>
            </a:extLst>
          </p:cNvPr>
          <p:cNvSpPr txBox="1"/>
          <p:nvPr/>
        </p:nvSpPr>
        <p:spPr>
          <a:xfrm>
            <a:off x="4916753" y="1345990"/>
            <a:ext cx="246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Post-survey</a:t>
            </a:r>
          </a:p>
          <a:p>
            <a:pPr algn="ctr"/>
            <a:r>
              <a:rPr lang="en-US" dirty="0"/>
              <a:t>(students - dispositions)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98D632-B401-C7ED-1599-C106AD77BE84}"/>
              </a:ext>
            </a:extLst>
          </p:cNvPr>
          <p:cNvSpPr>
            <a:spLocks/>
          </p:cNvSpPr>
          <p:nvPr/>
        </p:nvSpPr>
        <p:spPr>
          <a:xfrm>
            <a:off x="2941964" y="3735345"/>
            <a:ext cx="521208" cy="521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2A5FFE-2F8E-7160-145E-C4CE3614D46C}"/>
              </a:ext>
            </a:extLst>
          </p:cNvPr>
          <p:cNvSpPr>
            <a:spLocks/>
          </p:cNvSpPr>
          <p:nvPr/>
        </p:nvSpPr>
        <p:spPr>
          <a:xfrm>
            <a:off x="3045761" y="3841429"/>
            <a:ext cx="521208" cy="521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BF8623-169F-6BA8-E582-83559B240D49}"/>
              </a:ext>
            </a:extLst>
          </p:cNvPr>
          <p:cNvSpPr>
            <a:spLocks/>
          </p:cNvSpPr>
          <p:nvPr/>
        </p:nvSpPr>
        <p:spPr>
          <a:xfrm>
            <a:off x="5951863" y="2193830"/>
            <a:ext cx="521208" cy="521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1789F0C-7EA8-2A1F-4E3A-7864ED07026B}"/>
              </a:ext>
            </a:extLst>
          </p:cNvPr>
          <p:cNvSpPr>
            <a:spLocks/>
          </p:cNvSpPr>
          <p:nvPr/>
        </p:nvSpPr>
        <p:spPr>
          <a:xfrm>
            <a:off x="5951863" y="3038276"/>
            <a:ext cx="521208" cy="521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C3AA33-13D9-9B95-5695-DEF2C0D4034F}"/>
              </a:ext>
            </a:extLst>
          </p:cNvPr>
          <p:cNvSpPr txBox="1"/>
          <p:nvPr/>
        </p:nvSpPr>
        <p:spPr>
          <a:xfrm>
            <a:off x="8141293" y="5322083"/>
            <a:ext cx="1276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Sophomore</a:t>
            </a:r>
            <a:br>
              <a:rPr lang="en-US" dirty="0"/>
            </a:br>
            <a:r>
              <a:rPr lang="en-US" dirty="0"/>
              <a:t>September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8C6340-E0E2-EBED-CE95-490B87225E7C}"/>
              </a:ext>
            </a:extLst>
          </p:cNvPr>
          <p:cNvSpPr txBox="1"/>
          <p:nvPr/>
        </p:nvSpPr>
        <p:spPr>
          <a:xfrm>
            <a:off x="10216883" y="5322083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Graduation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6333B-7BA9-18B4-751D-E3B27D7399B8}"/>
              </a:ext>
            </a:extLst>
          </p:cNvPr>
          <p:cNvGrpSpPr/>
          <p:nvPr/>
        </p:nvGrpSpPr>
        <p:grpSpPr>
          <a:xfrm>
            <a:off x="8625509" y="2244295"/>
            <a:ext cx="2497719" cy="2922768"/>
            <a:chOff x="8625509" y="2244295"/>
            <a:chExt cx="2497719" cy="292276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1EC655E-7AB9-23D6-365D-1798FA4D2BA8}"/>
                </a:ext>
              </a:extLst>
            </p:cNvPr>
            <p:cNvGrpSpPr/>
            <p:nvPr/>
          </p:nvGrpSpPr>
          <p:grpSpPr>
            <a:xfrm>
              <a:off x="8695292" y="2244295"/>
              <a:ext cx="2427936" cy="2922768"/>
              <a:chOff x="8695292" y="2244295"/>
              <a:chExt cx="2427936" cy="2922768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C28A10E-22BF-7793-BD1B-C28ED9F46E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5292" y="2479821"/>
                <a:ext cx="2193619" cy="2729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DB5655D-9B7D-2D17-9723-9874A9E1F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3235" y="3351559"/>
                <a:ext cx="2165676" cy="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CFE0A69-AAEC-6FF6-4CA8-E0D3AB9733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02020" y="2244295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7B1F1C7-6882-2297-5628-D6DCF450CB1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02020" y="3088741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54CE24D-D533-D804-AC13-C8DD5892070F}"/>
                  </a:ext>
                </a:extLst>
              </p:cNvPr>
              <p:cNvCxnSpPr/>
              <p:nvPr/>
            </p:nvCxnSpPr>
            <p:spPr>
              <a:xfrm>
                <a:off x="8723235" y="5167063"/>
                <a:ext cx="2399993" cy="0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98C8A2-64F5-FCA6-381F-7994B4732D8E}"/>
                </a:ext>
              </a:extLst>
            </p:cNvPr>
            <p:cNvSpPr txBox="1"/>
            <p:nvPr/>
          </p:nvSpPr>
          <p:spPr>
            <a:xfrm>
              <a:off x="8625509" y="2604131"/>
              <a:ext cx="2466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4yr Grad Rate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E3620F-8E69-1F24-7C55-8778A5CC110A}"/>
              </a:ext>
            </a:extLst>
          </p:cNvPr>
          <p:cNvGrpSpPr/>
          <p:nvPr/>
        </p:nvGrpSpPr>
        <p:grpSpPr>
          <a:xfrm>
            <a:off x="6239506" y="2193830"/>
            <a:ext cx="2894074" cy="1365654"/>
            <a:chOff x="6239506" y="2193830"/>
            <a:chExt cx="2894074" cy="136565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26D0055-29C0-05B2-6CA3-313C685D59B2}"/>
                </a:ext>
              </a:extLst>
            </p:cNvPr>
            <p:cNvGrpSpPr/>
            <p:nvPr/>
          </p:nvGrpSpPr>
          <p:grpSpPr>
            <a:xfrm>
              <a:off x="6239506" y="2193830"/>
              <a:ext cx="2894074" cy="1365654"/>
              <a:chOff x="6239506" y="2193830"/>
              <a:chExt cx="2894074" cy="1365654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3835102-4386-82D8-424B-7A0B8887C38B}"/>
                  </a:ext>
                </a:extLst>
              </p:cNvPr>
              <p:cNvCxnSpPr>
                <a:cxnSpLocks/>
                <a:endCxn id="40" idx="2"/>
              </p:cNvCxnSpPr>
              <p:nvPr/>
            </p:nvCxnSpPr>
            <p:spPr>
              <a:xfrm>
                <a:off x="6239506" y="2427142"/>
                <a:ext cx="2193619" cy="2729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AC2C3A8-1BF5-7620-309E-3C1A6ECC64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33125" y="2193830"/>
                <a:ext cx="521208" cy="5212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3A53C73-B455-872E-169A-D5BBB287EC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33125" y="3038276"/>
                <a:ext cx="521208" cy="5212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riangle 41">
                <a:extLst>
                  <a:ext uri="{FF2B5EF4-FFF2-40B4-BE49-F238E27FC236}">
                    <a16:creationId xmlns:a16="http://schemas.microsoft.com/office/drawing/2014/main" id="{D923B5D3-3F6F-8698-3ED2-EC2BDCE4472E}"/>
                  </a:ext>
                </a:extLst>
              </p:cNvPr>
              <p:cNvSpPr/>
              <p:nvPr/>
            </p:nvSpPr>
            <p:spPr>
              <a:xfrm rot="13988906">
                <a:off x="8786332" y="2049799"/>
                <a:ext cx="181659" cy="49361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riangle 42">
                <a:extLst>
                  <a:ext uri="{FF2B5EF4-FFF2-40B4-BE49-F238E27FC236}">
                    <a16:creationId xmlns:a16="http://schemas.microsoft.com/office/drawing/2014/main" id="{2574C4F3-2C05-0017-786A-A9B53CD9F56C}"/>
                  </a:ext>
                </a:extLst>
              </p:cNvPr>
              <p:cNvSpPr/>
              <p:nvPr/>
            </p:nvSpPr>
            <p:spPr>
              <a:xfrm rot="13988906">
                <a:off x="8463455" y="2848598"/>
                <a:ext cx="754008" cy="586243"/>
              </a:xfrm>
              <a:prstGeom prst="triangle">
                <a:avLst>
                  <a:gd name="adj" fmla="val 404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66FFDD3-564F-C30A-2AA0-63B0B11750F8}"/>
                  </a:ext>
                </a:extLst>
              </p:cNvPr>
              <p:cNvCxnSpPr>
                <a:cxnSpLocks/>
                <a:endCxn id="41" idx="2"/>
              </p:cNvCxnSpPr>
              <p:nvPr/>
            </p:nvCxnSpPr>
            <p:spPr>
              <a:xfrm>
                <a:off x="6267449" y="3298880"/>
                <a:ext cx="2165676" cy="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FD41C4-96DB-5E71-479C-9204DF11021B}"/>
                </a:ext>
              </a:extLst>
            </p:cNvPr>
            <p:cNvSpPr txBox="1"/>
            <p:nvPr/>
          </p:nvSpPr>
          <p:spPr>
            <a:xfrm>
              <a:off x="6274810" y="2511038"/>
              <a:ext cx="2466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1</a:t>
              </a:r>
              <a:r>
                <a:rPr lang="en-US" sz="2400" i="1" baseline="30000" dirty="0"/>
                <a:t>st</a:t>
              </a:r>
              <a:r>
                <a:rPr lang="en-US" sz="2400" i="1" dirty="0"/>
                <a:t> year retention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A3638B-1199-301C-0AEB-251C03157015}"/>
              </a:ext>
            </a:extLst>
          </p:cNvPr>
          <p:cNvCxnSpPr>
            <a:cxnSpLocks/>
          </p:cNvCxnSpPr>
          <p:nvPr/>
        </p:nvCxnSpPr>
        <p:spPr>
          <a:xfrm flipV="1">
            <a:off x="3245786" y="2270159"/>
            <a:ext cx="3150956" cy="1831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9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1111</Words>
  <Application>Microsoft Macintosh PowerPoint</Application>
  <PresentationFormat>Widescreen</PresentationFormat>
  <Paragraphs>181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Book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1st-year Student Retention &amp; 6-year Graduation Rate </vt:lpstr>
      <vt:lpstr>RLE – What are the Objectives?</vt:lpstr>
      <vt:lpstr>RLE 101 – What is “Research?”</vt:lpstr>
      <vt:lpstr>PowerPoint Presentation</vt:lpstr>
      <vt:lpstr>RLEs – The Basic Bundle</vt:lpstr>
      <vt:lpstr>Fall 2022 - Options in diverse disciplines across UMS</vt:lpstr>
      <vt:lpstr>Pilot Assessment Plan</vt:lpstr>
      <vt:lpstr>Pilot Assessment Plan</vt:lpstr>
      <vt:lpstr>Preliminary outcomes from the 2021 pilot</vt:lpstr>
      <vt:lpstr>Preliminary outcomes from the 2021 pilot</vt:lpstr>
      <vt:lpstr>More Digging to Come!!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J Olsen</dc:creator>
  <cp:lastModifiedBy>Brian J Olsen</cp:lastModifiedBy>
  <cp:revision>6</cp:revision>
  <dcterms:created xsi:type="dcterms:W3CDTF">2022-11-13T22:55:37Z</dcterms:created>
  <dcterms:modified xsi:type="dcterms:W3CDTF">2022-11-14T01:37:27Z</dcterms:modified>
</cp:coreProperties>
</file>