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1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018DB-6D84-4C34-8CA9-37264EE4A5FE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3652F3-69CD-4EA3-8A75-1EEF350E48FF}">
      <dgm:prSet phldrT="[Text]"/>
      <dgm:spPr/>
      <dgm:t>
        <a:bodyPr/>
        <a:lstStyle/>
        <a:p>
          <a:r>
            <a:rPr lang="en-US" dirty="0"/>
            <a:t>Specific</a:t>
          </a:r>
        </a:p>
      </dgm:t>
    </dgm:pt>
    <dgm:pt modelId="{80DE9E32-9F20-4BB0-BB5E-288B6A3A081C}" type="parTrans" cxnId="{A611B98B-D9B4-42DB-BF55-C8FF2BE53F0B}">
      <dgm:prSet/>
      <dgm:spPr/>
      <dgm:t>
        <a:bodyPr/>
        <a:lstStyle/>
        <a:p>
          <a:endParaRPr lang="en-US"/>
        </a:p>
      </dgm:t>
    </dgm:pt>
    <dgm:pt modelId="{FC18762B-4F50-43E0-9D49-C6208D81507F}" type="sibTrans" cxnId="{A611B98B-D9B4-42DB-BF55-C8FF2BE53F0B}">
      <dgm:prSet/>
      <dgm:spPr/>
      <dgm:t>
        <a:bodyPr/>
        <a:lstStyle/>
        <a:p>
          <a:endParaRPr lang="en-US"/>
        </a:p>
      </dgm:t>
    </dgm:pt>
    <dgm:pt modelId="{0999EBCD-F7E7-48B2-9B67-49A2FAC0CC27}">
      <dgm:prSet phldrT="[Text]"/>
      <dgm:spPr/>
      <dgm:t>
        <a:bodyPr/>
        <a:lstStyle/>
        <a:p>
          <a:r>
            <a:rPr lang="en-US" dirty="0"/>
            <a:t>Measurable</a:t>
          </a:r>
        </a:p>
      </dgm:t>
    </dgm:pt>
    <dgm:pt modelId="{FE7635AD-D9E8-4CCC-B378-59CFAD1C2D12}" type="parTrans" cxnId="{DAD7B49E-4FA6-4FE8-BF1E-DF37839D6050}">
      <dgm:prSet/>
      <dgm:spPr/>
      <dgm:t>
        <a:bodyPr/>
        <a:lstStyle/>
        <a:p>
          <a:endParaRPr lang="en-US"/>
        </a:p>
      </dgm:t>
    </dgm:pt>
    <dgm:pt modelId="{EEAB9728-32D1-4314-8772-1123F4322662}" type="sibTrans" cxnId="{DAD7B49E-4FA6-4FE8-BF1E-DF37839D6050}">
      <dgm:prSet/>
      <dgm:spPr/>
      <dgm:t>
        <a:bodyPr/>
        <a:lstStyle/>
        <a:p>
          <a:endParaRPr lang="en-US"/>
        </a:p>
      </dgm:t>
    </dgm:pt>
    <dgm:pt modelId="{E6BF6160-599E-4E3F-BC92-EE3D52A67F83}">
      <dgm:prSet phldrT="[Text]"/>
      <dgm:spPr/>
      <dgm:t>
        <a:bodyPr/>
        <a:lstStyle/>
        <a:p>
          <a:r>
            <a:rPr lang="en-US" dirty="0"/>
            <a:t>Attainable</a:t>
          </a:r>
        </a:p>
      </dgm:t>
    </dgm:pt>
    <dgm:pt modelId="{C96B35A8-4C96-49CF-B629-F5EBCF6FF58D}" type="parTrans" cxnId="{70DF8B22-4178-433D-BBA7-B971170102EA}">
      <dgm:prSet/>
      <dgm:spPr/>
      <dgm:t>
        <a:bodyPr/>
        <a:lstStyle/>
        <a:p>
          <a:endParaRPr lang="en-US"/>
        </a:p>
      </dgm:t>
    </dgm:pt>
    <dgm:pt modelId="{12AA552F-FCFA-4213-9DAD-D4F75CF52FEB}" type="sibTrans" cxnId="{70DF8B22-4178-433D-BBA7-B971170102EA}">
      <dgm:prSet/>
      <dgm:spPr/>
      <dgm:t>
        <a:bodyPr/>
        <a:lstStyle/>
        <a:p>
          <a:endParaRPr lang="en-US"/>
        </a:p>
      </dgm:t>
    </dgm:pt>
    <dgm:pt modelId="{6EC84CEF-4AAA-4BB0-9DD9-7F2E63974881}">
      <dgm:prSet/>
      <dgm:spPr/>
      <dgm:t>
        <a:bodyPr/>
        <a:lstStyle/>
        <a:p>
          <a:r>
            <a:rPr lang="en-US" dirty="0"/>
            <a:t>Realistic</a:t>
          </a:r>
        </a:p>
      </dgm:t>
    </dgm:pt>
    <dgm:pt modelId="{876BAAA1-935F-4212-8DBE-5DC98843AEF7}" type="parTrans" cxnId="{3906EF58-C2F8-4A12-A21B-A5A64CEF10FA}">
      <dgm:prSet/>
      <dgm:spPr/>
      <dgm:t>
        <a:bodyPr/>
        <a:lstStyle/>
        <a:p>
          <a:endParaRPr lang="en-US"/>
        </a:p>
      </dgm:t>
    </dgm:pt>
    <dgm:pt modelId="{E1CE4228-E846-4758-BC37-FF4DB44EF1B0}" type="sibTrans" cxnId="{3906EF58-C2F8-4A12-A21B-A5A64CEF10FA}">
      <dgm:prSet/>
      <dgm:spPr/>
      <dgm:t>
        <a:bodyPr/>
        <a:lstStyle/>
        <a:p>
          <a:endParaRPr lang="en-US"/>
        </a:p>
      </dgm:t>
    </dgm:pt>
    <dgm:pt modelId="{8BFC961F-7D07-4E1B-A635-3D02FB2C62E3}">
      <dgm:prSet/>
      <dgm:spPr/>
      <dgm:t>
        <a:bodyPr/>
        <a:lstStyle/>
        <a:p>
          <a:r>
            <a:rPr lang="en-US" dirty="0"/>
            <a:t>Time limited</a:t>
          </a:r>
        </a:p>
      </dgm:t>
    </dgm:pt>
    <dgm:pt modelId="{5AF3B512-7DEE-4D42-B35A-41CF1D8C0786}" type="parTrans" cxnId="{409A7F56-7571-4F0E-AC86-F892FE44AA3C}">
      <dgm:prSet/>
      <dgm:spPr/>
      <dgm:t>
        <a:bodyPr/>
        <a:lstStyle/>
        <a:p>
          <a:endParaRPr lang="en-US"/>
        </a:p>
      </dgm:t>
    </dgm:pt>
    <dgm:pt modelId="{BE1A2BA7-FEDB-40BF-9210-3312DE1A77D6}" type="sibTrans" cxnId="{409A7F56-7571-4F0E-AC86-F892FE44AA3C}">
      <dgm:prSet/>
      <dgm:spPr/>
      <dgm:t>
        <a:bodyPr/>
        <a:lstStyle/>
        <a:p>
          <a:endParaRPr lang="en-US"/>
        </a:p>
      </dgm:t>
    </dgm:pt>
    <dgm:pt modelId="{6E1CC9BD-EC3B-4F0E-9197-11B398A833F7}" type="pres">
      <dgm:prSet presAssocID="{FA7018DB-6D84-4C34-8CA9-37264EE4A5FE}" presName="Name0" presStyleCnt="0">
        <dgm:presLayoutVars>
          <dgm:dir/>
          <dgm:resizeHandles val="exact"/>
        </dgm:presLayoutVars>
      </dgm:prSet>
      <dgm:spPr/>
    </dgm:pt>
    <dgm:pt modelId="{1E0DE7CB-1D1F-4EE8-8CF1-C8B160F22D7B}" type="pres">
      <dgm:prSet presAssocID="{DC3652F3-69CD-4EA3-8A75-1EEF350E48FF}" presName="composite" presStyleCnt="0"/>
      <dgm:spPr/>
    </dgm:pt>
    <dgm:pt modelId="{BBEBB1E6-CF87-4FED-9F7E-AC2FA658711E}" type="pres">
      <dgm:prSet presAssocID="{DC3652F3-69CD-4EA3-8A75-1EEF350E48FF}" presName="rect1" presStyleLbl="trAlignAcc1" presStyleIdx="0" presStyleCnt="5" custLinFactNeighborY="1735">
        <dgm:presLayoutVars>
          <dgm:bulletEnabled val="1"/>
        </dgm:presLayoutVars>
      </dgm:prSet>
      <dgm:spPr/>
    </dgm:pt>
    <dgm:pt modelId="{2FF6194C-4DDB-45AC-A51D-99D99E83D829}" type="pres">
      <dgm:prSet presAssocID="{DC3652F3-69CD-4EA3-8A75-1EEF350E48FF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9F76E5A-2FD8-49A5-B88A-9CB8F6E5A999}" type="pres">
      <dgm:prSet presAssocID="{FC18762B-4F50-43E0-9D49-C6208D81507F}" presName="sibTrans" presStyleCnt="0"/>
      <dgm:spPr/>
    </dgm:pt>
    <dgm:pt modelId="{B356B724-B3A2-4BB4-A250-A0C85BA872BC}" type="pres">
      <dgm:prSet presAssocID="{0999EBCD-F7E7-48B2-9B67-49A2FAC0CC27}" presName="composite" presStyleCnt="0"/>
      <dgm:spPr/>
    </dgm:pt>
    <dgm:pt modelId="{C0DA458C-CC23-40C5-9533-98A87F017DF9}" type="pres">
      <dgm:prSet presAssocID="{0999EBCD-F7E7-48B2-9B67-49A2FAC0CC27}" presName="rect1" presStyleLbl="trAlignAcc1" presStyleIdx="1" presStyleCnt="5">
        <dgm:presLayoutVars>
          <dgm:bulletEnabled val="1"/>
        </dgm:presLayoutVars>
      </dgm:prSet>
      <dgm:spPr/>
    </dgm:pt>
    <dgm:pt modelId="{6B91B166-1915-4B7C-A2BD-B6A8700BCE77}" type="pres">
      <dgm:prSet presAssocID="{0999EBCD-F7E7-48B2-9B67-49A2FAC0CC27}" presName="rect2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uler outline"/>
        </a:ext>
      </dgm:extLst>
    </dgm:pt>
    <dgm:pt modelId="{0ACFEF00-C494-4568-80E6-AB090B7D14C0}" type="pres">
      <dgm:prSet presAssocID="{EEAB9728-32D1-4314-8772-1123F4322662}" presName="sibTrans" presStyleCnt="0"/>
      <dgm:spPr/>
    </dgm:pt>
    <dgm:pt modelId="{A0BA0442-EFAE-482E-AD6B-BCBC6216B7F5}" type="pres">
      <dgm:prSet presAssocID="{E6BF6160-599E-4E3F-BC92-EE3D52A67F83}" presName="composite" presStyleCnt="0"/>
      <dgm:spPr/>
    </dgm:pt>
    <dgm:pt modelId="{0A30D3FA-E075-4D1C-BAB3-48D89589EADD}" type="pres">
      <dgm:prSet presAssocID="{E6BF6160-599E-4E3F-BC92-EE3D52A67F83}" presName="rect1" presStyleLbl="trAlignAcc1" presStyleIdx="2" presStyleCnt="5">
        <dgm:presLayoutVars>
          <dgm:bulletEnabled val="1"/>
        </dgm:presLayoutVars>
      </dgm:prSet>
      <dgm:spPr/>
    </dgm:pt>
    <dgm:pt modelId="{F334E421-82A9-4A90-AECE-329CB90B2568}" type="pres">
      <dgm:prSet presAssocID="{E6BF6160-599E-4E3F-BC92-EE3D52A67F83}" presName="rect2" presStyleLbl="fgImgPlace1" presStyleIdx="2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573E3A30-4298-4BC6-A7A8-44FB5DBB624D}" type="pres">
      <dgm:prSet presAssocID="{12AA552F-FCFA-4213-9DAD-D4F75CF52FEB}" presName="sibTrans" presStyleCnt="0"/>
      <dgm:spPr/>
    </dgm:pt>
    <dgm:pt modelId="{235F4EB7-5F0A-4F28-A5A4-2A30C4836355}" type="pres">
      <dgm:prSet presAssocID="{6EC84CEF-4AAA-4BB0-9DD9-7F2E63974881}" presName="composite" presStyleCnt="0"/>
      <dgm:spPr/>
    </dgm:pt>
    <dgm:pt modelId="{EC9BB5DA-6B62-462C-A12E-46E3BB69F273}" type="pres">
      <dgm:prSet presAssocID="{6EC84CEF-4AAA-4BB0-9DD9-7F2E63974881}" presName="rect1" presStyleLbl="trAlignAcc1" presStyleIdx="3" presStyleCnt="5">
        <dgm:presLayoutVars>
          <dgm:bulletEnabled val="1"/>
        </dgm:presLayoutVars>
      </dgm:prSet>
      <dgm:spPr/>
    </dgm:pt>
    <dgm:pt modelId="{AA0DFCA1-F169-4AC4-AFF9-FF5EF1712A9D}" type="pres">
      <dgm:prSet presAssocID="{6EC84CEF-4AAA-4BB0-9DD9-7F2E63974881}" presName="rect2" presStyleLbl="fgImgPlac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000" r="-81000"/>
          </a:stretch>
        </a:blipFill>
      </dgm:spPr>
    </dgm:pt>
    <dgm:pt modelId="{3DC8BFE8-315D-4075-8C74-4BEC54DF9641}" type="pres">
      <dgm:prSet presAssocID="{E1CE4228-E846-4758-BC37-FF4DB44EF1B0}" presName="sibTrans" presStyleCnt="0"/>
      <dgm:spPr/>
    </dgm:pt>
    <dgm:pt modelId="{51513091-9D72-4B06-8FBD-C75EFE25DA18}" type="pres">
      <dgm:prSet presAssocID="{8BFC961F-7D07-4E1B-A635-3D02FB2C62E3}" presName="composite" presStyleCnt="0"/>
      <dgm:spPr/>
    </dgm:pt>
    <dgm:pt modelId="{745637C6-E11D-4954-906C-F502CBE69B2F}" type="pres">
      <dgm:prSet presAssocID="{8BFC961F-7D07-4E1B-A635-3D02FB2C62E3}" presName="rect1" presStyleLbl="trAlignAcc1" presStyleIdx="4" presStyleCnt="5">
        <dgm:presLayoutVars>
          <dgm:bulletEnabled val="1"/>
        </dgm:presLayoutVars>
      </dgm:prSet>
      <dgm:spPr/>
    </dgm:pt>
    <dgm:pt modelId="{3A4A3B9A-E911-45D5-B220-85EAB6C1937D}" type="pres">
      <dgm:prSet presAssocID="{8BFC961F-7D07-4E1B-A635-3D02FB2C62E3}" presName="rect2" presStyleLbl="fgImgPlace1" presStyleIdx="4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ourglass Finished outline"/>
        </a:ext>
      </dgm:extLst>
    </dgm:pt>
  </dgm:ptLst>
  <dgm:cxnLst>
    <dgm:cxn modelId="{B13E611F-E450-4FC3-8A42-35F511FA318F}" type="presOf" srcId="{0999EBCD-F7E7-48B2-9B67-49A2FAC0CC27}" destId="{C0DA458C-CC23-40C5-9533-98A87F017DF9}" srcOrd="0" destOrd="0" presId="urn:microsoft.com/office/officeart/2008/layout/PictureStrips"/>
    <dgm:cxn modelId="{70DF8B22-4178-433D-BBA7-B971170102EA}" srcId="{FA7018DB-6D84-4C34-8CA9-37264EE4A5FE}" destId="{E6BF6160-599E-4E3F-BC92-EE3D52A67F83}" srcOrd="2" destOrd="0" parTransId="{C96B35A8-4C96-49CF-B629-F5EBCF6FF58D}" sibTransId="{12AA552F-FCFA-4213-9DAD-D4F75CF52FEB}"/>
    <dgm:cxn modelId="{0E362850-C3B0-4EBE-A558-5C62DF9AA360}" type="presOf" srcId="{DC3652F3-69CD-4EA3-8A75-1EEF350E48FF}" destId="{BBEBB1E6-CF87-4FED-9F7E-AC2FA658711E}" srcOrd="0" destOrd="0" presId="urn:microsoft.com/office/officeart/2008/layout/PictureStrips"/>
    <dgm:cxn modelId="{409A7F56-7571-4F0E-AC86-F892FE44AA3C}" srcId="{FA7018DB-6D84-4C34-8CA9-37264EE4A5FE}" destId="{8BFC961F-7D07-4E1B-A635-3D02FB2C62E3}" srcOrd="4" destOrd="0" parTransId="{5AF3B512-7DEE-4D42-B35A-41CF1D8C0786}" sibTransId="{BE1A2BA7-FEDB-40BF-9210-3312DE1A77D6}"/>
    <dgm:cxn modelId="{3906EF58-C2F8-4A12-A21B-A5A64CEF10FA}" srcId="{FA7018DB-6D84-4C34-8CA9-37264EE4A5FE}" destId="{6EC84CEF-4AAA-4BB0-9DD9-7F2E63974881}" srcOrd="3" destOrd="0" parTransId="{876BAAA1-935F-4212-8DBE-5DC98843AEF7}" sibTransId="{E1CE4228-E846-4758-BC37-FF4DB44EF1B0}"/>
    <dgm:cxn modelId="{09D83A82-F59E-44BE-B1FF-B7D42C9A32B7}" type="presOf" srcId="{E6BF6160-599E-4E3F-BC92-EE3D52A67F83}" destId="{0A30D3FA-E075-4D1C-BAB3-48D89589EADD}" srcOrd="0" destOrd="0" presId="urn:microsoft.com/office/officeart/2008/layout/PictureStrips"/>
    <dgm:cxn modelId="{E081F382-2945-44A9-B5AC-B00992330BBF}" type="presOf" srcId="{8BFC961F-7D07-4E1B-A635-3D02FB2C62E3}" destId="{745637C6-E11D-4954-906C-F502CBE69B2F}" srcOrd="0" destOrd="0" presId="urn:microsoft.com/office/officeart/2008/layout/PictureStrips"/>
    <dgm:cxn modelId="{A611B98B-D9B4-42DB-BF55-C8FF2BE53F0B}" srcId="{FA7018DB-6D84-4C34-8CA9-37264EE4A5FE}" destId="{DC3652F3-69CD-4EA3-8A75-1EEF350E48FF}" srcOrd="0" destOrd="0" parTransId="{80DE9E32-9F20-4BB0-BB5E-288B6A3A081C}" sibTransId="{FC18762B-4F50-43E0-9D49-C6208D81507F}"/>
    <dgm:cxn modelId="{879A7A9D-CCF1-40E7-8A69-E79435B555C5}" type="presOf" srcId="{FA7018DB-6D84-4C34-8CA9-37264EE4A5FE}" destId="{6E1CC9BD-EC3B-4F0E-9197-11B398A833F7}" srcOrd="0" destOrd="0" presId="urn:microsoft.com/office/officeart/2008/layout/PictureStrips"/>
    <dgm:cxn modelId="{DAD7B49E-4FA6-4FE8-BF1E-DF37839D6050}" srcId="{FA7018DB-6D84-4C34-8CA9-37264EE4A5FE}" destId="{0999EBCD-F7E7-48B2-9B67-49A2FAC0CC27}" srcOrd="1" destOrd="0" parTransId="{FE7635AD-D9E8-4CCC-B378-59CFAD1C2D12}" sibTransId="{EEAB9728-32D1-4314-8772-1123F4322662}"/>
    <dgm:cxn modelId="{2FD45AA8-3E27-45A5-9F54-36A68FEC2834}" type="presOf" srcId="{6EC84CEF-4AAA-4BB0-9DD9-7F2E63974881}" destId="{EC9BB5DA-6B62-462C-A12E-46E3BB69F273}" srcOrd="0" destOrd="0" presId="urn:microsoft.com/office/officeart/2008/layout/PictureStrips"/>
    <dgm:cxn modelId="{EED3CF9A-8FCD-4F00-A003-CA2FEBE1C2B7}" type="presParOf" srcId="{6E1CC9BD-EC3B-4F0E-9197-11B398A833F7}" destId="{1E0DE7CB-1D1F-4EE8-8CF1-C8B160F22D7B}" srcOrd="0" destOrd="0" presId="urn:microsoft.com/office/officeart/2008/layout/PictureStrips"/>
    <dgm:cxn modelId="{6D01360F-B0C7-4631-8381-2D8AED5185E5}" type="presParOf" srcId="{1E0DE7CB-1D1F-4EE8-8CF1-C8B160F22D7B}" destId="{BBEBB1E6-CF87-4FED-9F7E-AC2FA658711E}" srcOrd="0" destOrd="0" presId="urn:microsoft.com/office/officeart/2008/layout/PictureStrips"/>
    <dgm:cxn modelId="{9FD3BF12-8CE4-45C7-ABED-01AA9FDE8EE1}" type="presParOf" srcId="{1E0DE7CB-1D1F-4EE8-8CF1-C8B160F22D7B}" destId="{2FF6194C-4DDB-45AC-A51D-99D99E83D829}" srcOrd="1" destOrd="0" presId="urn:microsoft.com/office/officeart/2008/layout/PictureStrips"/>
    <dgm:cxn modelId="{1EBB1BC2-EA0B-4C17-990E-BF9494EA8D40}" type="presParOf" srcId="{6E1CC9BD-EC3B-4F0E-9197-11B398A833F7}" destId="{59F76E5A-2FD8-49A5-B88A-9CB8F6E5A999}" srcOrd="1" destOrd="0" presId="urn:microsoft.com/office/officeart/2008/layout/PictureStrips"/>
    <dgm:cxn modelId="{3F28B292-7300-49A8-B801-F55CBB33FDEF}" type="presParOf" srcId="{6E1CC9BD-EC3B-4F0E-9197-11B398A833F7}" destId="{B356B724-B3A2-4BB4-A250-A0C85BA872BC}" srcOrd="2" destOrd="0" presId="urn:microsoft.com/office/officeart/2008/layout/PictureStrips"/>
    <dgm:cxn modelId="{D800EF95-3B7F-4A05-913F-DB509898D414}" type="presParOf" srcId="{B356B724-B3A2-4BB4-A250-A0C85BA872BC}" destId="{C0DA458C-CC23-40C5-9533-98A87F017DF9}" srcOrd="0" destOrd="0" presId="urn:microsoft.com/office/officeart/2008/layout/PictureStrips"/>
    <dgm:cxn modelId="{FD2DDBE9-A2CF-4645-9072-944B3B090D06}" type="presParOf" srcId="{B356B724-B3A2-4BB4-A250-A0C85BA872BC}" destId="{6B91B166-1915-4B7C-A2BD-B6A8700BCE77}" srcOrd="1" destOrd="0" presId="urn:microsoft.com/office/officeart/2008/layout/PictureStrips"/>
    <dgm:cxn modelId="{7816E14E-8FB0-4959-8A62-0A71A3D4CFC7}" type="presParOf" srcId="{6E1CC9BD-EC3B-4F0E-9197-11B398A833F7}" destId="{0ACFEF00-C494-4568-80E6-AB090B7D14C0}" srcOrd="3" destOrd="0" presId="urn:microsoft.com/office/officeart/2008/layout/PictureStrips"/>
    <dgm:cxn modelId="{861854A1-8964-4B67-A815-011F1EAFD923}" type="presParOf" srcId="{6E1CC9BD-EC3B-4F0E-9197-11B398A833F7}" destId="{A0BA0442-EFAE-482E-AD6B-BCBC6216B7F5}" srcOrd="4" destOrd="0" presId="urn:microsoft.com/office/officeart/2008/layout/PictureStrips"/>
    <dgm:cxn modelId="{E46AA6ED-0D63-4ECB-ABDA-453F90BEB72F}" type="presParOf" srcId="{A0BA0442-EFAE-482E-AD6B-BCBC6216B7F5}" destId="{0A30D3FA-E075-4D1C-BAB3-48D89589EADD}" srcOrd="0" destOrd="0" presId="urn:microsoft.com/office/officeart/2008/layout/PictureStrips"/>
    <dgm:cxn modelId="{524B7E34-80E5-411A-BDA6-7E66E58A45A3}" type="presParOf" srcId="{A0BA0442-EFAE-482E-AD6B-BCBC6216B7F5}" destId="{F334E421-82A9-4A90-AECE-329CB90B2568}" srcOrd="1" destOrd="0" presId="urn:microsoft.com/office/officeart/2008/layout/PictureStrips"/>
    <dgm:cxn modelId="{A61E7842-07F9-4C8B-ACF2-1409BFB4C6B6}" type="presParOf" srcId="{6E1CC9BD-EC3B-4F0E-9197-11B398A833F7}" destId="{573E3A30-4298-4BC6-A7A8-44FB5DBB624D}" srcOrd="5" destOrd="0" presId="urn:microsoft.com/office/officeart/2008/layout/PictureStrips"/>
    <dgm:cxn modelId="{F17A8145-64B0-4801-83DA-1EA6152946D4}" type="presParOf" srcId="{6E1CC9BD-EC3B-4F0E-9197-11B398A833F7}" destId="{235F4EB7-5F0A-4F28-A5A4-2A30C4836355}" srcOrd="6" destOrd="0" presId="urn:microsoft.com/office/officeart/2008/layout/PictureStrips"/>
    <dgm:cxn modelId="{BFE7E90F-44FA-48BB-AA3A-E4E4B6F0E416}" type="presParOf" srcId="{235F4EB7-5F0A-4F28-A5A4-2A30C4836355}" destId="{EC9BB5DA-6B62-462C-A12E-46E3BB69F273}" srcOrd="0" destOrd="0" presId="urn:microsoft.com/office/officeart/2008/layout/PictureStrips"/>
    <dgm:cxn modelId="{44E03246-0C69-4D7E-B4F9-9FF5428679CF}" type="presParOf" srcId="{235F4EB7-5F0A-4F28-A5A4-2A30C4836355}" destId="{AA0DFCA1-F169-4AC4-AFF9-FF5EF1712A9D}" srcOrd="1" destOrd="0" presId="urn:microsoft.com/office/officeart/2008/layout/PictureStrips"/>
    <dgm:cxn modelId="{11FEFFCF-3E01-4CC1-B36F-216524F75FBA}" type="presParOf" srcId="{6E1CC9BD-EC3B-4F0E-9197-11B398A833F7}" destId="{3DC8BFE8-315D-4075-8C74-4BEC54DF9641}" srcOrd="7" destOrd="0" presId="urn:microsoft.com/office/officeart/2008/layout/PictureStrips"/>
    <dgm:cxn modelId="{8E3E7268-4565-49DE-8824-1F4D405BDB57}" type="presParOf" srcId="{6E1CC9BD-EC3B-4F0E-9197-11B398A833F7}" destId="{51513091-9D72-4B06-8FBD-C75EFE25DA18}" srcOrd="8" destOrd="0" presId="urn:microsoft.com/office/officeart/2008/layout/PictureStrips"/>
    <dgm:cxn modelId="{83E45456-F591-40A3-B490-01316E642ED3}" type="presParOf" srcId="{51513091-9D72-4B06-8FBD-C75EFE25DA18}" destId="{745637C6-E11D-4954-906C-F502CBE69B2F}" srcOrd="0" destOrd="0" presId="urn:microsoft.com/office/officeart/2008/layout/PictureStrips"/>
    <dgm:cxn modelId="{D48C1081-CEF5-4238-BC49-BEC2F6392C50}" type="presParOf" srcId="{51513091-9D72-4B06-8FBD-C75EFE25DA18}" destId="{3A4A3B9A-E911-45D5-B220-85EAB6C1937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BB1E6-CF87-4FED-9F7E-AC2FA658711E}">
      <dsp:nvSpPr>
        <dsp:cNvPr id="0" name=""/>
        <dsp:cNvSpPr/>
      </dsp:nvSpPr>
      <dsp:spPr>
        <a:xfrm>
          <a:off x="609942" y="635112"/>
          <a:ext cx="2060428" cy="6438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6124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Specific</a:t>
          </a:r>
        </a:p>
      </dsp:txBody>
      <dsp:txXfrm>
        <a:off x="609942" y="635112"/>
        <a:ext cx="2060428" cy="643883"/>
      </dsp:txXfrm>
    </dsp:sp>
    <dsp:sp modelId="{2FF6194C-4DDB-45AC-A51D-99D99E83D829}">
      <dsp:nvSpPr>
        <dsp:cNvPr id="0" name=""/>
        <dsp:cNvSpPr/>
      </dsp:nvSpPr>
      <dsp:spPr>
        <a:xfrm>
          <a:off x="524091" y="530935"/>
          <a:ext cx="450718" cy="676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A458C-CC23-40C5-9533-98A87F017DF9}">
      <dsp:nvSpPr>
        <dsp:cNvPr id="0" name=""/>
        <dsp:cNvSpPr/>
      </dsp:nvSpPr>
      <dsp:spPr>
        <a:xfrm>
          <a:off x="609942" y="1434519"/>
          <a:ext cx="2060428" cy="6438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6124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Measurable</a:t>
          </a:r>
        </a:p>
      </dsp:txBody>
      <dsp:txXfrm>
        <a:off x="609942" y="1434519"/>
        <a:ext cx="2060428" cy="643883"/>
      </dsp:txXfrm>
    </dsp:sp>
    <dsp:sp modelId="{6B91B166-1915-4B7C-A2BD-B6A8700BCE77}">
      <dsp:nvSpPr>
        <dsp:cNvPr id="0" name=""/>
        <dsp:cNvSpPr/>
      </dsp:nvSpPr>
      <dsp:spPr>
        <a:xfrm>
          <a:off x="524091" y="1341513"/>
          <a:ext cx="450718" cy="67607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0D3FA-E075-4D1C-BAB3-48D89589EADD}">
      <dsp:nvSpPr>
        <dsp:cNvPr id="0" name=""/>
        <dsp:cNvSpPr/>
      </dsp:nvSpPr>
      <dsp:spPr>
        <a:xfrm>
          <a:off x="609942" y="2245097"/>
          <a:ext cx="2060428" cy="6438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6124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Attainable</a:t>
          </a:r>
        </a:p>
      </dsp:txBody>
      <dsp:txXfrm>
        <a:off x="609942" y="2245097"/>
        <a:ext cx="2060428" cy="643883"/>
      </dsp:txXfrm>
    </dsp:sp>
    <dsp:sp modelId="{F334E421-82A9-4A90-AECE-329CB90B2568}">
      <dsp:nvSpPr>
        <dsp:cNvPr id="0" name=""/>
        <dsp:cNvSpPr/>
      </dsp:nvSpPr>
      <dsp:spPr>
        <a:xfrm>
          <a:off x="524091" y="2152092"/>
          <a:ext cx="450718" cy="67607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BB5DA-6B62-462C-A12E-46E3BB69F273}">
      <dsp:nvSpPr>
        <dsp:cNvPr id="0" name=""/>
        <dsp:cNvSpPr/>
      </dsp:nvSpPr>
      <dsp:spPr>
        <a:xfrm>
          <a:off x="609942" y="3055676"/>
          <a:ext cx="2060428" cy="6438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6124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Realistic</a:t>
          </a:r>
        </a:p>
      </dsp:txBody>
      <dsp:txXfrm>
        <a:off x="609942" y="3055676"/>
        <a:ext cx="2060428" cy="643883"/>
      </dsp:txXfrm>
    </dsp:sp>
    <dsp:sp modelId="{AA0DFCA1-F169-4AC4-AFF9-FF5EF1712A9D}">
      <dsp:nvSpPr>
        <dsp:cNvPr id="0" name=""/>
        <dsp:cNvSpPr/>
      </dsp:nvSpPr>
      <dsp:spPr>
        <a:xfrm>
          <a:off x="524091" y="2962670"/>
          <a:ext cx="450718" cy="6760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1000" r="-8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637C6-E11D-4954-906C-F502CBE69B2F}">
      <dsp:nvSpPr>
        <dsp:cNvPr id="0" name=""/>
        <dsp:cNvSpPr/>
      </dsp:nvSpPr>
      <dsp:spPr>
        <a:xfrm>
          <a:off x="609942" y="3866254"/>
          <a:ext cx="2060428" cy="6438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6124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Time limited</a:t>
          </a:r>
        </a:p>
      </dsp:txBody>
      <dsp:txXfrm>
        <a:off x="609942" y="3866254"/>
        <a:ext cx="2060428" cy="643883"/>
      </dsp:txXfrm>
    </dsp:sp>
    <dsp:sp modelId="{3A4A3B9A-E911-45D5-B220-85EAB6C1937D}">
      <dsp:nvSpPr>
        <dsp:cNvPr id="0" name=""/>
        <dsp:cNvSpPr/>
      </dsp:nvSpPr>
      <dsp:spPr>
        <a:xfrm>
          <a:off x="524091" y="3773248"/>
          <a:ext cx="450718" cy="676078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424D-F56E-476D-8753-CD56C49C912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2B-75D6-438F-AC33-8C3C44EB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20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424D-F56E-476D-8753-CD56C49C912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2B-75D6-438F-AC33-8C3C44EB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8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424D-F56E-476D-8753-CD56C49C912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2B-75D6-438F-AC33-8C3C44EB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8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424D-F56E-476D-8753-CD56C49C912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2B-75D6-438F-AC33-8C3C44EB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1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424D-F56E-476D-8753-CD56C49C912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2B-75D6-438F-AC33-8C3C44EB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8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424D-F56E-476D-8753-CD56C49C912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2B-75D6-438F-AC33-8C3C44EB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7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424D-F56E-476D-8753-CD56C49C912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2B-75D6-438F-AC33-8C3C44EBC3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6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424D-F56E-476D-8753-CD56C49C912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2B-75D6-438F-AC33-8C3C44EB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1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424D-F56E-476D-8753-CD56C49C912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2B-75D6-438F-AC33-8C3C44EB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2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424D-F56E-476D-8753-CD56C49C912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2B-75D6-438F-AC33-8C3C44EB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4CA424D-F56E-476D-8753-CD56C49C912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02B-75D6-438F-AC33-8C3C44EB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9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CA424D-F56E-476D-8753-CD56C49C9129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EA9302B-75D6-438F-AC33-8C3C44EBC3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EFD027B-F383-5B1F-4D6F-BFBD307A14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532" y="104528"/>
            <a:ext cx="1622095" cy="95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E8E496D-5DE9-A96B-839E-7679881FD1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3" y="246221"/>
            <a:ext cx="1911782" cy="66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66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qcm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qcm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cugr.umaine.edu/people/director-ali-abedi/" TargetMode="Externa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94FA7-F6B7-0F6B-43C2-54825754C1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Experiential programs innovation central (EPIC)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D708C1-ADEA-2D27-E7A5-96F2A432B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Prof. Ali Abedi, Associate Vice President for Research</a:t>
            </a:r>
            <a:br>
              <a:rPr lang="en-US" dirty="0"/>
            </a:br>
            <a:r>
              <a:rPr lang="en-US" dirty="0"/>
              <a:t>Director, Center for Undergraduate Research </a:t>
            </a:r>
            <a:br>
              <a:rPr lang="en-US" dirty="0"/>
            </a:br>
            <a:r>
              <a:rPr lang="en-US" dirty="0"/>
              <a:t>University of Maine, Orono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4E55B-486C-D818-C33E-918722BCF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40111" y="5366508"/>
            <a:ext cx="2533650" cy="762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63E269-F7A4-168A-9330-62B78C27D5E5}"/>
              </a:ext>
            </a:extLst>
          </p:cNvPr>
          <p:cNvSpPr/>
          <p:nvPr/>
        </p:nvSpPr>
        <p:spPr>
          <a:xfrm>
            <a:off x="-33586" y="919685"/>
            <a:ext cx="625311" cy="4037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CBDE8E-C5A8-2C28-E59F-E6228DCD7823}"/>
              </a:ext>
            </a:extLst>
          </p:cNvPr>
          <p:cNvSpPr/>
          <p:nvPr/>
        </p:nvSpPr>
        <p:spPr>
          <a:xfrm>
            <a:off x="3158961" y="919686"/>
            <a:ext cx="9033039" cy="4037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289D8A-B951-9D47-14A7-E72AD806625F}"/>
              </a:ext>
            </a:extLst>
          </p:cNvPr>
          <p:cNvSpPr/>
          <p:nvPr/>
        </p:nvSpPr>
        <p:spPr>
          <a:xfrm>
            <a:off x="0" y="6234545"/>
            <a:ext cx="12192000" cy="4037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E513D-8D08-EFC9-AC4E-C87C1E2129EE}"/>
              </a:ext>
            </a:extLst>
          </p:cNvPr>
          <p:cNvSpPr txBox="1"/>
          <p:nvPr/>
        </p:nvSpPr>
        <p:spPr>
          <a:xfrm>
            <a:off x="279070" y="6268974"/>
            <a:ext cx="11786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27</a:t>
            </a:r>
            <a:r>
              <a:rPr lang="en-US" sz="1600" baseline="30000" dirty="0"/>
              <a:t>th</a:t>
            </a:r>
            <a:r>
              <a:rPr lang="en-US" sz="1600" dirty="0"/>
              <a:t> NSF </a:t>
            </a:r>
            <a:r>
              <a:rPr lang="en-US" sz="1600" dirty="0" err="1"/>
              <a:t>EPSCoR</a:t>
            </a:r>
            <a:r>
              <a:rPr lang="en-US" sz="1600" dirty="0"/>
              <a:t> National Conference - </a:t>
            </a:r>
            <a:r>
              <a:rPr lang="en-US" sz="1600" b="0" i="0" dirty="0">
                <a:effectLst/>
              </a:rPr>
              <a:t>Undergraduate Research Learning Experiences Workshop</a:t>
            </a:r>
            <a:r>
              <a:rPr lang="en-US" sz="1600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4A672E-C789-125C-C428-EFC74F2E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06" y="184863"/>
            <a:ext cx="2958255" cy="18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427A8-D413-0B61-5603-DDE81A9E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837283-9E07-C48E-A0DC-F5FDAB44F5DC}"/>
              </a:ext>
            </a:extLst>
          </p:cNvPr>
          <p:cNvSpPr txBox="1">
            <a:spLocks/>
          </p:cNvSpPr>
          <p:nvPr/>
        </p:nvSpPr>
        <p:spPr bwMode="black">
          <a:xfrm>
            <a:off x="2231136" y="2369939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Engaging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16483D-E480-6446-289D-A8AD863135D6}"/>
              </a:ext>
            </a:extLst>
          </p:cNvPr>
          <p:cNvSpPr txBox="1">
            <a:spLocks/>
          </p:cNvSpPr>
          <p:nvPr/>
        </p:nvSpPr>
        <p:spPr bwMode="black">
          <a:xfrm>
            <a:off x="2231136" y="3775186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training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7CF4-0505-CA8E-A3FF-7235348898E1}"/>
              </a:ext>
            </a:extLst>
          </p:cNvPr>
          <p:cNvSpPr txBox="1">
            <a:spLocks/>
          </p:cNvSpPr>
          <p:nvPr/>
        </p:nvSpPr>
        <p:spPr bwMode="black">
          <a:xfrm>
            <a:off x="2231136" y="5180433"/>
            <a:ext cx="7729728" cy="1188720"/>
          </a:xfrm>
          <a:prstGeom prst="rect">
            <a:avLst/>
          </a:prstGeom>
          <a:solidFill>
            <a:srgbClr val="92D050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discovery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929C6A-235F-F961-6FF5-29DA92AFA06B}"/>
              </a:ext>
            </a:extLst>
          </p:cNvPr>
          <p:cNvSpPr/>
          <p:nvPr/>
        </p:nvSpPr>
        <p:spPr>
          <a:xfrm>
            <a:off x="2231136" y="964692"/>
            <a:ext cx="1022703" cy="11887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B80E8AC-22AC-86C2-33A4-5E0C7A9E42E9}"/>
              </a:ext>
            </a:extLst>
          </p:cNvPr>
          <p:cNvSpPr/>
          <p:nvPr/>
        </p:nvSpPr>
        <p:spPr>
          <a:xfrm>
            <a:off x="2231136" y="2369939"/>
            <a:ext cx="1913352" cy="11887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5EB0EF4-4C39-6A86-622F-B702507A435A}"/>
              </a:ext>
            </a:extLst>
          </p:cNvPr>
          <p:cNvSpPr/>
          <p:nvPr/>
        </p:nvSpPr>
        <p:spPr>
          <a:xfrm>
            <a:off x="2231136" y="3775186"/>
            <a:ext cx="2899004" cy="11887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usiness woman raising shoulders">
            <a:extLst>
              <a:ext uri="{FF2B5EF4-FFF2-40B4-BE49-F238E27FC236}">
                <a16:creationId xmlns:a16="http://schemas.microsoft.com/office/drawing/2014/main" id="{EAF63DB5-AC49-0828-B717-61EB84F12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" y="1122219"/>
            <a:ext cx="2565936" cy="5153890"/>
          </a:xfrm>
          <a:prstGeom prst="rect">
            <a:avLst/>
          </a:prstGeom>
        </p:spPr>
      </p:pic>
      <p:pic>
        <p:nvPicPr>
          <p:cNvPr id="6" name="Picture 5" descr="Young business woman cheering two hands">
            <a:extLst>
              <a:ext uri="{FF2B5EF4-FFF2-40B4-BE49-F238E27FC236}">
                <a16:creationId xmlns:a16="http://schemas.microsoft.com/office/drawing/2014/main" id="{6AF2FA5C-B74C-9278-7490-949F9B106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147" y="1122219"/>
            <a:ext cx="2243587" cy="524693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F47002D-AE88-2ABC-CDA2-FF92098261FC}"/>
              </a:ext>
            </a:extLst>
          </p:cNvPr>
          <p:cNvSpPr/>
          <p:nvPr/>
        </p:nvSpPr>
        <p:spPr>
          <a:xfrm>
            <a:off x="3041152" y="2596759"/>
            <a:ext cx="6494308" cy="20809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How to change confused to confident?</a:t>
            </a:r>
          </a:p>
        </p:txBody>
      </p:sp>
    </p:spTree>
    <p:extLst>
      <p:ext uri="{BB962C8B-B14F-4D97-AF65-F5344CB8AC3E}">
        <p14:creationId xmlns:p14="http://schemas.microsoft.com/office/powerpoint/2010/main" val="270954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427A8-D413-0B61-5603-DDE81A9E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54BA9-536E-63CD-DB31-DF95C885C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6775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Best practices: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Active vs Passive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School visits vs University tours</a:t>
            </a:r>
            <a:endParaRPr lang="en-US" sz="2800" dirty="0"/>
          </a:p>
          <a:p>
            <a:r>
              <a:rPr lang="en-US" sz="2800" dirty="0"/>
              <a:t>Challenges: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 dirty="0"/>
              <a:t>Faculty and staff time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 dirty="0"/>
              <a:t>Budgetary limitations</a:t>
            </a:r>
          </a:p>
          <a:p>
            <a:r>
              <a:rPr lang="en-US" sz="2800" dirty="0"/>
              <a:t>Opportunities: 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600" dirty="0"/>
              <a:t>What has changed in the past few years?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600" dirty="0"/>
              <a:t>What are the new opportunities?</a:t>
            </a:r>
            <a:endParaRPr lang="en-US" dirty="0"/>
          </a:p>
        </p:txBody>
      </p:sp>
      <p:pic>
        <p:nvPicPr>
          <p:cNvPr id="7" name="Picture 4" descr="Home - UMaine Student Symposium - University of Maine">
            <a:extLst>
              <a:ext uri="{FF2B5EF4-FFF2-40B4-BE49-F238E27FC236}">
                <a16:creationId xmlns:a16="http://schemas.microsoft.com/office/drawing/2014/main" id="{D95A7C66-7656-6086-AD77-FB09EEF61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73" y="2455224"/>
            <a:ext cx="57150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6571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427A8-D413-0B61-5603-DDE81A9E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54BA9-536E-63CD-DB31-DF95C885C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Inside classroom</a:t>
            </a:r>
          </a:p>
          <a:p>
            <a:endParaRPr lang="en-US" sz="2800" dirty="0"/>
          </a:p>
          <a:p>
            <a:r>
              <a:rPr lang="en-US" sz="2800" dirty="0"/>
              <a:t>Within the lab</a:t>
            </a:r>
          </a:p>
          <a:p>
            <a:endParaRPr lang="en-US" sz="2800" dirty="0"/>
          </a:p>
          <a:p>
            <a:r>
              <a:rPr lang="en-US" sz="2800" dirty="0"/>
              <a:t>Off campus</a:t>
            </a:r>
          </a:p>
        </p:txBody>
      </p:sp>
      <p:pic>
        <p:nvPicPr>
          <p:cNvPr id="3074" name="Picture 2" descr="Honors students using an electron microscope">
            <a:extLst>
              <a:ext uri="{FF2B5EF4-FFF2-40B4-BE49-F238E27FC236}">
                <a16:creationId xmlns:a16="http://schemas.microsoft.com/office/drawing/2014/main" id="{376DA080-EF89-E3DD-1D02-B47B2A2B5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46" y="2228585"/>
            <a:ext cx="3439338" cy="19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hage Genomics - The Honors College - University of Maine">
            <a:extLst>
              <a:ext uri="{FF2B5EF4-FFF2-40B4-BE49-F238E27FC236}">
                <a16:creationId xmlns:a16="http://schemas.microsoft.com/office/drawing/2014/main" id="{B0AA8D27-F40A-CA83-5296-6460E8BED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09" y="2228585"/>
            <a:ext cx="3368808" cy="449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naging the ecosystem of Maine streams - UMaine Research - University of  Maine">
            <a:extLst>
              <a:ext uri="{FF2B5EF4-FFF2-40B4-BE49-F238E27FC236}">
                <a16:creationId xmlns:a16="http://schemas.microsoft.com/office/drawing/2014/main" id="{473F75FA-4694-702D-7717-97E5F11EB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45" y="4169530"/>
            <a:ext cx="3401064" cy="255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0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427A8-D413-0B61-5603-DDE81A9E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54BA9-536E-63CD-DB31-DF95C885C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Research methods</a:t>
            </a:r>
          </a:p>
          <a:p>
            <a:r>
              <a:rPr lang="en-US" sz="2800" dirty="0"/>
              <a:t>Innovation and design</a:t>
            </a:r>
          </a:p>
          <a:p>
            <a:r>
              <a:rPr lang="en-US" sz="2800" dirty="0"/>
              <a:t>Responsible Conduct of Research</a:t>
            </a:r>
          </a:p>
          <a:p>
            <a:r>
              <a:rPr lang="en-US" sz="2800" dirty="0"/>
              <a:t>Diversity, Equity, and Inclusion</a:t>
            </a:r>
          </a:p>
          <a:p>
            <a:r>
              <a:rPr lang="en-US" sz="2800" dirty="0"/>
              <a:t>Presentation Skills</a:t>
            </a:r>
          </a:p>
          <a:p>
            <a:r>
              <a:rPr lang="en-US" sz="2800" dirty="0"/>
              <a:t>Research center tours</a:t>
            </a:r>
          </a:p>
        </p:txBody>
      </p:sp>
      <p:pic>
        <p:nvPicPr>
          <p:cNvPr id="4098" name="Picture 2" descr="About Us - Experiential Programs Innovation Central">
            <a:extLst>
              <a:ext uri="{FF2B5EF4-FFF2-40B4-BE49-F238E27FC236}">
                <a16:creationId xmlns:a16="http://schemas.microsoft.com/office/drawing/2014/main" id="{107933E6-973B-8BE1-C527-1ED130222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09" y="2390774"/>
            <a:ext cx="4002152" cy="37606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12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1FBE9-126E-EC77-97A6-BA213AB9A96C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8A0172-BBD8-FF9B-E708-FFE14892D60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CD9695-7B9F-C17E-B3E6-52DB32DFF5C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Who should mentor undergraduate Students?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19CE6-8007-E803-1D09-9425519C928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6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427A8-D413-0B61-5603-DDE81A9E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54BA9-536E-63CD-DB31-DF95C885C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515" y="2351314"/>
            <a:ext cx="7729728" cy="425136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Mentoring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600" dirty="0"/>
              <a:t>Faculty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600" dirty="0"/>
              <a:t>Graduate Students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600" dirty="0"/>
              <a:t>Undergraduate peers</a:t>
            </a:r>
          </a:p>
          <a:p>
            <a:endParaRPr lang="en-US" sz="2800" dirty="0"/>
          </a:p>
          <a:p>
            <a:r>
              <a:rPr lang="en-US" sz="2800" dirty="0"/>
              <a:t>SMART Objectives</a:t>
            </a:r>
          </a:p>
          <a:p>
            <a:endParaRPr lang="en-US" sz="2800" dirty="0"/>
          </a:p>
          <a:p>
            <a:r>
              <a:rPr lang="en-US" sz="2800" dirty="0"/>
              <a:t>Recognition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 dirty="0"/>
              <a:t>Physical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200" dirty="0"/>
              <a:t>Virtual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8589862-D448-5B1D-0168-22BD8ABB93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511618"/>
              </p:ext>
            </p:extLst>
          </p:nvPr>
        </p:nvGraphicFramePr>
        <p:xfrm>
          <a:off x="8811490" y="1751612"/>
          <a:ext cx="3194463" cy="5041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Businessman holding sign smiling">
            <a:extLst>
              <a:ext uri="{FF2B5EF4-FFF2-40B4-BE49-F238E27FC236}">
                <a16:creationId xmlns:a16="http://schemas.microsoft.com/office/drawing/2014/main" id="{CF0E3BD0-9AAB-AA70-0F66-67E55747B8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03" y="2422567"/>
            <a:ext cx="1962493" cy="43701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AC936E-E075-8C97-8756-16E0312E0418}"/>
              </a:ext>
            </a:extLst>
          </p:cNvPr>
          <p:cNvSpPr txBox="1"/>
          <p:nvPr/>
        </p:nvSpPr>
        <p:spPr>
          <a:xfrm>
            <a:off x="6739246" y="3693226"/>
            <a:ext cx="1294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329895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2092-3286-CC2C-AAFF-C7FDD9A1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Questions/Discussions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40F1C-488B-294A-6E55-CF28F4DC8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Thank you for your attention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dirty="0"/>
              <a:t>Contact: </a:t>
            </a:r>
            <a:r>
              <a:rPr lang="en-US" sz="2800" dirty="0"/>
              <a:t>ali.abedi@maine.edu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BBCC73-ABE9-5D0F-8338-51EBC5FBE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29175" y="5200254"/>
            <a:ext cx="2533650" cy="762000"/>
          </a:xfrm>
          <a:prstGeom prst="rect">
            <a:avLst/>
          </a:prstGeom>
        </p:spPr>
      </p:pic>
      <p:pic>
        <p:nvPicPr>
          <p:cNvPr id="6" name="Picture 5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8074AD89-FEF6-BCEF-005F-37BABB212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67684" y="2685746"/>
            <a:ext cx="1677795" cy="2514508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C6BA4141-686A-876F-D4A7-FBB3007825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4" y="2486025"/>
            <a:ext cx="3350043" cy="340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92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91b44e17-cd81-4da1-8580-2d6f000913f8"/>
  <p:tag name="SLIDO_EVENT_SECTION_UUID" val="e9f58727-6b0a-43fe-9a12-e05bc68ac27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jgzNDMzNzN9"/>
  <p:tag name="SLIDO_TYPE" val="SlidoPoll"/>
  <p:tag name="SLIDO_POLL_UUID" val="def101b0-1653-4147-965b-5c4e6cf89ee3"/>
  <p:tag name="SLIDO_TIMELINE" val="W3sicG9sbFF1ZXN0aW9uVXVpZCI6ImVjMmVkYjE3LWViNWUtNDVkMi1iYjEyLWIwZmE4OTRkNWYxZi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112</TotalTime>
  <Words>175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Wingdings</vt:lpstr>
      <vt:lpstr>Parcel</vt:lpstr>
      <vt:lpstr>Experiential programs innovation central (EPIC)</vt:lpstr>
      <vt:lpstr>Recruiting</vt:lpstr>
      <vt:lpstr>Recruiting</vt:lpstr>
      <vt:lpstr>engaging</vt:lpstr>
      <vt:lpstr>Training</vt:lpstr>
      <vt:lpstr>PowerPoint Presentation</vt:lpstr>
      <vt:lpstr>Discovery</vt:lpstr>
      <vt:lpstr>Questions/Discussions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Experiential programs innovation central (EPIC)</dc:title>
  <dc:creator>Ali Abedi</dc:creator>
  <cp:lastModifiedBy>Ali Abedi</cp:lastModifiedBy>
  <cp:revision>23</cp:revision>
  <dcterms:created xsi:type="dcterms:W3CDTF">2022-11-11T21:50:48Z</dcterms:created>
  <dcterms:modified xsi:type="dcterms:W3CDTF">2022-11-13T12:57:04Z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1.5.3.3511</vt:lpwstr>
  </property>
</Properties>
</file>