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763" r:id="rId2"/>
    <p:sldId id="776" r:id="rId3"/>
    <p:sldId id="777" r:id="rId4"/>
    <p:sldId id="771" r:id="rId5"/>
    <p:sldId id="749" r:id="rId6"/>
    <p:sldId id="750" r:id="rId7"/>
    <p:sldId id="751" r:id="rId8"/>
    <p:sldId id="752" r:id="rId9"/>
    <p:sldId id="753" r:id="rId10"/>
    <p:sldId id="754" r:id="rId11"/>
    <p:sldId id="755" r:id="rId12"/>
    <p:sldId id="756" r:id="rId13"/>
    <p:sldId id="757" r:id="rId14"/>
    <p:sldId id="758" r:id="rId15"/>
    <p:sldId id="759" r:id="rId16"/>
    <p:sldId id="760" r:id="rId17"/>
    <p:sldId id="761" r:id="rId18"/>
    <p:sldId id="762" r:id="rId19"/>
    <p:sldId id="775" r:id="rId20"/>
    <p:sldId id="774" r:id="rId21"/>
    <p:sldId id="772" r:id="rId22"/>
    <p:sldId id="779" r:id="rId23"/>
    <p:sldId id="778" r:id="rId24"/>
    <p:sldId id="7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10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19BF5-A36D-4B26-A756-AD56ECBA518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19EC-04E0-48B6-A369-30E5E87D3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4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507E4-2EEC-EF06-752D-C8F7CAF5A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22D3D-92F3-4001-DA2E-E6FE60C14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266CB-DD5D-AFAF-6EFA-4860F930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C8-4376-4318-AF76-C334B525B08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F64C-675F-DB20-668C-2E329E96A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8D28B-55ED-0094-669A-BB421706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182F-DDCB-4A71-80F1-156A1E60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85BA-634B-E924-BBA0-43B11954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F3873-8BE8-70F2-687F-8419C273B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D6785-262F-97E9-BF62-23EB7246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C8-4376-4318-AF76-C334B525B08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E6CC1-DA39-5EAD-87A6-F610929C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6F7EB-CBE7-C258-5599-4EEB9510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182F-DDCB-4A71-80F1-156A1E60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036CDF-49A1-B9AC-48D7-F55DD5F0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67696-C8F4-4FEC-2D76-AF2474CA3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9EC4C-E3B8-6B37-4173-982814CF4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C8-4376-4318-AF76-C334B525B08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D3595-B8AD-5B5B-7660-D461ACA2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91530-103A-C8A6-A346-3CC855AE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182F-DDCB-4A71-80F1-156A1E60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4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A963-823E-302F-BA63-D3ABCB15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A1C41-B487-B2A6-B2B7-D462C8CB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8AB42-5B57-44F4-C659-61099237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C8-4376-4318-AF76-C334B525B08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9A106-B9DF-E850-8FFD-EE13B3C7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67984-DA87-6EEB-F039-C22EC837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182F-DDCB-4A71-80F1-156A1E60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B72FF-C250-421C-3901-865B75E0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90114-5767-EB20-44FF-951F0B82F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33125-6348-15BC-BAEA-7F6219A0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C8-4376-4318-AF76-C334B525B08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71E31-60F5-3A1A-77CF-2AC473A3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F4EC8-AEDF-6D2A-5C20-AB48897A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182F-DDCB-4A71-80F1-156A1E60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0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25BA-7844-DEE6-1F18-5993C1F1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4D02-C5A0-E1AC-99BC-0F1436D4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E826C-680F-A53B-E289-293F3D8E8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9659D-5F0F-B7CC-BCF9-282BCFD4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C8-4376-4318-AF76-C334B525B08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36498-7470-4CD8-27E6-A5EC177F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650B2-20F5-D3B5-DEDB-21BF70A1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182F-DDCB-4A71-80F1-156A1E60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4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6853-5B5D-7B60-112B-7076A759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8C478-E90C-3D0A-8086-009AB221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68093-4213-C926-E3B7-F2072E8E9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6D65E-6EB3-B1C6-6B73-CE7080D0D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3889B0-7BDB-996A-C5F2-20CFF9BF1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36BD8-DBA3-9F18-F9CD-DDD876FB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C8-4376-4318-AF76-C334B525B08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09C6E6-BBD3-7BF8-4AFC-7252DC86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5B924E-17F2-FF0B-4273-499AF83E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182F-DDCB-4A71-80F1-156A1E60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7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54D7-232D-0BDC-9C93-411C0E09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05AF2-08F7-C254-CE88-FCBE9891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C8-4376-4318-AF76-C334B525B08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D850D-9BE1-10F8-6AFE-6FEEE06B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684C3-C508-037B-2317-8F150DD6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182F-DDCB-4A71-80F1-156A1E60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3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BF2B2F-8805-52A1-7670-2A895236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C8-4376-4318-AF76-C334B525B08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5097D-A219-15A1-3093-B78D1697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D93D6-574C-FC76-A0FD-E4F215F6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182F-DDCB-4A71-80F1-156A1E60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7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396E-7538-3099-E550-81BF4B2B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F0A78-FC92-5F15-4354-D5467CEC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C6EFD-A160-A6BD-8915-F8CD1602C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A9E25-DA15-1ABC-EE8B-88170FDA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C8-4376-4318-AF76-C334B525B08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FCCB3-F5B6-3604-A5AF-8313A73D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8852E-5302-5928-E3EE-8728C0AE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182F-DDCB-4A71-80F1-156A1E60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5372-8A16-DE89-2616-AA9E0089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F41FEB-0677-9344-48CB-C2440795E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0AEF9-9D56-759C-F3D3-76B5405A7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AEA22-8A13-C803-CDE1-B5FD8746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C8-4376-4318-AF76-C334B525B08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5297D-E317-A57A-1D47-06500178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29051-D95D-09F1-1CE1-90E7EDB6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182F-DDCB-4A71-80F1-156A1E60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1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94DF8-49DE-50B1-F5F4-31B7A63F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4CD05-07EA-BA80-0E7F-1BD3B5184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444F3-885E-A039-6B05-5B9D712E8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4AC8-4376-4318-AF76-C334B525B08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DD7B0-A71C-AD12-D889-0E45216FC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CB465-239C-6561-6DFE-6F65D0B14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182F-DDCB-4A71-80F1-156A1E60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BB2-93BA-FE71-E363-488BB671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" y="760413"/>
            <a:ext cx="10810875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Comparative Longitudinal Study of Research Outputs in EPSCoR versus </a:t>
            </a:r>
            <a:b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Non-EPSCoR States</a:t>
            </a:r>
            <a:br>
              <a:rPr lang="en-US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ADF4B-12EC-E467-E061-457B0CDD57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Prakash Nagarkatti, Ph.D.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Senior Research Advisor to the President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Vice President for Research Emeritus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Carolina Distinguished Professor</a:t>
            </a:r>
            <a:b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South Carolina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9074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DC6882-887F-2E6A-5845-AFEBE15EC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96" y="1698553"/>
            <a:ext cx="10797684" cy="5089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950F2E-4700-AD5F-FF1C-7D008685E856}"/>
              </a:ext>
            </a:extLst>
          </p:cNvPr>
          <p:cNvSpPr txBox="1"/>
          <p:nvPr/>
        </p:nvSpPr>
        <p:spPr>
          <a:xfrm>
            <a:off x="1676400" y="486460"/>
            <a:ext cx="9020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Conference proceedings per faculty member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2E7DF-6854-46C1-739C-7F65FC7832A1}"/>
              </a:ext>
            </a:extLst>
          </p:cNvPr>
          <p:cNvSpPr txBox="1"/>
          <p:nvPr/>
        </p:nvSpPr>
        <p:spPr>
          <a:xfrm flipH="1">
            <a:off x="4265293" y="2782669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Non-EPSCoR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A83B-21EC-2528-6154-B368F162FD87}"/>
              </a:ext>
            </a:extLst>
          </p:cNvPr>
          <p:cNvSpPr txBox="1"/>
          <p:nvPr/>
        </p:nvSpPr>
        <p:spPr>
          <a:xfrm flipH="1">
            <a:off x="4596057" y="4376763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EPSCoR</a:t>
            </a:r>
          </a:p>
        </p:txBody>
      </p:sp>
    </p:spTree>
    <p:extLst>
      <p:ext uri="{BB962C8B-B14F-4D97-AF65-F5344CB8AC3E}">
        <p14:creationId xmlns:p14="http://schemas.microsoft.com/office/powerpoint/2010/main" val="171308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9977DD-E327-76FA-ECB4-AABB05948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2" y="1904999"/>
            <a:ext cx="10885807" cy="47833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030CD6-88C6-916C-F54D-6F012B4FC37B}"/>
              </a:ext>
            </a:extLst>
          </p:cNvPr>
          <p:cNvSpPr txBox="1"/>
          <p:nvPr/>
        </p:nvSpPr>
        <p:spPr>
          <a:xfrm>
            <a:off x="1543050" y="863084"/>
            <a:ext cx="8905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Citations to journal articles per faculty member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8E049-A6CE-E057-17E4-5E2CCB57BABF}"/>
              </a:ext>
            </a:extLst>
          </p:cNvPr>
          <p:cNvSpPr txBox="1"/>
          <p:nvPr/>
        </p:nvSpPr>
        <p:spPr>
          <a:xfrm flipH="1">
            <a:off x="4943154" y="2962275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Non-EPSCoR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EE877-8FB1-91F5-4FAF-5AD7EDE6136A}"/>
              </a:ext>
            </a:extLst>
          </p:cNvPr>
          <p:cNvSpPr txBox="1"/>
          <p:nvPr/>
        </p:nvSpPr>
        <p:spPr>
          <a:xfrm flipH="1">
            <a:off x="4986016" y="4342716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EPSCoR</a:t>
            </a:r>
          </a:p>
        </p:txBody>
      </p:sp>
    </p:spTree>
    <p:extLst>
      <p:ext uri="{BB962C8B-B14F-4D97-AF65-F5344CB8AC3E}">
        <p14:creationId xmlns:p14="http://schemas.microsoft.com/office/powerpoint/2010/main" val="158437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6D1C2-044F-C805-F528-B9506AD62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5" y="1624966"/>
            <a:ext cx="10905975" cy="53484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49B81B-5963-5555-31AA-1930410B4C93}"/>
              </a:ext>
            </a:extLst>
          </p:cNvPr>
          <p:cNvSpPr txBox="1"/>
          <p:nvPr/>
        </p:nvSpPr>
        <p:spPr>
          <a:xfrm>
            <a:off x="2781300" y="512952"/>
            <a:ext cx="8715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Citations per journal article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B0EEC-8B8D-D8BD-FF69-217ABB591A53}"/>
              </a:ext>
            </a:extLst>
          </p:cNvPr>
          <p:cNvSpPr txBox="1"/>
          <p:nvPr/>
        </p:nvSpPr>
        <p:spPr>
          <a:xfrm flipH="1">
            <a:off x="4331968" y="2782669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Non-EPSCoR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446E2-DEAA-D69F-F086-CE945E2DF5FF}"/>
              </a:ext>
            </a:extLst>
          </p:cNvPr>
          <p:cNvSpPr txBox="1"/>
          <p:nvPr/>
        </p:nvSpPr>
        <p:spPr>
          <a:xfrm flipH="1">
            <a:off x="4998718" y="4410075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EPSCoR</a:t>
            </a:r>
          </a:p>
        </p:txBody>
      </p:sp>
    </p:spTree>
    <p:extLst>
      <p:ext uri="{BB962C8B-B14F-4D97-AF65-F5344CB8AC3E}">
        <p14:creationId xmlns:p14="http://schemas.microsoft.com/office/powerpoint/2010/main" val="283426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6638E-35DF-133C-D2C5-B04EEB1AE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87" y="1706601"/>
            <a:ext cx="10729893" cy="50577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1A607-C6F0-96D1-718E-F0C4C26E8EEE}"/>
              </a:ext>
            </a:extLst>
          </p:cNvPr>
          <p:cNvSpPr txBox="1"/>
          <p:nvPr/>
        </p:nvSpPr>
        <p:spPr>
          <a:xfrm>
            <a:off x="1485900" y="553626"/>
            <a:ext cx="8582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Patents per faculty member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8C0B5-2712-2427-E8C5-A619B1ED36F0}"/>
              </a:ext>
            </a:extLst>
          </p:cNvPr>
          <p:cNvSpPr txBox="1"/>
          <p:nvPr/>
        </p:nvSpPr>
        <p:spPr>
          <a:xfrm flipH="1">
            <a:off x="3360418" y="1733550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Non-EPSCoR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A5AC4-32CC-3A97-F40D-92FA2E6005AD}"/>
              </a:ext>
            </a:extLst>
          </p:cNvPr>
          <p:cNvSpPr txBox="1"/>
          <p:nvPr/>
        </p:nvSpPr>
        <p:spPr>
          <a:xfrm flipH="1">
            <a:off x="4766309" y="4154954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EPSCoR</a:t>
            </a:r>
          </a:p>
        </p:txBody>
      </p:sp>
    </p:spTree>
    <p:extLst>
      <p:ext uri="{BB962C8B-B14F-4D97-AF65-F5344CB8AC3E}">
        <p14:creationId xmlns:p14="http://schemas.microsoft.com/office/powerpoint/2010/main" val="417537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7273CE-BB64-BA66-8B0D-78ADC2A2DCBD}"/>
              </a:ext>
            </a:extLst>
          </p:cNvPr>
          <p:cNvSpPr txBox="1"/>
          <p:nvPr/>
        </p:nvSpPr>
        <p:spPr>
          <a:xfrm>
            <a:off x="1457324" y="558626"/>
            <a:ext cx="91154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Journal Articles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 $1million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Federal Funding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4EC74F-A9BC-C7AC-9E53-D317F1D1B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48" y="1752389"/>
            <a:ext cx="10629326" cy="5010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17AD0B-A5CF-1A4C-CB9E-84204638032D}"/>
              </a:ext>
            </a:extLst>
          </p:cNvPr>
          <p:cNvSpPr txBox="1"/>
          <p:nvPr/>
        </p:nvSpPr>
        <p:spPr>
          <a:xfrm flipH="1">
            <a:off x="4341493" y="3000375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EPSCoR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9CA3A-CD8C-86E1-020C-0D4E1E00492F}"/>
              </a:ext>
            </a:extLst>
          </p:cNvPr>
          <p:cNvSpPr txBox="1"/>
          <p:nvPr/>
        </p:nvSpPr>
        <p:spPr>
          <a:xfrm flipH="1">
            <a:off x="4493893" y="4881562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Non-EPSCoR</a:t>
            </a:r>
          </a:p>
        </p:txBody>
      </p:sp>
    </p:spTree>
    <p:extLst>
      <p:ext uri="{BB962C8B-B14F-4D97-AF65-F5344CB8AC3E}">
        <p14:creationId xmlns:p14="http://schemas.microsoft.com/office/powerpoint/2010/main" val="115543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CC769B-4557-F588-20E0-D969108C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5" y="1498589"/>
            <a:ext cx="11430445" cy="53879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9B3A5C-AF34-D63A-EBEC-E2B159A2BD71}"/>
              </a:ext>
            </a:extLst>
          </p:cNvPr>
          <p:cNvSpPr txBox="1"/>
          <p:nvPr/>
        </p:nvSpPr>
        <p:spPr>
          <a:xfrm>
            <a:off x="942751" y="455032"/>
            <a:ext cx="10458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Book publications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 $1million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federal research funding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4E0F2-39BE-FF0F-E083-BA41DC828F10}"/>
              </a:ext>
            </a:extLst>
          </p:cNvPr>
          <p:cNvSpPr txBox="1"/>
          <p:nvPr/>
        </p:nvSpPr>
        <p:spPr>
          <a:xfrm flipH="1">
            <a:off x="6798943" y="4829175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Non-EPSCoR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E3F8F3-FFA8-7E03-94AA-573484349FB6}"/>
              </a:ext>
            </a:extLst>
          </p:cNvPr>
          <p:cNvSpPr txBox="1"/>
          <p:nvPr/>
        </p:nvSpPr>
        <p:spPr>
          <a:xfrm flipH="1">
            <a:off x="4842286" y="2705100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EPSCoR</a:t>
            </a:r>
          </a:p>
        </p:txBody>
      </p:sp>
    </p:spTree>
    <p:extLst>
      <p:ext uri="{BB962C8B-B14F-4D97-AF65-F5344CB8AC3E}">
        <p14:creationId xmlns:p14="http://schemas.microsoft.com/office/powerpoint/2010/main" val="3155159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A35F5B-CCBE-F282-3F46-D29BB2A31E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7" y="1129455"/>
            <a:ext cx="11728585" cy="5528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251AB-1AAD-4D98-6D95-E3C97A33A4BF}"/>
              </a:ext>
            </a:extLst>
          </p:cNvPr>
          <p:cNvSpPr txBox="1"/>
          <p:nvPr/>
        </p:nvSpPr>
        <p:spPr>
          <a:xfrm>
            <a:off x="2143125" y="264244"/>
            <a:ext cx="77343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Conference proceedings publications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 $1million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federal funding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81B32-EC6E-4822-52C4-E73B0EA8C03C}"/>
              </a:ext>
            </a:extLst>
          </p:cNvPr>
          <p:cNvSpPr txBox="1"/>
          <p:nvPr/>
        </p:nvSpPr>
        <p:spPr>
          <a:xfrm flipH="1">
            <a:off x="5198743" y="4724400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Non-EPSCoR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9E2BDC-CFAF-5EE3-3943-0440A4786C1C}"/>
              </a:ext>
            </a:extLst>
          </p:cNvPr>
          <p:cNvSpPr txBox="1"/>
          <p:nvPr/>
        </p:nvSpPr>
        <p:spPr>
          <a:xfrm flipH="1">
            <a:off x="4566284" y="2600325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EPSCoR</a:t>
            </a:r>
          </a:p>
        </p:txBody>
      </p:sp>
    </p:spTree>
    <p:extLst>
      <p:ext uri="{BB962C8B-B14F-4D97-AF65-F5344CB8AC3E}">
        <p14:creationId xmlns:p14="http://schemas.microsoft.com/office/powerpoint/2010/main" val="217604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BFF458-8197-9550-6E30-7437D73C8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3" y="999250"/>
            <a:ext cx="11848711" cy="57825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828DFE-BD0B-F334-204E-803127337DE9}"/>
              </a:ext>
            </a:extLst>
          </p:cNvPr>
          <p:cNvSpPr txBox="1"/>
          <p:nvPr/>
        </p:nvSpPr>
        <p:spPr>
          <a:xfrm>
            <a:off x="1647825" y="181660"/>
            <a:ext cx="81438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Citations to journal articles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 $1million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federal funding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50BB4-34C9-2528-059E-089954542B6D}"/>
              </a:ext>
            </a:extLst>
          </p:cNvPr>
          <p:cNvSpPr txBox="1"/>
          <p:nvPr/>
        </p:nvSpPr>
        <p:spPr>
          <a:xfrm flipH="1">
            <a:off x="4852227" y="2257425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EPSCoR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6F4E0-9972-990C-6052-DB7DA377DA39}"/>
              </a:ext>
            </a:extLst>
          </p:cNvPr>
          <p:cNvSpPr txBox="1"/>
          <p:nvPr/>
        </p:nvSpPr>
        <p:spPr>
          <a:xfrm flipH="1">
            <a:off x="5494018" y="4510087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Non-EPSCoR</a:t>
            </a:r>
          </a:p>
        </p:txBody>
      </p:sp>
    </p:spTree>
    <p:extLst>
      <p:ext uri="{BB962C8B-B14F-4D97-AF65-F5344CB8AC3E}">
        <p14:creationId xmlns:p14="http://schemas.microsoft.com/office/powerpoint/2010/main" val="2276387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C389CE-F651-03D2-2C0A-E770E6234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3" y="1282527"/>
            <a:ext cx="11646331" cy="54897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422DB7-3BA3-E4FA-D79F-35A0132723A9}"/>
              </a:ext>
            </a:extLst>
          </p:cNvPr>
          <p:cNvSpPr txBox="1"/>
          <p:nvPr/>
        </p:nvSpPr>
        <p:spPr>
          <a:xfrm>
            <a:off x="1323975" y="295960"/>
            <a:ext cx="8877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Patents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 $1million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federal funding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41FD9-E145-9B82-6B97-58D79208A431}"/>
              </a:ext>
            </a:extLst>
          </p:cNvPr>
          <p:cNvSpPr txBox="1"/>
          <p:nvPr/>
        </p:nvSpPr>
        <p:spPr>
          <a:xfrm flipH="1">
            <a:off x="5170168" y="2705100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Non-EPSCoR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22253-D3D2-B424-6673-C681AA672EC4}"/>
              </a:ext>
            </a:extLst>
          </p:cNvPr>
          <p:cNvSpPr txBox="1"/>
          <p:nvPr/>
        </p:nvSpPr>
        <p:spPr>
          <a:xfrm flipH="1">
            <a:off x="5846443" y="4229100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EPSCoR</a:t>
            </a:r>
          </a:p>
        </p:txBody>
      </p:sp>
    </p:spTree>
    <p:extLst>
      <p:ext uri="{BB962C8B-B14F-4D97-AF65-F5344CB8AC3E}">
        <p14:creationId xmlns:p14="http://schemas.microsoft.com/office/powerpoint/2010/main" val="35125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EAB9-A79F-B3CB-5879-2DBB6C46D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75" y="304801"/>
            <a:ext cx="9753600" cy="115252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On per $ 1 million in federal funding, EPSCoR states perform better than non-EPSCoR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4E16A-2C70-F8CA-0EAD-AC035076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533" y="2350585"/>
            <a:ext cx="5837444" cy="27509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E4A173-B662-49B2-DCB4-8821D3E80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3" y="2344932"/>
            <a:ext cx="6276920" cy="29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6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6BC2-79E9-19E4-C6BD-708106D88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1"/>
            <a:ext cx="9692640" cy="8940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How to take EPSCoR projects to the next level?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97C6C-817D-256A-A541-B7EE65424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520" y="894080"/>
            <a:ext cx="11308080" cy="5455919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 NSF Track-1:  Completed 5 years; Materials Assembly and Design    Excellence in SC (MADE in SC):  MGI approach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 256 publications:  6.00 average impact factor;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 Over $30 million in new research funding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 50 patent disclosures; 18 patents awarded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 Over 60 faculty, 25 post-docs, 100 graduate students, and over 180 UG students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 17 new faculty hired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 Two Bridge to Doctorate programs funded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 Significant EOD impact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 NAS Report:  "NSF Efforts to Achieve the Nation’s  Vision for MGI"  </a:t>
            </a:r>
          </a:p>
        </p:txBody>
      </p:sp>
    </p:spTree>
    <p:extLst>
      <p:ext uri="{BB962C8B-B14F-4D97-AF65-F5344CB8AC3E}">
        <p14:creationId xmlns:p14="http://schemas.microsoft.com/office/powerpoint/2010/main" val="3279583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F6D7-6E07-D583-4185-AB873811A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325" y="207963"/>
            <a:ext cx="9144000" cy="92551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Limitations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B3744-FFB7-DF37-9F5A-E66720EB9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5" y="1133475"/>
            <a:ext cx="11039475" cy="5448300"/>
          </a:xfrm>
        </p:spPr>
        <p:txBody>
          <a:bodyPr>
            <a:normAutofit lnSpcReduction="10000"/>
          </a:bodyPr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>
                <a:effectLst/>
                <a:ea typeface="Calibri" panose="020F0502020204030204" pitchFamily="34" charset="0"/>
              </a:rPr>
              <a:t>Research quantity is not a measure of research quality. </a:t>
            </a:r>
            <a:endParaRPr lang="en-US" sz="3200" dirty="0"/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Thus, the number of publications does not reflect of the quality of publications.  However, we did look at citations as well.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We considered all faculty, not just those doing research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Some disciplines publish books or conference proceedings.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>
                <a:effectLst/>
                <a:ea typeface="Calibri" panose="020F0502020204030204" pitchFamily="34" charset="0"/>
              </a:rPr>
              <a:t>Teaching loads are likely to vary between institutions (e.g., Carnegie “R1” vs “R2” institutions).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>
                <a:effectLst/>
                <a:ea typeface="Calibri" panose="020F0502020204030204" pitchFamily="34" charset="0"/>
              </a:rPr>
              <a:t>Our analysis was limited to only Ph.D. granting institutions and excluded Puerto Rico and the US Virgin Islands due to the unavailability of data by AA.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151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C3A94-9B39-2E57-B850-7D601E3A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90" y="653011"/>
            <a:ext cx="10515600" cy="97527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0A5EC-FE5F-8650-92E3-7B901FAB2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193" y="1902690"/>
            <a:ext cx="10607617" cy="5554749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</a:rPr>
              <a:t> There is a huge disparity in Federal funding for EPSCoR Vs Non-EPSCoR states.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sz="3600" u="sng" dirty="0">
                <a:solidFill>
                  <a:schemeClr val="tx1"/>
                </a:solidFill>
              </a:rPr>
              <a:t>When the impact per federal dollar invested in research is compared between EPSCoR vs Non-EPSCoR states, EPSCoR states do better than non-EPSCoR states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FF0000"/>
              </a:buClr>
            </a:pPr>
            <a:endParaRPr lang="en-US" sz="360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8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A432-3D0D-2381-A562-8F8B23FC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 need to brag about our success!!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CE263-DA4A-B8CE-E67E-E96022D7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1997075"/>
            <a:ext cx="70294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42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C3A94-9B39-2E57-B850-7D601E3A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419331"/>
            <a:ext cx="10515600" cy="97527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Suggestions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0A5EC-FE5F-8650-92E3-7B901FAB2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394602"/>
            <a:ext cx="10607617" cy="5554749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</a:rPr>
              <a:t> Track-1 success should be compiled:  Publications, citations, PhDs, post-docs trained, patents, etc.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</a:rPr>
              <a:t>  Impact on Education, Outreach, and Diversity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</a:rPr>
              <a:t>  Track-1 should be extended to 10 years based on the previous 5 years' productivity; as well as more than one track-1 per jurisdiction (Suggestion from Future of EPSCoR Committee)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</a:rPr>
              <a:t> This will certainly make the jurisdictions more competitive for NSF Centers.</a:t>
            </a:r>
          </a:p>
          <a:p>
            <a:pPr>
              <a:buClr>
                <a:srgbClr val="FF0000"/>
              </a:buClr>
            </a:pPr>
            <a:endParaRPr lang="en-US" sz="360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13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C6B2-D001-5E81-9D5D-59F55E326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198438"/>
            <a:ext cx="9144000" cy="110648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Acknowledgments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07852-3A9A-953C-6AEC-B3AFE96D0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850" y="1495425"/>
            <a:ext cx="9963150" cy="376237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ea typeface="Calibri" panose="020F0502020204030204" pitchFamily="34" charset="0"/>
              </a:rPr>
              <a:t>Ehsan Mohammadi</a:t>
            </a:r>
          </a:p>
          <a:p>
            <a:r>
              <a:rPr lang="en-US" sz="3200" dirty="0">
                <a:effectLst/>
                <a:ea typeface="Calibri" panose="020F0502020204030204" pitchFamily="34" charset="0"/>
              </a:rPr>
              <a:t>Anthony J. Olejniczak </a:t>
            </a:r>
          </a:p>
          <a:p>
            <a:r>
              <a:rPr lang="en-US" sz="3200" dirty="0">
                <a:effectLst/>
                <a:ea typeface="Calibri" panose="020F0502020204030204" pitchFamily="34" charset="0"/>
              </a:rPr>
              <a:t>George E. Walker</a:t>
            </a:r>
          </a:p>
          <a:p>
            <a:r>
              <a:rPr lang="en-US" sz="3200" dirty="0">
                <a:ea typeface="Calibri" panose="020F0502020204030204" pitchFamily="34" charset="0"/>
              </a:rPr>
              <a:t>Academic Analytics </a:t>
            </a:r>
            <a:r>
              <a:rPr lang="en-US" sz="3200" dirty="0">
                <a:effectLst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454FF-743E-7079-E2D9-BAFB3D674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56861"/>
            <a:ext cx="4480801" cy="1601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99F7E1-5C83-D3D1-2578-AEA719B75AD9}"/>
              </a:ext>
            </a:extLst>
          </p:cNvPr>
          <p:cNvSpPr txBox="1"/>
          <p:nvPr/>
        </p:nvSpPr>
        <p:spPr>
          <a:xfrm>
            <a:off x="2343150" y="3763744"/>
            <a:ext cx="70199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dirty="0">
                <a:solidFill>
                  <a:schemeClr val="tx1"/>
                </a:solidFill>
              </a:rPr>
              <a:t>Preprint:  </a:t>
            </a:r>
            <a:r>
              <a:rPr lang="en-US" sz="3200" dirty="0" err="1">
                <a:solidFill>
                  <a:schemeClr val="tx1"/>
                </a:solidFill>
              </a:rPr>
              <a:t>SocArXiv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3200" dirty="0">
                <a:solidFill>
                  <a:schemeClr val="tx1"/>
                </a:solidFill>
              </a:rPr>
              <a:t>https://osf.io/preprints/socarxiv/r6xdu/</a:t>
            </a:r>
          </a:p>
        </p:txBody>
      </p:sp>
    </p:spTree>
    <p:extLst>
      <p:ext uri="{BB962C8B-B14F-4D97-AF65-F5344CB8AC3E}">
        <p14:creationId xmlns:p14="http://schemas.microsoft.com/office/powerpoint/2010/main" val="117386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6BC2-79E9-19E4-C6BD-708106D88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1"/>
            <a:ext cx="9692640" cy="8940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What's Next?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97C6C-817D-256A-A541-B7EE65424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560" y="1209040"/>
            <a:ext cx="11308080" cy="5455919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 Centers:  MERSEC, STC, ERC--EPSCoR states find it  challenging to compete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  Why is it a Challenge?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Lack of research infrastructure? 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Not competitive?  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Peer-review bias?  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b="1" u="sng" dirty="0"/>
              <a:t>That raises an important question:  </a:t>
            </a:r>
          </a:p>
          <a:p>
            <a:pPr lvl="1" algn="l">
              <a:buClr>
                <a:srgbClr val="FF0000"/>
              </a:buClr>
            </a:pPr>
            <a:r>
              <a:rPr lang="en-US" sz="3600" b="1" u="sng" dirty="0"/>
              <a:t>How do the EPSCoR states perform in research productivity when compared to non-EPSCoR states?  </a:t>
            </a:r>
          </a:p>
        </p:txBody>
      </p:sp>
    </p:spTree>
    <p:extLst>
      <p:ext uri="{BB962C8B-B14F-4D97-AF65-F5344CB8AC3E}">
        <p14:creationId xmlns:p14="http://schemas.microsoft.com/office/powerpoint/2010/main" val="241973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A968-30C4-26B5-F02B-A25377BB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649" y="454818"/>
            <a:ext cx="9753600" cy="94535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Comparing EPSCoR vs Non-EPSCoR States in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Research Outputs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07985-B718-11B4-882E-4F08BB603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93" y="1628775"/>
            <a:ext cx="10850014" cy="4510174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ea typeface="Calibri" panose="020F0502020204030204" pitchFamily="34" charset="0"/>
              </a:rPr>
              <a:t> Data gathered from Academic Analytics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ea typeface="Calibri" panose="020F0502020204030204" pitchFamily="34" charset="0"/>
              </a:rPr>
              <a:t> Number of J</a:t>
            </a:r>
            <a:r>
              <a:rPr lang="en-US" sz="3200" dirty="0">
                <a:effectLst/>
                <a:ea typeface="Calibri" panose="020F0502020204030204" pitchFamily="34" charset="0"/>
              </a:rPr>
              <a:t>ournal articles and books published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ea typeface="Calibri" panose="020F0502020204030204" pitchFamily="34" charset="0"/>
              </a:rPr>
              <a:t> Number of Ci</a:t>
            </a:r>
            <a:r>
              <a:rPr lang="en-US" sz="3200" dirty="0">
                <a:effectLst/>
                <a:ea typeface="Calibri" panose="020F0502020204030204" pitchFamily="34" charset="0"/>
              </a:rPr>
              <a:t>tations of journal articles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ea typeface="Calibri" panose="020F0502020204030204" pitchFamily="34" charset="0"/>
              </a:rPr>
              <a:t> P</a:t>
            </a:r>
            <a:r>
              <a:rPr lang="en-US" sz="3200" dirty="0">
                <a:effectLst/>
                <a:ea typeface="Calibri" panose="020F0502020204030204" pitchFamily="34" charset="0"/>
              </a:rPr>
              <a:t>resentations at scientific conferences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ea typeface="Calibri" panose="020F0502020204030204" pitchFamily="34" charset="0"/>
              </a:rPr>
              <a:t> P</a:t>
            </a:r>
            <a:r>
              <a:rPr lang="en-US" sz="3200" dirty="0">
                <a:effectLst/>
                <a:ea typeface="Calibri" panose="020F0502020204030204" pitchFamily="34" charset="0"/>
              </a:rPr>
              <a:t>atents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Gathered data from PhD granting universities:  77 in EPSCoR States and 300 in non-EPSCoR states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>
                <a:cs typeface="Arial" panose="020B0604020202020204" pitchFamily="34" charset="0"/>
              </a:rPr>
              <a:t>D</a:t>
            </a: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ata expressed: per faculty member and per $1 million in federal research grant dollars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858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3A6FA1-BB7A-326B-13BA-C1AC21ECB513}"/>
              </a:ext>
            </a:extLst>
          </p:cNvPr>
          <p:cNvSpPr txBox="1"/>
          <p:nvPr/>
        </p:nvSpPr>
        <p:spPr>
          <a:xfrm>
            <a:off x="1305271" y="0"/>
            <a:ext cx="92008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Total federal grant dollars received by faculty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10037B-E748-C094-D2B6-48DB4892C70B}"/>
              </a:ext>
            </a:extLst>
          </p:cNvPr>
          <p:cNvGrpSpPr/>
          <p:nvPr/>
        </p:nvGrpSpPr>
        <p:grpSpPr>
          <a:xfrm>
            <a:off x="240649" y="1317674"/>
            <a:ext cx="12027201" cy="5669280"/>
            <a:chOff x="421624" y="1046480"/>
            <a:chExt cx="12027201" cy="56692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12E4C28-356C-A7E1-8A1A-FD7EBC846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24" y="1046480"/>
              <a:ext cx="12027201" cy="5669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1E6576-F81E-B430-2AC7-80A0FECDDDD0}"/>
                </a:ext>
              </a:extLst>
            </p:cNvPr>
            <p:cNvSpPr txBox="1"/>
            <p:nvPr/>
          </p:nvSpPr>
          <p:spPr>
            <a:xfrm flipH="1">
              <a:off x="3775844" y="4694019"/>
              <a:ext cx="2659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EPSCoR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DCEFF9-371E-BDE9-0C2B-2B5719F132E0}"/>
                </a:ext>
              </a:extLst>
            </p:cNvPr>
            <p:cNvSpPr txBox="1"/>
            <p:nvPr/>
          </p:nvSpPr>
          <p:spPr>
            <a:xfrm flipH="1">
              <a:off x="3436619" y="2369919"/>
              <a:ext cx="2659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Non-EPSCoR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663A61-9CA1-2A19-9E21-173DF9C725C4}"/>
                </a:ext>
              </a:extLst>
            </p:cNvPr>
            <p:cNvSpPr txBox="1"/>
            <p:nvPr/>
          </p:nvSpPr>
          <p:spPr>
            <a:xfrm>
              <a:off x="10086974" y="1774081"/>
              <a:ext cx="1683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~$20 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82628B-0758-8B76-6A0E-A97279C9E727}"/>
                </a:ext>
              </a:extLst>
            </p:cNvPr>
            <p:cNvSpPr txBox="1"/>
            <p:nvPr/>
          </p:nvSpPr>
          <p:spPr>
            <a:xfrm>
              <a:off x="10086973" y="5226745"/>
              <a:ext cx="1683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~$2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366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3A4D4-657B-84FC-A815-E161F1267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51941"/>
            <a:ext cx="11753850" cy="55404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43B001-07E6-4A0B-D161-A9C5ADF4E768}"/>
              </a:ext>
            </a:extLst>
          </p:cNvPr>
          <p:cNvSpPr txBox="1"/>
          <p:nvPr/>
        </p:nvSpPr>
        <p:spPr>
          <a:xfrm>
            <a:off x="1433512" y="512847"/>
            <a:ext cx="9324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Total faculty numbers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59A08-ADE8-152D-9B60-91B342A0EC17}"/>
              </a:ext>
            </a:extLst>
          </p:cNvPr>
          <p:cNvSpPr txBox="1"/>
          <p:nvPr/>
        </p:nvSpPr>
        <p:spPr>
          <a:xfrm flipH="1">
            <a:off x="3303268" y="1839694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Non-EPSCoR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3AB3A-9BF6-4857-AD41-AA5BDCC787B9}"/>
              </a:ext>
            </a:extLst>
          </p:cNvPr>
          <p:cNvSpPr txBox="1"/>
          <p:nvPr/>
        </p:nvSpPr>
        <p:spPr>
          <a:xfrm flipH="1">
            <a:off x="3436618" y="4371975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EPSCoR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A42CFF-8BAA-4373-E156-D98F119903E7}"/>
              </a:ext>
            </a:extLst>
          </p:cNvPr>
          <p:cNvSpPr txBox="1"/>
          <p:nvPr/>
        </p:nvSpPr>
        <p:spPr>
          <a:xfrm flipH="1">
            <a:off x="8503919" y="1839694"/>
            <a:ext cx="179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~160,000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8BAB5-3290-246E-5E82-6ADF31B16DE6}"/>
              </a:ext>
            </a:extLst>
          </p:cNvPr>
          <p:cNvSpPr txBox="1"/>
          <p:nvPr/>
        </p:nvSpPr>
        <p:spPr>
          <a:xfrm flipH="1">
            <a:off x="8503918" y="4463179"/>
            <a:ext cx="179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~40,000</a:t>
            </a:r>
          </a:p>
        </p:txBody>
      </p:sp>
    </p:spTree>
    <p:extLst>
      <p:ext uri="{BB962C8B-B14F-4D97-AF65-F5344CB8AC3E}">
        <p14:creationId xmlns:p14="http://schemas.microsoft.com/office/powerpoint/2010/main" val="350677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7D453D-769B-5D37-3816-1925E36C1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8" y="1355198"/>
            <a:ext cx="11177018" cy="5268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C470F3-7385-F07A-926F-3FA9979589EE}"/>
              </a:ext>
            </a:extLst>
          </p:cNvPr>
          <p:cNvSpPr txBox="1"/>
          <p:nvPr/>
        </p:nvSpPr>
        <p:spPr>
          <a:xfrm>
            <a:off x="1762125" y="172452"/>
            <a:ext cx="8296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Federal grant dollars per faculty member/year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392965-FBC9-AD47-0E25-2B57B46F5668}"/>
              </a:ext>
            </a:extLst>
          </p:cNvPr>
          <p:cNvSpPr txBox="1"/>
          <p:nvPr/>
        </p:nvSpPr>
        <p:spPr>
          <a:xfrm flipH="1">
            <a:off x="3360418" y="1733550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Non-EPSCoR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C27B87-BD62-437E-8A38-57D5185CE67F}"/>
              </a:ext>
            </a:extLst>
          </p:cNvPr>
          <p:cNvSpPr txBox="1"/>
          <p:nvPr/>
        </p:nvSpPr>
        <p:spPr>
          <a:xfrm flipH="1">
            <a:off x="3641406" y="4178638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EPSCoR</a:t>
            </a:r>
          </a:p>
        </p:txBody>
      </p:sp>
    </p:spTree>
    <p:extLst>
      <p:ext uri="{BB962C8B-B14F-4D97-AF65-F5344CB8AC3E}">
        <p14:creationId xmlns:p14="http://schemas.microsoft.com/office/powerpoint/2010/main" val="13584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F454E8-1C10-F835-814B-42DF8CE9C9AB}"/>
              </a:ext>
            </a:extLst>
          </p:cNvPr>
          <p:cNvSpPr txBox="1"/>
          <p:nvPr/>
        </p:nvSpPr>
        <p:spPr>
          <a:xfrm>
            <a:off x="952500" y="410260"/>
            <a:ext cx="9772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Journal articles per faculty member published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7BD60E-6F8A-FA62-CA02-45ECF1802655}"/>
              </a:ext>
            </a:extLst>
          </p:cNvPr>
          <p:cNvGrpSpPr/>
          <p:nvPr/>
        </p:nvGrpSpPr>
        <p:grpSpPr>
          <a:xfrm>
            <a:off x="352773" y="1497003"/>
            <a:ext cx="11239787" cy="5298115"/>
            <a:chOff x="352773" y="1497003"/>
            <a:chExt cx="11239787" cy="529811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76866A4-9620-6DFA-8C99-E5C5A3753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73" y="1497003"/>
              <a:ext cx="11239787" cy="52981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024787-2B75-4BCC-7B40-56F6F3EDDC97}"/>
                </a:ext>
              </a:extLst>
            </p:cNvPr>
            <p:cNvSpPr txBox="1"/>
            <p:nvPr/>
          </p:nvSpPr>
          <p:spPr>
            <a:xfrm flipH="1">
              <a:off x="4017643" y="2171700"/>
              <a:ext cx="2659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Non-EPSCoR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30BFA1-82BB-8B16-CE86-98CC773DDA4C}"/>
                </a:ext>
              </a:extLst>
            </p:cNvPr>
            <p:cNvSpPr txBox="1"/>
            <p:nvPr/>
          </p:nvSpPr>
          <p:spPr>
            <a:xfrm flipH="1">
              <a:off x="4208143" y="3832720"/>
              <a:ext cx="2659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EPSCoR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982FA03-7967-C08B-4D09-1DE2ED98BB70}"/>
              </a:ext>
            </a:extLst>
          </p:cNvPr>
          <p:cNvSpPr txBox="1"/>
          <p:nvPr/>
        </p:nvSpPr>
        <p:spPr>
          <a:xfrm>
            <a:off x="1743075" y="4933950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1.8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6803B-EF21-1130-334E-6575F85E3E8C}"/>
              </a:ext>
            </a:extLst>
          </p:cNvPr>
          <p:cNvSpPr txBox="1"/>
          <p:nvPr/>
        </p:nvSpPr>
        <p:spPr>
          <a:xfrm>
            <a:off x="1743075" y="365755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1.96</a:t>
            </a:r>
          </a:p>
        </p:txBody>
      </p:sp>
    </p:spTree>
    <p:extLst>
      <p:ext uri="{BB962C8B-B14F-4D97-AF65-F5344CB8AC3E}">
        <p14:creationId xmlns:p14="http://schemas.microsoft.com/office/powerpoint/2010/main" val="215585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514280-97A3-DD65-4EC0-1D2A7578A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8" y="821928"/>
            <a:ext cx="11916232" cy="56169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597877-B46E-91DB-276E-25AE80E28EF3}"/>
              </a:ext>
            </a:extLst>
          </p:cNvPr>
          <p:cNvSpPr txBox="1"/>
          <p:nvPr/>
        </p:nvSpPr>
        <p:spPr>
          <a:xfrm>
            <a:off x="2271712" y="364986"/>
            <a:ext cx="7191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Books per faculty member published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D1DC7-9C62-FB64-295B-656466B09457}"/>
              </a:ext>
            </a:extLst>
          </p:cNvPr>
          <p:cNvSpPr txBox="1"/>
          <p:nvPr/>
        </p:nvSpPr>
        <p:spPr>
          <a:xfrm flipH="1">
            <a:off x="3574503" y="2171700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Non-EPSCoR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22B4D-DE26-884E-909D-3011EF223F27}"/>
              </a:ext>
            </a:extLst>
          </p:cNvPr>
          <p:cNvSpPr txBox="1"/>
          <p:nvPr/>
        </p:nvSpPr>
        <p:spPr>
          <a:xfrm flipH="1">
            <a:off x="3779518" y="4039970"/>
            <a:ext cx="26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EPSCoR</a:t>
            </a:r>
          </a:p>
        </p:txBody>
      </p:sp>
    </p:spTree>
    <p:extLst>
      <p:ext uri="{BB962C8B-B14F-4D97-AF65-F5344CB8AC3E}">
        <p14:creationId xmlns:p14="http://schemas.microsoft.com/office/powerpoint/2010/main" val="3145015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</TotalTime>
  <Words>686</Words>
  <Application>Microsoft Office PowerPoint</Application>
  <PresentationFormat>Widescreen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A Comparative Longitudinal Study of Research Outputs in EPSCoR versus  Non-EPSCoR States </vt:lpstr>
      <vt:lpstr>How to take EPSCoR projects to the next level?</vt:lpstr>
      <vt:lpstr>What's Next?</vt:lpstr>
      <vt:lpstr>Comparing EPSCoR vs Non-EPSCoR States in Research Outputs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per $ 1 million in federal funding, EPSCoR states perform better than non-EPSCoR</vt:lpstr>
      <vt:lpstr>Limitations</vt:lpstr>
      <vt:lpstr>Summary</vt:lpstr>
      <vt:lpstr>We need to brag about our success!!</vt:lpstr>
      <vt:lpstr>Suggestions</vt:lpstr>
      <vt:lpstr>Acknowledgments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Nagarkatti, Prakash</dc:creator>
  <cp:lastModifiedBy>Nagarkatti, Prakash</cp:lastModifiedBy>
  <cp:revision>9</cp:revision>
  <dcterms:created xsi:type="dcterms:W3CDTF">2022-09-07T19:06:17Z</dcterms:created>
  <dcterms:modified xsi:type="dcterms:W3CDTF">2022-11-13T23:08:23Z</dcterms:modified>
</cp:coreProperties>
</file>