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4"/>
  </p:notesMasterIdLst>
  <p:handoutMasterIdLst>
    <p:handoutMasterId r:id="rId15"/>
  </p:handoutMasterIdLst>
  <p:sldIdLst>
    <p:sldId id="280" r:id="rId2"/>
    <p:sldId id="315" r:id="rId3"/>
    <p:sldId id="316" r:id="rId4"/>
    <p:sldId id="317" r:id="rId5"/>
    <p:sldId id="318" r:id="rId6"/>
    <p:sldId id="324" r:id="rId7"/>
    <p:sldId id="326" r:id="rId8"/>
    <p:sldId id="300" r:id="rId9"/>
    <p:sldId id="322" r:id="rId10"/>
    <p:sldId id="325" r:id="rId11"/>
    <p:sldId id="327" r:id="rId12"/>
    <p:sldId id="313"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78" autoAdjust="0"/>
    <p:restoredTop sz="85251"/>
  </p:normalViewPr>
  <p:slideViewPr>
    <p:cSldViewPr>
      <p:cViewPr varScale="1">
        <p:scale>
          <a:sx n="54" d="100"/>
          <a:sy n="54" d="100"/>
        </p:scale>
        <p:origin x="203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A60BD2-547B-4FA3-B44D-630019B24F9F}" type="datetimeFigureOut">
              <a:rPr lang="en-US" smtClean="0"/>
              <a:pPr/>
              <a:t>11/9/2022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2DBEBC-F450-446C-8830-C8566B22CB69}" type="slidenum">
              <a:rPr lang="en-US" smtClean="0"/>
              <a:pPr/>
              <a:t>‹#›</a:t>
            </a:fld>
            <a:endParaRPr lang="en-US"/>
          </a:p>
        </p:txBody>
      </p:sp>
    </p:spTree>
    <p:extLst>
      <p:ext uri="{BB962C8B-B14F-4D97-AF65-F5344CB8AC3E}">
        <p14:creationId xmlns:p14="http://schemas.microsoft.com/office/powerpoint/2010/main" val="2754056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6D41549-D9B5-2D40-AAD3-2D8C73868237}" type="datetimeFigureOut">
              <a:rPr lang="en-US" smtClean="0"/>
              <a:pPr/>
              <a:t>11/9/2022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C528EE7-827F-444F-B42F-2AEC4F8C0EB5}" type="slidenum">
              <a:rPr lang="en-US" smtClean="0"/>
              <a:pPr/>
              <a:t>‹#›</a:t>
            </a:fld>
            <a:endParaRPr lang="en-US"/>
          </a:p>
        </p:txBody>
      </p:sp>
    </p:spTree>
    <p:extLst>
      <p:ext uri="{BB962C8B-B14F-4D97-AF65-F5344CB8AC3E}">
        <p14:creationId xmlns:p14="http://schemas.microsoft.com/office/powerpoint/2010/main" val="10918396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88C63-07A7-EC44-9CC2-C3B65F126F41}" type="slidenum">
              <a:rPr lang="en-US" smtClean="0"/>
              <a:pPr/>
              <a:t>1</a:t>
            </a:fld>
            <a:endParaRPr lang="en-US"/>
          </a:p>
        </p:txBody>
      </p:sp>
    </p:spTree>
    <p:extLst>
      <p:ext uri="{BB962C8B-B14F-4D97-AF65-F5344CB8AC3E}">
        <p14:creationId xmlns:p14="http://schemas.microsoft.com/office/powerpoint/2010/main" val="98088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88C63-07A7-EC44-9CC2-C3B65F126F41}" type="slidenum">
              <a:rPr lang="en-US" smtClean="0"/>
              <a:pPr/>
              <a:t>12</a:t>
            </a:fld>
            <a:endParaRPr lang="en-US"/>
          </a:p>
        </p:txBody>
      </p:sp>
    </p:spTree>
    <p:extLst>
      <p:ext uri="{BB962C8B-B14F-4D97-AF65-F5344CB8AC3E}">
        <p14:creationId xmlns:p14="http://schemas.microsoft.com/office/powerpoint/2010/main" val="339463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33794" name="Rectangle 2"/>
          <p:cNvSpPr>
            <a:spLocks noGrp="1" noRot="1" noChangeArrowheads="1"/>
          </p:cNvSpPr>
          <p:nvPr>
            <p:ph type="ctrTitle"/>
          </p:nvPr>
        </p:nvSpPr>
        <p:spPr>
          <a:xfrm>
            <a:off x="685800" y="1981200"/>
            <a:ext cx="7772400" cy="1600200"/>
          </a:xfrm>
        </p:spPr>
        <p:txBody>
          <a:bodyPr/>
          <a:lstStyle>
            <a:lvl1pPr>
              <a:defRPr/>
            </a:lvl1pPr>
          </a:lstStyle>
          <a:p>
            <a:r>
              <a:rPr lang="en-US" dirty="0"/>
              <a:t>Click to edit Master title style</a:t>
            </a:r>
          </a:p>
        </p:txBody>
      </p:sp>
      <p:sp>
        <p:nvSpPr>
          <p:cNvPr id="3379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3796" name="Rectangle 4"/>
          <p:cNvSpPr>
            <a:spLocks noGrp="1" noChangeArrowheads="1"/>
          </p:cNvSpPr>
          <p:nvPr>
            <p:ph type="dt" sz="quarter" idx="2"/>
          </p:nvPr>
        </p:nvSpPr>
        <p:spPr/>
        <p:txBody>
          <a:bodyPr/>
          <a:lstStyle>
            <a:lvl1pPr>
              <a:defRPr/>
            </a:lvl1pPr>
          </a:lstStyle>
          <a:p>
            <a:endParaRPr lang="en-US"/>
          </a:p>
        </p:txBody>
      </p:sp>
      <p:sp>
        <p:nvSpPr>
          <p:cNvPr id="33797" name="Rectangle 5"/>
          <p:cNvSpPr>
            <a:spLocks noGrp="1" noChangeArrowheads="1"/>
          </p:cNvSpPr>
          <p:nvPr>
            <p:ph type="ftr" sz="quarter" idx="3"/>
          </p:nvPr>
        </p:nvSpPr>
        <p:spPr/>
        <p:txBody>
          <a:bodyPr/>
          <a:lstStyle>
            <a:lvl1pPr>
              <a:defRPr/>
            </a:lvl1pPr>
          </a:lstStyle>
          <a:p>
            <a:endParaRPr lang="en-US"/>
          </a:p>
        </p:txBody>
      </p:sp>
      <p:sp>
        <p:nvSpPr>
          <p:cNvPr id="33798" name="Rectangle 6"/>
          <p:cNvSpPr>
            <a:spLocks noGrp="1" noChangeArrowheads="1"/>
          </p:cNvSpPr>
          <p:nvPr>
            <p:ph type="sldNum" sz="quarter" idx="4"/>
          </p:nvPr>
        </p:nvSpPr>
        <p:spPr/>
        <p:txBody>
          <a:bodyPr/>
          <a:lstStyle>
            <a:lvl1pPr>
              <a:defRPr/>
            </a:lvl1pPr>
          </a:lstStyle>
          <a:p>
            <a:fld id="{C5594581-23B3-47F8-A88F-9C3DD41ECE07}"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F8504F-C02B-4A1B-847F-F5B703044F74}"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01A737-C47A-4E88-8924-0686661D1BC5}"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98B05A-2414-46C5-A6D6-6C10457D17E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04024D-B27E-466D-B6DE-3191035B8A79}"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AD6791-1254-4981-BCC6-7F00BCD3ED32}"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CDA2A2-D66F-4EF4-9761-A72F3FB8C757}"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794B53-5FDA-4362-A0D3-D4625FAD7362}"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B564C1F-B1EB-45FC-ACBA-A61969386072}"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80A4FE-42E5-4CDE-BD4D-95A6FA4A116A}"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8196DE-C5A6-495C-8B00-0187959AFD99}"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2771" name="Rectangle 3"/>
          <p:cNvSpPr>
            <a:spLocks noGrp="1" noRot="1" noChangeArrowheads="1"/>
          </p:cNvSpPr>
          <p:nvPr>
            <p:ph type="body" idx="1"/>
          </p:nvPr>
        </p:nvSpPr>
        <p:spPr bwMode="auto">
          <a:xfrm>
            <a:off x="301625" y="1600200"/>
            <a:ext cx="8540750" cy="4422775"/>
          </a:xfrm>
          <a:prstGeom prst="rect">
            <a:avLst/>
          </a:prstGeom>
          <a:ln>
            <a:noFill/>
            <a:headEnd/>
            <a:tailEnd/>
          </a:ln>
        </p:spPr>
        <p:style>
          <a:lnRef idx="2">
            <a:schemeClr val="accent4"/>
          </a:lnRef>
          <a:fillRef idx="1">
            <a:schemeClr val="lt1"/>
          </a:fillRef>
          <a:effectRef idx="0">
            <a:schemeClr val="accent4"/>
          </a:effectRef>
          <a:fontRef idx="none"/>
        </p:style>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7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3277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618269B9-2C0D-43FE-BC00-2395547F0C05}" type="slidenum">
              <a:rPr lang="en-US"/>
              <a:pPr/>
              <a:t>‹#›</a:t>
            </a:fld>
            <a:endParaRPr lang="en-US"/>
          </a:p>
        </p:txBody>
      </p:sp>
      <p:pic>
        <p:nvPicPr>
          <p:cNvPr id="7" name="Picture 6" descr="MSU-ppt-2011-white-final.jp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xStyles>
    <p:titleStyle>
      <a:lvl1pPr algn="ctr" rtl="0" fontAlgn="base">
        <a:spcBef>
          <a:spcPct val="0"/>
        </a:spcBef>
        <a:spcAft>
          <a:spcPct val="0"/>
        </a:spcAft>
        <a:defRPr sz="4400">
          <a:solidFill>
            <a:schemeClr val="bg1"/>
          </a:solidFill>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rgbClr val="0000A4"/>
          </a:solidFill>
          <a:effectLst/>
          <a:latin typeface="+mn-lt"/>
          <a:ea typeface="+mn-ea"/>
          <a:cs typeface="+mn-cs"/>
        </a:defRPr>
      </a:lvl1pPr>
      <a:lvl2pPr marL="742950" indent="-285750" algn="l" rtl="0" fontAlgn="base">
        <a:spcBef>
          <a:spcPct val="20000"/>
        </a:spcBef>
        <a:spcAft>
          <a:spcPct val="0"/>
        </a:spcAft>
        <a:buChar char="–"/>
        <a:defRPr sz="2800">
          <a:solidFill>
            <a:srgbClr val="0000A4"/>
          </a:solidFill>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rgbClr val="0000A4"/>
          </a:solidFill>
          <a:effectLst/>
          <a:latin typeface="+mn-lt"/>
        </a:defRPr>
      </a:lvl3pPr>
      <a:lvl4pPr marL="1600200" indent="-228600" algn="l" rtl="0" fontAlgn="base">
        <a:spcBef>
          <a:spcPct val="20000"/>
        </a:spcBef>
        <a:spcAft>
          <a:spcPct val="0"/>
        </a:spcAft>
        <a:buChar char="–"/>
        <a:defRPr sz="2000">
          <a:solidFill>
            <a:srgbClr val="0000A4"/>
          </a:solidFill>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rgbClr val="0000A4"/>
          </a:solidFill>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aylor@montana.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nsf.gov/EPSC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53" y="685800"/>
            <a:ext cx="7772400" cy="3628027"/>
          </a:xfrm>
        </p:spPr>
        <p:txBody>
          <a:bodyPr anchor="t">
            <a:normAutofit/>
          </a:bodyPr>
          <a:lstStyle/>
          <a:p>
            <a:pPr>
              <a:buNone/>
            </a:pPr>
            <a:r>
              <a:rPr lang="en-US" sz="4200" b="1" dirty="0">
                <a:solidFill>
                  <a:srgbClr val="000090"/>
                </a:solidFill>
                <a:latin typeface="Calibri" panose="020F0502020204030204" pitchFamily="34" charset="0"/>
                <a:cs typeface="Calibri" panose="020F0502020204030204" pitchFamily="34" charset="0"/>
              </a:rPr>
              <a:t>Land Use Explorers</a:t>
            </a:r>
          </a:p>
          <a:p>
            <a:pPr>
              <a:buNone/>
            </a:pPr>
            <a:r>
              <a:rPr lang="en-US" sz="2400" b="1" dirty="0">
                <a:solidFill>
                  <a:srgbClr val="000090"/>
                </a:solidFill>
                <a:latin typeface="Calibri" panose="020F0502020204030204" pitchFamily="34" charset="0"/>
                <a:cs typeface="Calibri" panose="020F0502020204030204" pitchFamily="34" charset="0"/>
              </a:rPr>
              <a:t>An outreach program of </a:t>
            </a:r>
            <a:r>
              <a:rPr lang="en-US" sz="2400" b="1" dirty="0" err="1">
                <a:solidFill>
                  <a:srgbClr val="000090"/>
                </a:solidFill>
                <a:latin typeface="Calibri" panose="020F0502020204030204" pitchFamily="34" charset="0"/>
                <a:cs typeface="Calibri" panose="020F0502020204030204" pitchFamily="34" charset="0"/>
              </a:rPr>
              <a:t>WAFERx</a:t>
            </a:r>
            <a:endParaRPr lang="en-US" sz="2400" b="1" dirty="0">
              <a:solidFill>
                <a:srgbClr val="000090"/>
              </a:solidFill>
              <a:latin typeface="Calibri" panose="020F0502020204030204" pitchFamily="34" charset="0"/>
              <a:cs typeface="Calibri" panose="020F0502020204030204" pitchFamily="34" charset="0"/>
            </a:endParaRPr>
          </a:p>
          <a:p>
            <a:pPr>
              <a:buNone/>
            </a:pPr>
            <a:r>
              <a:rPr lang="en-US" sz="1800" b="1" dirty="0">
                <a:solidFill>
                  <a:srgbClr val="000090"/>
                </a:solidFill>
                <a:latin typeface="Calibri" panose="020F0502020204030204" pitchFamily="34" charset="0"/>
                <a:cs typeface="Calibri" panose="020F0502020204030204" pitchFamily="34" charset="0"/>
              </a:rPr>
              <a:t>Water-Agriculture-Food-Energy Research Nexus</a:t>
            </a:r>
          </a:p>
          <a:p>
            <a:pPr>
              <a:buNone/>
            </a:pPr>
            <a:r>
              <a:rPr lang="en-US" sz="2400" b="1" i="0" dirty="0">
                <a:solidFill>
                  <a:srgbClr val="333333"/>
                </a:solidFill>
                <a:effectLst/>
                <a:latin typeface="Calibri" panose="020F0502020204030204" pitchFamily="34" charset="0"/>
                <a:cs typeface="Calibri" panose="020F0502020204030204" pitchFamily="34" charset="0"/>
              </a:rPr>
              <a:t>(OIA-1632810) </a:t>
            </a:r>
            <a:r>
              <a:rPr lang="en-US" sz="2400" b="1" i="0" dirty="0" err="1">
                <a:solidFill>
                  <a:srgbClr val="333333"/>
                </a:solidFill>
                <a:effectLst/>
                <a:latin typeface="Calibri" panose="020F0502020204030204" pitchFamily="34" charset="0"/>
                <a:cs typeface="Calibri" panose="020F0502020204030204" pitchFamily="34" charset="0"/>
              </a:rPr>
              <a:t>EPSCoR</a:t>
            </a:r>
            <a:r>
              <a:rPr lang="en-US" sz="2400" b="1" i="0" dirty="0">
                <a:solidFill>
                  <a:srgbClr val="333333"/>
                </a:solidFill>
                <a:effectLst/>
                <a:latin typeface="Calibri" panose="020F0502020204030204" pitchFamily="34" charset="0"/>
                <a:cs typeface="Calibri" panose="020F0502020204030204" pitchFamily="34" charset="0"/>
              </a:rPr>
              <a:t> Track II</a:t>
            </a:r>
            <a:endParaRPr lang="en-US" sz="2400" b="1" dirty="0">
              <a:solidFill>
                <a:srgbClr val="000090"/>
              </a:solidFill>
              <a:latin typeface="Calibri" panose="020F0502020204030204" pitchFamily="34" charset="0"/>
              <a:cs typeface="Calibri" panose="020F0502020204030204" pitchFamily="34" charset="0"/>
            </a:endParaRPr>
          </a:p>
          <a:p>
            <a:pPr>
              <a:buNone/>
            </a:pPr>
            <a:endParaRPr lang="en-US" sz="2400" b="1" dirty="0">
              <a:solidFill>
                <a:srgbClr val="000090"/>
              </a:solidFill>
              <a:latin typeface="Calibri" panose="020F0502020204030204" pitchFamily="34" charset="0"/>
              <a:cs typeface="Calibri" panose="020F0502020204030204" pitchFamily="34" charset="0"/>
            </a:endParaRPr>
          </a:p>
          <a:p>
            <a:pPr>
              <a:buNone/>
            </a:pPr>
            <a:r>
              <a:rPr lang="en-US" sz="2400" b="1" dirty="0">
                <a:solidFill>
                  <a:srgbClr val="000090"/>
                </a:solidFill>
                <a:latin typeface="Calibri" panose="020F0502020204030204" pitchFamily="34" charset="0"/>
                <a:cs typeface="Calibri" panose="020F0502020204030204" pitchFamily="34" charset="0"/>
              </a:rPr>
              <a:t>Suzi Taylor</a:t>
            </a:r>
          </a:p>
          <a:p>
            <a:pPr>
              <a:buNone/>
            </a:pPr>
            <a:r>
              <a:rPr lang="en-US" sz="1800" b="1" dirty="0">
                <a:solidFill>
                  <a:srgbClr val="000090"/>
                </a:solidFill>
                <a:latin typeface="Calibri" panose="020F0502020204030204" pitchFamily="34" charset="0"/>
                <a:cs typeface="Calibri" panose="020F0502020204030204" pitchFamily="34" charset="0"/>
              </a:rPr>
              <a:t>Montana State University</a:t>
            </a:r>
          </a:p>
          <a:p>
            <a:pPr>
              <a:buNone/>
            </a:pPr>
            <a:r>
              <a:rPr lang="en-US" sz="1800" b="1" dirty="0">
                <a:solidFill>
                  <a:srgbClr val="000090"/>
                </a:solidFill>
                <a:latin typeface="Calibri" panose="020F0502020204030204" pitchFamily="34" charset="0"/>
                <a:cs typeface="Calibri" panose="020F0502020204030204" pitchFamily="34" charset="0"/>
              </a:rPr>
              <a:t>Montana NSF </a:t>
            </a:r>
            <a:r>
              <a:rPr lang="en-US" sz="1800" b="1" dirty="0" err="1">
                <a:solidFill>
                  <a:srgbClr val="000090"/>
                </a:solidFill>
                <a:latin typeface="Calibri" panose="020F0502020204030204" pitchFamily="34" charset="0"/>
                <a:cs typeface="Calibri" panose="020F0502020204030204" pitchFamily="34" charset="0"/>
              </a:rPr>
              <a:t>EPSCoR</a:t>
            </a:r>
            <a:r>
              <a:rPr lang="en-US" sz="1800" b="1" dirty="0">
                <a:solidFill>
                  <a:srgbClr val="000090"/>
                </a:solidFill>
                <a:latin typeface="Calibri" panose="020F0502020204030204" pitchFamily="34" charset="0"/>
                <a:cs typeface="Calibri" panose="020F0502020204030204" pitchFamily="34" charset="0"/>
              </a:rPr>
              <a:t> EOD Team</a:t>
            </a:r>
            <a:endParaRPr lang="en-US" b="1" dirty="0">
              <a:latin typeface="Calibri" panose="020F0502020204030204" pitchFamily="34" charset="0"/>
              <a:cs typeface="Calibri" panose="020F050202020403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1429E4F1-708F-E0AD-4B8F-A4A69FA08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5029200"/>
            <a:ext cx="5715000" cy="958204"/>
          </a:xfrm>
          <a:prstGeom prst="rect">
            <a:avLst/>
          </a:prstGeom>
        </p:spPr>
      </p:pic>
      <p:pic>
        <p:nvPicPr>
          <p:cNvPr id="10" name="Picture 9" descr="Logo, company name&#10;&#10;Description automatically generated">
            <a:extLst>
              <a:ext uri="{FF2B5EF4-FFF2-40B4-BE49-F238E27FC236}">
                <a16:creationId xmlns:a16="http://schemas.microsoft.com/office/drawing/2014/main" id="{695D41DB-38AF-CA80-8F79-7A1C0831D71F}"/>
              </a:ext>
            </a:extLst>
          </p:cNvPr>
          <p:cNvPicPr>
            <a:picLocks noChangeAspect="1"/>
          </p:cNvPicPr>
          <p:nvPr/>
        </p:nvPicPr>
        <p:blipFill rotWithShape="1">
          <a:blip r:embed="rId4">
            <a:extLst>
              <a:ext uri="{28A0092B-C50C-407E-A947-70E740481C1C}">
                <a14:useLocalDpi xmlns:a14="http://schemas.microsoft.com/office/drawing/2010/main" val="0"/>
              </a:ext>
            </a:extLst>
          </a:blip>
          <a:srcRect l="7667" t="17527" b="11547"/>
          <a:stretch/>
        </p:blipFill>
        <p:spPr>
          <a:xfrm>
            <a:off x="5181600" y="1090112"/>
            <a:ext cx="3670300" cy="2819401"/>
          </a:xfrm>
          <a:prstGeom prst="rect">
            <a:avLst/>
          </a:prstGeom>
        </p:spPr>
      </p:pic>
    </p:spTree>
    <p:extLst>
      <p:ext uri="{BB962C8B-B14F-4D97-AF65-F5344CB8AC3E}">
        <p14:creationId xmlns:p14="http://schemas.microsoft.com/office/powerpoint/2010/main" val="30881116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0A1F-C6A0-BA33-142D-F846E8137D71}"/>
              </a:ext>
            </a:extLst>
          </p:cNvPr>
          <p:cNvSpPr>
            <a:spLocks noGrp="1"/>
          </p:cNvSpPr>
          <p:nvPr>
            <p:ph type="title"/>
          </p:nvPr>
        </p:nvSpPr>
        <p:spPr/>
        <p:txBody>
          <a:bodyPr/>
          <a:lstStyle/>
          <a:p>
            <a:r>
              <a:rPr lang="en-US" b="1" dirty="0"/>
              <a:t>Partners</a:t>
            </a:r>
          </a:p>
        </p:txBody>
      </p:sp>
      <p:sp>
        <p:nvSpPr>
          <p:cNvPr id="3" name="Content Placeholder 2">
            <a:extLst>
              <a:ext uri="{FF2B5EF4-FFF2-40B4-BE49-F238E27FC236}">
                <a16:creationId xmlns:a16="http://schemas.microsoft.com/office/drawing/2014/main" id="{B00DCF0C-7E72-439C-0235-D86798D11DEA}"/>
              </a:ext>
            </a:extLst>
          </p:cNvPr>
          <p:cNvSpPr>
            <a:spLocks noGrp="1"/>
          </p:cNvSpPr>
          <p:nvPr>
            <p:ph idx="1"/>
          </p:nvPr>
        </p:nvSpPr>
        <p:spPr>
          <a:xfrm>
            <a:off x="301625" y="1371600"/>
            <a:ext cx="8540750" cy="4422775"/>
          </a:xfrm>
        </p:spPr>
        <p:txBody>
          <a:bodyPr/>
          <a:lstStyle/>
          <a:p>
            <a:r>
              <a:rPr lang="en-US" sz="2400" dirty="0"/>
              <a:t>Extension Service and 4-H</a:t>
            </a:r>
          </a:p>
          <a:p>
            <a:r>
              <a:rPr lang="en-US" sz="2400" dirty="0"/>
              <a:t>Rural libraries</a:t>
            </a:r>
          </a:p>
          <a:p>
            <a:r>
              <a:rPr lang="en-US" sz="2400" dirty="0"/>
              <a:t>Schools and summer camps</a:t>
            </a:r>
          </a:p>
          <a:p>
            <a:r>
              <a:rPr lang="en-US" sz="2400" dirty="0"/>
              <a:t>Boys &amp; Girls Clubs</a:t>
            </a:r>
          </a:p>
          <a:p>
            <a:r>
              <a:rPr lang="en-US" sz="2400" dirty="0"/>
              <a:t>Montana Migrant Education Program</a:t>
            </a:r>
          </a:p>
          <a:p>
            <a:r>
              <a:rPr lang="en-US" sz="2400" dirty="0"/>
              <a:t>Missoula (Montana) Food Bank</a:t>
            </a:r>
          </a:p>
          <a:p>
            <a:r>
              <a:rPr lang="en-US" sz="2400" dirty="0"/>
              <a:t>Canyon Hills (South Dakota) Residential Treatment Center</a:t>
            </a:r>
          </a:p>
          <a:p>
            <a:r>
              <a:rPr lang="en-US" sz="2400" dirty="0"/>
              <a:t>Dakota Rural Action</a:t>
            </a:r>
          </a:p>
          <a:p>
            <a:r>
              <a:rPr lang="en-US" sz="2400" dirty="0"/>
              <a:t>Afterschool Alliances in all three states</a:t>
            </a:r>
          </a:p>
        </p:txBody>
      </p:sp>
    </p:spTree>
    <p:extLst>
      <p:ext uri="{BB962C8B-B14F-4D97-AF65-F5344CB8AC3E}">
        <p14:creationId xmlns:p14="http://schemas.microsoft.com/office/powerpoint/2010/main" val="7908275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6ECB-5D6B-327D-9ECD-26AD1858F4E8}"/>
              </a:ext>
            </a:extLst>
          </p:cNvPr>
          <p:cNvSpPr>
            <a:spLocks noGrp="1"/>
          </p:cNvSpPr>
          <p:nvPr>
            <p:ph type="title"/>
          </p:nvPr>
        </p:nvSpPr>
        <p:spPr/>
        <p:txBody>
          <a:bodyPr/>
          <a:lstStyle/>
          <a:p>
            <a:r>
              <a:rPr lang="en-US" b="1" dirty="0"/>
              <a:t>Feedback</a:t>
            </a:r>
          </a:p>
        </p:txBody>
      </p:sp>
      <p:sp>
        <p:nvSpPr>
          <p:cNvPr id="3" name="Content Placeholder 2">
            <a:extLst>
              <a:ext uri="{FF2B5EF4-FFF2-40B4-BE49-F238E27FC236}">
                <a16:creationId xmlns:a16="http://schemas.microsoft.com/office/drawing/2014/main" id="{A1173DFB-3AE9-8A58-D380-3C760666CDE6}"/>
              </a:ext>
            </a:extLst>
          </p:cNvPr>
          <p:cNvSpPr>
            <a:spLocks noGrp="1"/>
          </p:cNvSpPr>
          <p:nvPr>
            <p:ph idx="1"/>
          </p:nvPr>
        </p:nvSpPr>
        <p:spPr>
          <a:xfrm>
            <a:off x="286544" y="1371600"/>
            <a:ext cx="8540750" cy="4422775"/>
          </a:xfrm>
        </p:spPr>
        <p:txBody>
          <a:bodyPr/>
          <a:lstStyle/>
          <a:p>
            <a:r>
              <a:rPr lang="en-US" sz="2800" dirty="0">
                <a:solidFill>
                  <a:srgbClr val="000000"/>
                </a:solidFill>
                <a:effectLst/>
                <a:latin typeface="Calibri" panose="020F0502020204030204" pitchFamily="34" charset="0"/>
                <a:ea typeface="Times New Roman" panose="02020603050405020304" pitchFamily="18" charset="0"/>
              </a:rPr>
              <a:t>Students learn the importance of observation and that they can be ‘scientists’ too,”</a:t>
            </a:r>
          </a:p>
          <a:p>
            <a:pPr marL="0" indent="0">
              <a:buNone/>
            </a:pPr>
            <a:endParaRPr lang="en-US" sz="2800" dirty="0"/>
          </a:p>
          <a:p>
            <a:r>
              <a:rPr lang="en-US" sz="2800" dirty="0">
                <a:solidFill>
                  <a:srgbClr val="000000"/>
                </a:solidFill>
                <a:effectLst/>
                <a:latin typeface="Calibri" panose="020F0502020204030204" pitchFamily="34" charset="0"/>
                <a:ea typeface="Times New Roman" panose="02020603050405020304" pitchFamily="18" charset="0"/>
              </a:rPr>
              <a:t>(Students learned) “that we share the land with other humans, plants, animals, insects, and other organisms and we need to take care of it. There are lots of different ways to use land and while other people may value different uses, we all need to come together to make sure that we are valuing and honoring the land appropriately.”</a:t>
            </a:r>
          </a:p>
          <a:p>
            <a:endParaRPr lang="en-US"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456404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5257800" cy="830997"/>
          </a:xfrm>
          <a:prstGeom prst="rect">
            <a:avLst/>
          </a:prstGeom>
          <a:noFill/>
        </p:spPr>
        <p:txBody>
          <a:bodyPr wrap="square" rtlCol="0">
            <a:spAutoFit/>
          </a:bodyPr>
          <a:lstStyle/>
          <a:p>
            <a:pPr algn="ctr"/>
            <a:r>
              <a:rPr lang="en-US" sz="4800" b="1" dirty="0">
                <a:latin typeface="Arial Black"/>
                <a:cs typeface="Arial Black"/>
              </a:rPr>
              <a:t>Find me!</a:t>
            </a:r>
          </a:p>
        </p:txBody>
      </p:sp>
      <p:sp>
        <p:nvSpPr>
          <p:cNvPr id="5" name="TextBox 4"/>
          <p:cNvSpPr txBox="1"/>
          <p:nvPr/>
        </p:nvSpPr>
        <p:spPr>
          <a:xfrm>
            <a:off x="551139" y="685800"/>
            <a:ext cx="8041722" cy="5539978"/>
          </a:xfrm>
          <a:prstGeom prst="rect">
            <a:avLst/>
          </a:prstGeom>
          <a:noFill/>
        </p:spPr>
        <p:txBody>
          <a:bodyPr wrap="square" numCol="1" rtlCol="0">
            <a:spAutoFit/>
          </a:bodyPr>
          <a:lstStyle/>
          <a:p>
            <a:pPr algn="ctr">
              <a:buNone/>
            </a:pPr>
            <a:r>
              <a:rPr lang="en-US" sz="3600" dirty="0">
                <a:solidFill>
                  <a:schemeClr val="accent4">
                    <a:lumMod val="10000"/>
                  </a:schemeClr>
                </a:solidFill>
                <a:latin typeface="Arial Black"/>
                <a:cs typeface="Arial Black"/>
              </a:rPr>
              <a:t>Suzi Taylor</a:t>
            </a:r>
            <a:endParaRPr lang="en-US" sz="3600" b="1" dirty="0">
              <a:solidFill>
                <a:schemeClr val="accent4">
                  <a:lumMod val="10000"/>
                </a:schemeClr>
              </a:solidFill>
              <a:latin typeface="Arial Black"/>
              <a:cs typeface="Arial Black"/>
            </a:endParaRPr>
          </a:p>
          <a:p>
            <a:pPr algn="ctr"/>
            <a:r>
              <a:rPr lang="en-US" sz="3600" b="1" dirty="0">
                <a:solidFill>
                  <a:schemeClr val="accent4">
                    <a:lumMod val="10000"/>
                  </a:schemeClr>
                </a:solidFill>
                <a:latin typeface="Calibri" panose="020F0502020204030204" pitchFamily="34" charset="0"/>
                <a:cs typeface="Calibri" panose="020F0502020204030204" pitchFamily="34" charset="0"/>
              </a:rPr>
              <a:t>Montana State University </a:t>
            </a:r>
            <a:br>
              <a:rPr lang="en-US" sz="3600" dirty="0">
                <a:solidFill>
                  <a:schemeClr val="accent4">
                    <a:lumMod val="10000"/>
                  </a:schemeClr>
                </a:solidFill>
                <a:latin typeface="Calibri" panose="020F0502020204030204" pitchFamily="34" charset="0"/>
                <a:cs typeface="Calibri" panose="020F0502020204030204" pitchFamily="34" charset="0"/>
              </a:rPr>
            </a:br>
            <a:r>
              <a:rPr lang="en-US" sz="3600" dirty="0">
                <a:solidFill>
                  <a:schemeClr val="accent4">
                    <a:lumMod val="10000"/>
                  </a:schemeClr>
                </a:solidFill>
                <a:latin typeface="Calibri" panose="020F0502020204030204" pitchFamily="34" charset="0"/>
                <a:cs typeface="Calibri" panose="020F0502020204030204" pitchFamily="34" charset="0"/>
              </a:rPr>
              <a:t>Science Math Resource Center</a:t>
            </a:r>
          </a:p>
          <a:p>
            <a:pPr algn="ctr"/>
            <a:r>
              <a:rPr lang="en-US" sz="3600" dirty="0">
                <a:solidFill>
                  <a:schemeClr val="accent4">
                    <a:lumMod val="10000"/>
                  </a:schemeClr>
                </a:solidFill>
                <a:latin typeface="Calibri" panose="020F0502020204030204" pitchFamily="34" charset="0"/>
                <a:cs typeface="Calibri" panose="020F0502020204030204" pitchFamily="34" charset="0"/>
              </a:rPr>
              <a:t>Montana NSF </a:t>
            </a:r>
            <a:r>
              <a:rPr lang="en-US" sz="3600" dirty="0" err="1">
                <a:solidFill>
                  <a:schemeClr val="accent4">
                    <a:lumMod val="10000"/>
                  </a:schemeClr>
                </a:solidFill>
                <a:latin typeface="Calibri" panose="020F0502020204030204" pitchFamily="34" charset="0"/>
                <a:cs typeface="Calibri" panose="020F0502020204030204" pitchFamily="34" charset="0"/>
              </a:rPr>
              <a:t>EPSCoR</a:t>
            </a:r>
            <a:endParaRPr lang="en-US" sz="3600" dirty="0">
              <a:solidFill>
                <a:schemeClr val="accent4">
                  <a:lumMod val="10000"/>
                </a:schemeClr>
              </a:solidFill>
              <a:latin typeface="Calibri" panose="020F0502020204030204" pitchFamily="34" charset="0"/>
              <a:cs typeface="Calibri" panose="020F0502020204030204" pitchFamily="34" charset="0"/>
            </a:endParaRPr>
          </a:p>
          <a:p>
            <a:pPr algn="ctr"/>
            <a:r>
              <a:rPr lang="en-US" sz="3600" dirty="0">
                <a:solidFill>
                  <a:schemeClr val="accent4">
                    <a:lumMod val="10000"/>
                  </a:schemeClr>
                </a:solidFill>
                <a:latin typeface="Calibri" panose="020F0502020204030204" pitchFamily="34" charset="0"/>
                <a:cs typeface="Calibri" panose="020F0502020204030204" pitchFamily="34" charset="0"/>
                <a:hlinkClick r:id="rId3"/>
              </a:rPr>
              <a:t>taylor@montana.edu</a:t>
            </a:r>
            <a:endParaRPr lang="en-US" sz="3600" dirty="0">
              <a:solidFill>
                <a:schemeClr val="accent4">
                  <a:lumMod val="10000"/>
                </a:schemeClr>
              </a:solidFill>
              <a:latin typeface="Calibri" panose="020F0502020204030204" pitchFamily="34" charset="0"/>
              <a:cs typeface="Calibri" panose="020F0502020204030204" pitchFamily="34" charset="0"/>
            </a:endParaRPr>
          </a:p>
          <a:p>
            <a:pPr algn="ctr"/>
            <a:r>
              <a:rPr lang="en-US" sz="3600" dirty="0">
                <a:solidFill>
                  <a:schemeClr val="accent4">
                    <a:lumMod val="10000"/>
                  </a:schemeClr>
                </a:solidFill>
                <a:latin typeface="Calibri" panose="020F0502020204030204" pitchFamily="34" charset="0"/>
                <a:cs typeface="Calibri" panose="020F0502020204030204" pitchFamily="34" charset="0"/>
              </a:rPr>
              <a:t>(406) 994-2336</a:t>
            </a:r>
          </a:p>
          <a:p>
            <a:pPr algn="ctr"/>
            <a:endParaRPr lang="en-US" sz="2400" dirty="0">
              <a:solidFill>
                <a:schemeClr val="accent4">
                  <a:lumMod val="10000"/>
                </a:schemeClr>
              </a:solidFill>
              <a:latin typeface="Calibri" panose="020F0502020204030204" pitchFamily="34" charset="0"/>
              <a:cs typeface="Calibri" panose="020F0502020204030204" pitchFamily="34" charset="0"/>
            </a:endParaRPr>
          </a:p>
          <a:p>
            <a:pPr algn="ctr"/>
            <a:r>
              <a:rPr lang="en-US" sz="2400" dirty="0" err="1">
                <a:solidFill>
                  <a:schemeClr val="accent4">
                    <a:lumMod val="10000"/>
                  </a:schemeClr>
                </a:solidFill>
                <a:latin typeface="Calibri" panose="020F0502020204030204" pitchFamily="34" charset="0"/>
                <a:cs typeface="Calibri" panose="020F0502020204030204" pitchFamily="34" charset="0"/>
              </a:rPr>
              <a:t>waferx.montana.edu</a:t>
            </a:r>
            <a:r>
              <a:rPr lang="en-US" sz="2400" dirty="0">
                <a:solidFill>
                  <a:schemeClr val="accent4">
                    <a:lumMod val="10000"/>
                  </a:schemeClr>
                </a:solidFill>
                <a:latin typeface="Calibri" panose="020F0502020204030204" pitchFamily="34" charset="0"/>
                <a:cs typeface="Calibri" panose="020F0502020204030204" pitchFamily="34" charset="0"/>
              </a:rPr>
              <a:t> &gt; Outreach &gt; Land Use Explorers</a:t>
            </a:r>
          </a:p>
          <a:p>
            <a:pPr algn="ctr">
              <a:buNone/>
            </a:pPr>
            <a:endParaRPr lang="en-US" dirty="0">
              <a:solidFill>
                <a:schemeClr val="accent4">
                  <a:lumMod val="10000"/>
                </a:schemeClr>
              </a:solidFill>
              <a:latin typeface="Arial Black"/>
              <a:cs typeface="Arial Black"/>
            </a:endParaRPr>
          </a:p>
          <a:p>
            <a:pPr algn="ctr">
              <a:buNone/>
            </a:pPr>
            <a:endParaRPr lang="en-US" dirty="0">
              <a:solidFill>
                <a:schemeClr val="accent4">
                  <a:lumMod val="10000"/>
                </a:schemeClr>
              </a:solidFill>
              <a:latin typeface="Arial Black"/>
              <a:cs typeface="Arial Black"/>
            </a:endParaRPr>
          </a:p>
          <a:p>
            <a:pPr algn="ctr">
              <a:buNone/>
            </a:pPr>
            <a:endParaRPr lang="en-US" sz="3600" dirty="0">
              <a:solidFill>
                <a:schemeClr val="accent4">
                  <a:lumMod val="10000"/>
                </a:schemeClr>
              </a:solidFill>
              <a:latin typeface="Arial Black"/>
              <a:cs typeface="Arial Black"/>
            </a:endParaRPr>
          </a:p>
          <a:p>
            <a:pPr algn="ctr"/>
            <a:endParaRPr lang="en-US" dirty="0">
              <a:solidFill>
                <a:schemeClr val="accent4">
                  <a:lumMod val="10000"/>
                </a:schemeClr>
              </a:solidFill>
            </a:endParaRPr>
          </a:p>
        </p:txBody>
      </p:sp>
      <p:sp>
        <p:nvSpPr>
          <p:cNvPr id="2" name="TextBox 1">
            <a:extLst>
              <a:ext uri="{FF2B5EF4-FFF2-40B4-BE49-F238E27FC236}">
                <a16:creationId xmlns:a16="http://schemas.microsoft.com/office/drawing/2014/main" id="{2DA620BB-C14F-4C1B-B767-BD45DC695DA2}"/>
              </a:ext>
            </a:extLst>
          </p:cNvPr>
          <p:cNvSpPr txBox="1"/>
          <p:nvPr/>
        </p:nvSpPr>
        <p:spPr>
          <a:xfrm>
            <a:off x="228600" y="5181600"/>
            <a:ext cx="8686800" cy="738664"/>
          </a:xfrm>
          <a:prstGeom prst="rect">
            <a:avLst/>
          </a:prstGeom>
          <a:noFill/>
        </p:spPr>
        <p:txBody>
          <a:bodyPr wrap="square" rtlCol="0">
            <a:spAutoFit/>
          </a:bodyPr>
          <a:lstStyle/>
          <a:p>
            <a:pPr algn="ctr"/>
            <a:r>
              <a:rPr lang="en-US" sz="1400" b="0" i="0" dirty="0" err="1">
                <a:solidFill>
                  <a:srgbClr val="333333"/>
                </a:solidFill>
                <a:effectLst/>
                <a:latin typeface="Open Sans" panose="020B0606030504020204" pitchFamily="34" charset="0"/>
              </a:rPr>
              <a:t>WAFERx</a:t>
            </a:r>
            <a:r>
              <a:rPr lang="en-US" sz="1400" b="0" i="0" dirty="0">
                <a:solidFill>
                  <a:srgbClr val="333333"/>
                </a:solidFill>
                <a:effectLst/>
                <a:latin typeface="Open Sans" panose="020B0606030504020204" pitchFamily="34" charset="0"/>
              </a:rPr>
              <a:t> is supported by the National Science Foundation under the </a:t>
            </a:r>
            <a:r>
              <a:rPr lang="en-US" sz="1400" b="0" i="0" u="sng" dirty="0">
                <a:solidFill>
                  <a:srgbClr val="09589A"/>
                </a:solidFill>
                <a:effectLst/>
                <a:latin typeface="Open Sans" panose="020B0606030504020204" pitchFamily="34" charset="0"/>
                <a:hlinkClick r:id="rId4"/>
              </a:rPr>
              <a:t>EPSCoR</a:t>
            </a:r>
            <a:r>
              <a:rPr lang="en-US" sz="1400" b="0" i="0" dirty="0">
                <a:solidFill>
                  <a:srgbClr val="333333"/>
                </a:solidFill>
                <a:effectLst/>
                <a:latin typeface="Open Sans" panose="020B0606030504020204" pitchFamily="34" charset="0"/>
              </a:rPr>
              <a:t> Track II Cooperative Agreement No. OIA-1632810. Any opinions, findings, conclusions, or recommendations are those of the author(s) and do not necessarily reflect the views of the National Science Foundation.</a:t>
            </a:r>
            <a:endParaRPr lang="en-US" sz="1400" dirty="0"/>
          </a:p>
        </p:txBody>
      </p:sp>
    </p:spTree>
    <p:extLst>
      <p:ext uri="{BB962C8B-B14F-4D97-AF65-F5344CB8AC3E}">
        <p14:creationId xmlns:p14="http://schemas.microsoft.com/office/powerpoint/2010/main" val="37895718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0DED-F973-BF3F-AB4F-3F1E2AC8B123}"/>
              </a:ext>
            </a:extLst>
          </p:cNvPr>
          <p:cNvSpPr>
            <a:spLocks noGrp="1"/>
          </p:cNvSpPr>
          <p:nvPr>
            <p:ph type="title"/>
          </p:nvPr>
        </p:nvSpPr>
        <p:spPr>
          <a:xfrm>
            <a:off x="316706" y="122237"/>
            <a:ext cx="8510588" cy="1325563"/>
          </a:xfrm>
        </p:spPr>
        <p:txBody>
          <a:bodyPr/>
          <a:lstStyle/>
          <a:p>
            <a:r>
              <a:rPr lang="en-US" b="1" dirty="0"/>
              <a:t>The Research</a:t>
            </a:r>
          </a:p>
        </p:txBody>
      </p:sp>
      <p:sp>
        <p:nvSpPr>
          <p:cNvPr id="3" name="Content Placeholder 2">
            <a:extLst>
              <a:ext uri="{FF2B5EF4-FFF2-40B4-BE49-F238E27FC236}">
                <a16:creationId xmlns:a16="http://schemas.microsoft.com/office/drawing/2014/main" id="{70D930FB-C4F7-292C-D8E9-AD97FAF5791C}"/>
              </a:ext>
            </a:extLst>
          </p:cNvPr>
          <p:cNvSpPr>
            <a:spLocks noGrp="1"/>
          </p:cNvSpPr>
          <p:nvPr>
            <p:ph idx="1"/>
          </p:nvPr>
        </p:nvSpPr>
        <p:spPr>
          <a:xfrm>
            <a:off x="228600" y="1295399"/>
            <a:ext cx="2667000" cy="4648201"/>
          </a:xfrm>
        </p:spPr>
        <p:txBody>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Evaluate the implications of adopting Bioenergy with Carbon Capture and Storage (BECCS) in the</a:t>
            </a:r>
            <a:r>
              <a:rPr lang="en-US" altLang="en-US" sz="1200" dirty="0">
                <a:solidFill>
                  <a:schemeClr val="tx1"/>
                </a:solidFill>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Upper Missouri River Basin to mitigate climate change.</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333333"/>
              </a:solidFill>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333333"/>
              </a:solidFill>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BECCS, while potentially lowering CO</a:t>
            </a:r>
            <a:r>
              <a:rPr kumimoji="0" lang="en-US" altLang="en-US" sz="1200" b="0" i="0" u="none" strike="noStrike" cap="none" normalizeH="0" baseline="-30000" dirty="0">
                <a:ln>
                  <a:noFill/>
                </a:ln>
                <a:solidFill>
                  <a:srgbClr val="333333"/>
                </a:solidFill>
                <a:effectLst/>
                <a:latin typeface="Calibri" panose="020F0502020204030204" pitchFamily="34" charset="0"/>
                <a:cs typeface="Calibri" panose="020F0502020204030204" pitchFamily="34" charset="0"/>
              </a:rPr>
              <a:t>2</a:t>
            </a:r>
            <a:r>
              <a:rPr kumimoji="0" lang="en-US" altLang="en-US" sz="12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emissions, would require transformations in agriculture, land-use, and energy production systems, which could create trade-offs among food, water, energy, biodiversity, and economic opportunities. We seek to understand the implications of these trade-offs for the local people, communities, cultures, and ecosystems of the UMRB.</a:t>
            </a:r>
            <a:endParaRPr lang="en-US" sz="1200" dirty="0">
              <a:latin typeface="Calibri" panose="020F0502020204030204" pitchFamily="34" charset="0"/>
              <a:cs typeface="Calibri" panose="020F0502020204030204" pitchFamily="34" charset="0"/>
            </a:endParaRPr>
          </a:p>
        </p:txBody>
      </p:sp>
      <p:pic>
        <p:nvPicPr>
          <p:cNvPr id="6" name="Picture 5" descr="Diagram&#10;&#10;Description automatically generated">
            <a:extLst>
              <a:ext uri="{FF2B5EF4-FFF2-40B4-BE49-F238E27FC236}">
                <a16:creationId xmlns:a16="http://schemas.microsoft.com/office/drawing/2014/main" id="{FF9BDDCE-C2FF-2DF7-852B-ED81B84CA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105" y="1295399"/>
            <a:ext cx="6016914" cy="472757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AD925C20-4388-9F5A-5A36-DE35C976A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17978"/>
            <a:ext cx="2209800" cy="1087222"/>
          </a:xfrm>
          <a:prstGeom prst="rect">
            <a:avLst/>
          </a:prstGeom>
        </p:spPr>
      </p:pic>
    </p:spTree>
    <p:extLst>
      <p:ext uri="{BB962C8B-B14F-4D97-AF65-F5344CB8AC3E}">
        <p14:creationId xmlns:p14="http://schemas.microsoft.com/office/powerpoint/2010/main" val="35459624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06B-2814-383A-4D70-D3112890577A}"/>
              </a:ext>
            </a:extLst>
          </p:cNvPr>
          <p:cNvSpPr>
            <a:spLocks noGrp="1"/>
          </p:cNvSpPr>
          <p:nvPr>
            <p:ph type="title"/>
          </p:nvPr>
        </p:nvSpPr>
        <p:spPr/>
        <p:txBody>
          <a:bodyPr/>
          <a:lstStyle/>
          <a:p>
            <a:r>
              <a:rPr lang="en-US" sz="3200" b="1" dirty="0"/>
              <a:t>The Education and Outreach Challenge</a:t>
            </a:r>
          </a:p>
        </p:txBody>
      </p:sp>
      <p:sp>
        <p:nvSpPr>
          <p:cNvPr id="3" name="Content Placeholder 2">
            <a:extLst>
              <a:ext uri="{FF2B5EF4-FFF2-40B4-BE49-F238E27FC236}">
                <a16:creationId xmlns:a16="http://schemas.microsoft.com/office/drawing/2014/main" id="{AE459B52-00A6-1777-0FB6-F20597010ACF}"/>
              </a:ext>
            </a:extLst>
          </p:cNvPr>
          <p:cNvSpPr>
            <a:spLocks noGrp="1"/>
          </p:cNvSpPr>
          <p:nvPr>
            <p:ph idx="1"/>
          </p:nvPr>
        </p:nvSpPr>
        <p:spPr>
          <a:xfrm>
            <a:off x="301625" y="1447801"/>
            <a:ext cx="8540750" cy="685800"/>
          </a:xfrm>
        </p:spPr>
        <p:txBody>
          <a:bodyPr/>
          <a:lstStyle/>
          <a:p>
            <a:pPr algn="ctr"/>
            <a:r>
              <a:rPr lang="en-US" sz="1800" b="1" i="0" u="none" strike="noStrike" dirty="0">
                <a:solidFill>
                  <a:srgbClr val="000000"/>
                </a:solidFill>
                <a:effectLst/>
                <a:latin typeface="Calibri" panose="020F0502020204030204" pitchFamily="34" charset="0"/>
              </a:rPr>
              <a:t>Pretty complex science – hard to translate</a:t>
            </a:r>
          </a:p>
          <a:p>
            <a:pPr algn="ctr"/>
            <a:r>
              <a:rPr lang="en-US" sz="1800" b="1" dirty="0">
                <a:solidFill>
                  <a:srgbClr val="000000"/>
                </a:solidFill>
                <a:latin typeface="Calibri" panose="020F0502020204030204" pitchFamily="34" charset="0"/>
              </a:rPr>
              <a:t>Worked with research team to distill the concepts of their work</a:t>
            </a:r>
          </a:p>
          <a:p>
            <a:pPr algn="ctr"/>
            <a:r>
              <a:rPr lang="en-US" sz="1800" b="1" i="0" u="none" strike="noStrike" dirty="0">
                <a:solidFill>
                  <a:srgbClr val="000000"/>
                </a:solidFill>
                <a:effectLst/>
                <a:latin typeface="Calibri" panose="020F0502020204030204" pitchFamily="34" charset="0"/>
              </a:rPr>
              <a:t>Brainstormed hands-on activities to complement those concepts</a:t>
            </a:r>
          </a:p>
          <a:p>
            <a:pPr marL="0" indent="0" algn="l" rtl="0" fontAlgn="base">
              <a:buNone/>
            </a:pPr>
            <a:endParaRPr lang="en-US" sz="1800" b="1" i="0" u="none" strike="noStrike" dirty="0">
              <a:solidFill>
                <a:srgbClr val="000000"/>
              </a:solidFill>
              <a:effectLst/>
              <a:latin typeface="Calibri" panose="020F0502020204030204" pitchFamily="34" charset="0"/>
            </a:endParaRPr>
          </a:p>
          <a:p>
            <a:endParaRPr lang="en-US" sz="1400" dirty="0"/>
          </a:p>
        </p:txBody>
      </p:sp>
      <p:sp>
        <p:nvSpPr>
          <p:cNvPr id="5" name="TextBox 4">
            <a:extLst>
              <a:ext uri="{FF2B5EF4-FFF2-40B4-BE49-F238E27FC236}">
                <a16:creationId xmlns:a16="http://schemas.microsoft.com/office/drawing/2014/main" id="{933B89C1-AD53-3196-1349-CF8BBE46506E}"/>
              </a:ext>
            </a:extLst>
          </p:cNvPr>
          <p:cNvSpPr txBox="1"/>
          <p:nvPr/>
        </p:nvSpPr>
        <p:spPr>
          <a:xfrm>
            <a:off x="457200" y="3200400"/>
            <a:ext cx="8229600" cy="3231654"/>
          </a:xfrm>
          <a:prstGeom prst="rect">
            <a:avLst/>
          </a:prstGeom>
          <a:noFill/>
        </p:spPr>
        <p:txBody>
          <a:bodyPr wrap="square" numCol="3" spcCol="182880">
            <a:spAutoFit/>
          </a:bodyPr>
          <a:lstStyle/>
          <a:p>
            <a:pPr marL="0" indent="0" algn="ctr" rtl="0" fontAlgn="base">
              <a:buNone/>
            </a:pPr>
            <a:r>
              <a:rPr lang="en-US" b="1" i="0" u="none" strike="noStrike" dirty="0">
                <a:solidFill>
                  <a:schemeClr val="bg1"/>
                </a:solidFill>
                <a:effectLst/>
                <a:latin typeface="Calibri" panose="020F0502020204030204" pitchFamily="34" charset="0"/>
              </a:rPr>
              <a:t>Land</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Land Cover vs. Land Use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Changes in the land over time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Personal connections to the land (what do we each value; do those values change over time?)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lgn="ctr" rtl="0" fontAlgn="base">
              <a:buNone/>
            </a:pPr>
            <a:endParaRPr lang="en-US" b="1" i="0" u="none" strike="noStrike" dirty="0">
              <a:solidFill>
                <a:srgbClr val="000000"/>
              </a:solidFill>
              <a:effectLst/>
              <a:latin typeface="Calibri" panose="020F0502020204030204" pitchFamily="34" charset="0"/>
            </a:endParaRPr>
          </a:p>
          <a:p>
            <a:pPr marL="0" indent="0" algn="ctr" rtl="0" fontAlgn="base">
              <a:buNone/>
            </a:pPr>
            <a:endParaRPr lang="en-US" b="1" i="0" u="none" strike="noStrike" dirty="0">
              <a:solidFill>
                <a:srgbClr val="000000"/>
              </a:solidFill>
              <a:effectLst/>
              <a:latin typeface="Calibri" panose="020F0502020204030204" pitchFamily="34" charset="0"/>
            </a:endParaRPr>
          </a:p>
          <a:p>
            <a:pPr marL="0" indent="0" algn="ctr" rtl="0" fontAlgn="base">
              <a:buNone/>
            </a:pPr>
            <a:r>
              <a:rPr lang="en-US" b="1" i="0" u="none" strike="noStrike" dirty="0">
                <a:solidFill>
                  <a:schemeClr val="bg1"/>
                </a:solidFill>
                <a:effectLst/>
                <a:latin typeface="Calibri" panose="020F0502020204030204" pitchFamily="34" charset="0"/>
              </a:rPr>
              <a:t>Citizen science </a:t>
            </a:r>
            <a:r>
              <a:rPr lang="en-US" b="0" i="0" dirty="0">
                <a:solidFill>
                  <a:schemeClr val="bg1"/>
                </a:solidFill>
                <a:effectLst/>
                <a:latin typeface="Calibri" panose="020F0502020204030204" pitchFamily="34" charset="0"/>
              </a:rPr>
              <a:t>​</a:t>
            </a:r>
            <a:endParaRPr lang="en-US" b="0" i="0" dirty="0">
              <a:solidFill>
                <a:schemeClr val="bg1"/>
              </a:solidFill>
              <a:effectLst/>
              <a:latin typeface="Segoe UI" panose="020B0502040204020203"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STEM identity – “I am a scientist. I can contribute!”</a:t>
            </a:r>
            <a:r>
              <a:rPr lang="en-US" b="0" i="0" dirty="0">
                <a:solidFill>
                  <a:srgbClr val="000000"/>
                </a:solidFill>
                <a:effectLst/>
                <a:latin typeface="Calibri" panose="020F0502020204030204" pitchFamily="34" charset="0"/>
              </a:rPr>
              <a:t>​</a:t>
            </a:r>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Observations through writing, art, photography, etc.</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endParaRPr lang="en-US" b="0" i="0" dirty="0">
              <a:solidFill>
                <a:srgbClr val="000000"/>
              </a:solidFill>
              <a:effectLst/>
              <a:latin typeface="Segoe UI" panose="020B0502040204020203" pitchFamily="34" charset="0"/>
            </a:endParaRPr>
          </a:p>
          <a:p>
            <a:pPr marL="0" indent="0" algn="l" rtl="0" fontAlgn="base">
              <a:buNone/>
            </a:pPr>
            <a:endParaRPr lang="en-US" b="1" i="0" u="none" strike="noStrike" dirty="0">
              <a:solidFill>
                <a:srgbClr val="000000"/>
              </a:solidFill>
              <a:effectLst/>
              <a:latin typeface="Calibri" panose="020F0502020204030204" pitchFamily="34" charset="0"/>
            </a:endParaRPr>
          </a:p>
          <a:p>
            <a:pPr marL="0" indent="0" algn="ctr" rtl="0" fontAlgn="base">
              <a:buNone/>
            </a:pPr>
            <a:endParaRPr lang="en-US" b="0" i="0" dirty="0">
              <a:solidFill>
                <a:srgbClr val="000000"/>
              </a:solidFill>
              <a:effectLst/>
              <a:latin typeface="Calibri" panose="020F0502020204030204" pitchFamily="34" charset="0"/>
            </a:endParaRPr>
          </a:p>
          <a:p>
            <a:pPr marL="0" indent="0" algn="ctr" rtl="0" fontAlgn="base">
              <a:buNone/>
            </a:pPr>
            <a:endParaRPr lang="en-US" dirty="0">
              <a:solidFill>
                <a:srgbClr val="000000"/>
              </a:solidFill>
              <a:latin typeface="Calibri" panose="020F0502020204030204" pitchFamily="34" charset="0"/>
            </a:endParaRPr>
          </a:p>
          <a:p>
            <a:pPr marL="0" indent="0" algn="ctr" rtl="0" fontAlgn="base">
              <a:buNone/>
            </a:pPr>
            <a:r>
              <a:rPr lang="en-US" b="0" i="0" dirty="0">
                <a:solidFill>
                  <a:schemeClr val="bg1"/>
                </a:solidFill>
                <a:effectLst/>
                <a:latin typeface="Calibri" panose="020F0502020204030204" pitchFamily="34" charset="0"/>
              </a:rPr>
              <a:t>​</a:t>
            </a:r>
            <a:r>
              <a:rPr lang="en-US" b="1" i="0" u="none" strike="noStrike" dirty="0">
                <a:solidFill>
                  <a:schemeClr val="bg1"/>
                </a:solidFill>
                <a:effectLst/>
                <a:latin typeface="Calibri" panose="020F0502020204030204" pitchFamily="34" charset="0"/>
              </a:rPr>
              <a:t>Connections </a:t>
            </a:r>
            <a:r>
              <a:rPr lang="en-US" b="0" i="0" dirty="0">
                <a:solidFill>
                  <a:schemeClr val="bg1"/>
                </a:solidFill>
                <a:effectLst/>
                <a:latin typeface="Calibri" panose="020F0502020204030204" pitchFamily="34" charset="0"/>
              </a:rPr>
              <a:t>​</a:t>
            </a:r>
            <a:endParaRPr lang="en-US" b="0" i="0" dirty="0">
              <a:solidFill>
                <a:schemeClr val="bg1"/>
              </a:solidFill>
              <a:effectLst/>
              <a:latin typeface="Segoe UI" panose="020B0502040204020203"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To university research —what is it?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To researchers — who are they as people?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US" b="0" i="0" u="none" strike="noStrike" dirty="0">
                <a:solidFill>
                  <a:srgbClr val="000000"/>
                </a:solidFill>
                <a:effectLst/>
                <a:latin typeface="Calibri" panose="020F0502020204030204" pitchFamily="34" charset="0"/>
              </a:rPr>
              <a:t>Career pathways —This is cool; how can I do it?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771832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E228-9941-4E7A-C1C6-D30FDDAA6834}"/>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Land Use Explorers Kit: Plan A</a:t>
            </a:r>
          </a:p>
        </p:txBody>
      </p:sp>
      <p:sp>
        <p:nvSpPr>
          <p:cNvPr id="3" name="Content Placeholder 2">
            <a:extLst>
              <a:ext uri="{FF2B5EF4-FFF2-40B4-BE49-F238E27FC236}">
                <a16:creationId xmlns:a16="http://schemas.microsoft.com/office/drawing/2014/main" id="{8A487710-2D9E-DC06-FFC6-A5DE83A763BB}"/>
              </a:ext>
            </a:extLst>
          </p:cNvPr>
          <p:cNvSpPr>
            <a:spLocks noGrp="1"/>
          </p:cNvSpPr>
          <p:nvPr>
            <p:ph idx="1"/>
          </p:nvPr>
        </p:nvSpPr>
        <p:spPr/>
        <p:txBody>
          <a:bodyPr/>
          <a:lstStyle/>
          <a:p>
            <a:r>
              <a:rPr lang="en-US" sz="2400" b="0" i="0" u="none" strike="noStrike" dirty="0">
                <a:solidFill>
                  <a:srgbClr val="000000"/>
                </a:solidFill>
                <a:effectLst/>
                <a:latin typeface="Calibri" panose="020F0502020204030204" pitchFamily="34" charset="0"/>
              </a:rPr>
              <a:t>Create a </a:t>
            </a:r>
            <a:r>
              <a:rPr lang="en-US" sz="2400" b="1" i="0" u="none" strike="noStrike" dirty="0">
                <a:solidFill>
                  <a:srgbClr val="000000"/>
                </a:solidFill>
                <a:effectLst/>
                <a:latin typeface="Calibri" panose="020F0502020204030204" pitchFamily="34" charset="0"/>
              </a:rPr>
              <a:t>hands-on kit </a:t>
            </a:r>
            <a:r>
              <a:rPr lang="en-US" sz="2400" b="0" i="0" u="none" strike="noStrike" dirty="0">
                <a:solidFill>
                  <a:srgbClr val="000000"/>
                </a:solidFill>
                <a:effectLst/>
                <a:latin typeface="Calibri" panose="020F0502020204030204" pitchFamily="34" charset="0"/>
              </a:rPr>
              <a:t>for use in informal learning environments</a:t>
            </a:r>
          </a:p>
          <a:p>
            <a:r>
              <a:rPr lang="en-US" sz="2400" dirty="0">
                <a:solidFill>
                  <a:srgbClr val="000000"/>
                </a:solidFill>
                <a:latin typeface="Calibri" panose="020F0502020204030204" pitchFamily="34" charset="0"/>
              </a:rPr>
              <a:t>Offer </a:t>
            </a:r>
            <a:r>
              <a:rPr lang="en-US" sz="2400" b="1" dirty="0">
                <a:solidFill>
                  <a:srgbClr val="000000"/>
                </a:solidFill>
                <a:latin typeface="Calibri" panose="020F0502020204030204" pitchFamily="34" charset="0"/>
              </a:rPr>
              <a:t>training and lesson plans </a:t>
            </a:r>
            <a:r>
              <a:rPr lang="en-US" sz="2400" dirty="0">
                <a:solidFill>
                  <a:srgbClr val="000000"/>
                </a:solidFill>
                <a:latin typeface="Calibri" panose="020F0502020204030204" pitchFamily="34" charset="0"/>
              </a:rPr>
              <a:t>for adult leaders</a:t>
            </a:r>
            <a:endParaRPr lang="en-US" sz="2400" b="0" i="0" u="none" strike="noStrike" dirty="0">
              <a:solidFill>
                <a:srgbClr val="000000"/>
              </a:solidFill>
              <a:effectLst/>
              <a:latin typeface="Calibri" panose="020F0502020204030204" pitchFamily="34" charset="0"/>
            </a:endParaRPr>
          </a:p>
          <a:p>
            <a:pPr algn="l" rtl="0" fontAlgn="base"/>
            <a:r>
              <a:rPr lang="en-US" sz="2400" b="0" i="0" u="none" strike="noStrike" dirty="0">
                <a:solidFill>
                  <a:srgbClr val="000000"/>
                </a:solidFill>
                <a:effectLst/>
                <a:latin typeface="Calibri" panose="020F0502020204030204" pitchFamily="34" charset="0"/>
              </a:rPr>
              <a:t>Provide all </a:t>
            </a:r>
            <a:r>
              <a:rPr lang="en-US" sz="2400" b="1" i="0" u="none" strike="noStrike" dirty="0">
                <a:solidFill>
                  <a:srgbClr val="000000"/>
                </a:solidFill>
                <a:effectLst/>
                <a:latin typeface="Calibri" panose="020F0502020204030204" pitchFamily="34" charset="0"/>
              </a:rPr>
              <a:t>supplies and </a:t>
            </a:r>
            <a:r>
              <a:rPr lang="en-US" sz="2400" b="1" dirty="0">
                <a:solidFill>
                  <a:srgbClr val="000000"/>
                </a:solidFill>
                <a:latin typeface="Calibri" panose="020F0502020204030204" pitchFamily="34" charset="0"/>
              </a:rPr>
              <a:t>equipment </a:t>
            </a:r>
            <a:r>
              <a:rPr lang="en-US" sz="2400" b="0" i="0" u="none" strike="noStrike" dirty="0">
                <a:solidFill>
                  <a:srgbClr val="000000"/>
                </a:solidFill>
                <a:effectLst/>
                <a:latin typeface="Calibri" panose="020F0502020204030204" pitchFamily="34" charset="0"/>
              </a:rPr>
              <a:t>to serve 20 youth</a:t>
            </a:r>
          </a:p>
          <a:p>
            <a:pPr marL="0" indent="0" algn="l" rtl="0" fontAlgn="base">
              <a:buNone/>
            </a:pPr>
            <a:endParaRPr lang="en-US" sz="2400" b="0" i="0" u="none" strike="noStrike" dirty="0">
              <a:solidFill>
                <a:srgbClr val="000000"/>
              </a:solidFill>
              <a:effectLst/>
              <a:latin typeface="Calibri" panose="020F0502020204030204" pitchFamily="34" charset="0"/>
            </a:endParaRPr>
          </a:p>
          <a:p>
            <a:pPr algn="l" rtl="0" fontAlgn="base"/>
            <a:r>
              <a:rPr lang="en-US" sz="2400" b="0" i="0" u="none" strike="noStrike" dirty="0">
                <a:solidFill>
                  <a:srgbClr val="000000"/>
                </a:solidFill>
                <a:effectLst/>
                <a:latin typeface="Calibri" panose="020F0502020204030204" pitchFamily="34" charset="0"/>
              </a:rPr>
              <a:t>Recruit 3-4 youth leaders from each state — March 1 - 15</a:t>
            </a:r>
            <a:r>
              <a:rPr lang="en-US" sz="2400" b="0" i="0" dirty="0">
                <a:solidFill>
                  <a:srgbClr val="000000"/>
                </a:solidFill>
                <a:effectLst/>
                <a:latin typeface="Calibri" panose="020F0502020204030204" pitchFamily="34" charset="0"/>
              </a:rPr>
              <a:t>​, 2020</a:t>
            </a:r>
            <a:endParaRPr lang="en-US" sz="2400" b="0" i="0" dirty="0">
              <a:solidFill>
                <a:srgbClr val="000000"/>
              </a:solidFill>
              <a:effectLst/>
              <a:latin typeface="Segoe UI" panose="020B0502040204020203" pitchFamily="34" charset="0"/>
            </a:endParaRPr>
          </a:p>
          <a:p>
            <a:pPr algn="l" rtl="0" fontAlgn="base"/>
            <a:r>
              <a:rPr lang="en-US" sz="2400" b="0" i="0" u="none" strike="noStrike" dirty="0">
                <a:solidFill>
                  <a:srgbClr val="000000"/>
                </a:solidFill>
                <a:effectLst/>
                <a:latin typeface="Calibri" panose="020F0502020204030204" pitchFamily="34" charset="0"/>
              </a:rPr>
              <a:t>Send kits to arrive by early April 2020 (Citizen Science Month / Earth Day)</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panose="020B0502040204020203" pitchFamily="34" charset="0"/>
            </a:endParaRPr>
          </a:p>
          <a:p>
            <a:pPr algn="l" rtl="0" fontAlgn="base"/>
            <a:r>
              <a:rPr lang="en-US" sz="2400" b="0" i="0" u="none" strike="noStrike" dirty="0">
                <a:solidFill>
                  <a:srgbClr val="000000"/>
                </a:solidFill>
                <a:effectLst/>
                <a:latin typeface="Calibri" panose="020F0502020204030204" pitchFamily="34" charset="0"/>
              </a:rPr>
              <a:t>Youth leaders finalize kit use and give feedback — by June 2020</a:t>
            </a:r>
            <a:endParaRPr lang="en-US" sz="2400" b="0" i="0" dirty="0">
              <a:solidFill>
                <a:srgbClr val="000000"/>
              </a:solidFill>
              <a:effectLst/>
              <a:latin typeface="Segoe UI" panose="020B0502040204020203" pitchFamily="34" charset="0"/>
            </a:endParaRPr>
          </a:p>
          <a:p>
            <a:endParaRPr lang="en-US" sz="2400" dirty="0"/>
          </a:p>
        </p:txBody>
      </p:sp>
    </p:spTree>
    <p:extLst>
      <p:ext uri="{BB962C8B-B14F-4D97-AF65-F5344CB8AC3E}">
        <p14:creationId xmlns:p14="http://schemas.microsoft.com/office/powerpoint/2010/main" val="12073100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DF55-8773-CED7-81A2-C271BDE0239D}"/>
              </a:ext>
            </a:extLst>
          </p:cNvPr>
          <p:cNvSpPr>
            <a:spLocks noGrp="1"/>
          </p:cNvSpPr>
          <p:nvPr>
            <p:ph type="title"/>
          </p:nvPr>
        </p:nvSpPr>
        <p:spPr/>
        <p:txBody>
          <a:bodyPr/>
          <a:lstStyle/>
          <a:p>
            <a:r>
              <a:rPr lang="en-US" b="1" dirty="0"/>
              <a:t>Plan B</a:t>
            </a:r>
          </a:p>
        </p:txBody>
      </p:sp>
      <p:pic>
        <p:nvPicPr>
          <p:cNvPr id="5" name="Picture 4" descr="A picture containing text&#10;&#10;Description automatically generated">
            <a:extLst>
              <a:ext uri="{FF2B5EF4-FFF2-40B4-BE49-F238E27FC236}">
                <a16:creationId xmlns:a16="http://schemas.microsoft.com/office/drawing/2014/main" id="{2A5D89BB-4DBB-6172-B575-F5817DD1CB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676400"/>
            <a:ext cx="4043304" cy="4267200"/>
          </a:xfrm>
          <a:prstGeom prst="rect">
            <a:avLst/>
          </a:prstGeom>
        </p:spPr>
      </p:pic>
    </p:spTree>
    <p:extLst>
      <p:ext uri="{BB962C8B-B14F-4D97-AF65-F5344CB8AC3E}">
        <p14:creationId xmlns:p14="http://schemas.microsoft.com/office/powerpoint/2010/main" val="6863467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wooden&#10;&#10;Description automatically generated">
            <a:extLst>
              <a:ext uri="{FF2B5EF4-FFF2-40B4-BE49-F238E27FC236}">
                <a16:creationId xmlns:a16="http://schemas.microsoft.com/office/drawing/2014/main" id="{3221E25D-AFFC-5E6B-5CED-7AC95669C1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825" b="7352"/>
          <a:stretch/>
        </p:blipFill>
        <p:spPr>
          <a:xfrm>
            <a:off x="457200" y="1066800"/>
            <a:ext cx="7772400" cy="4343400"/>
          </a:xfrm>
          <a:prstGeom prst="rect">
            <a:avLst/>
          </a:prstGeom>
        </p:spPr>
      </p:pic>
    </p:spTree>
    <p:extLst>
      <p:ext uri="{BB962C8B-B14F-4D97-AF65-F5344CB8AC3E}">
        <p14:creationId xmlns:p14="http://schemas.microsoft.com/office/powerpoint/2010/main" val="18025662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F70AAD-3917-E783-0662-9465063C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68606"/>
            <a:ext cx="7772400" cy="3886200"/>
          </a:xfrm>
          <a:prstGeom prst="rect">
            <a:avLst/>
          </a:prstGeom>
          <a:ln>
            <a:solidFill>
              <a:schemeClr val="accent4">
                <a:lumMod val="10000"/>
              </a:schemeClr>
            </a:solidFill>
          </a:ln>
        </p:spPr>
      </p:pic>
      <p:pic>
        <p:nvPicPr>
          <p:cNvPr id="7" name="Picture 6">
            <a:extLst>
              <a:ext uri="{FF2B5EF4-FFF2-40B4-BE49-F238E27FC236}">
                <a16:creationId xmlns:a16="http://schemas.microsoft.com/office/drawing/2014/main" id="{919649D3-9D36-2654-7B55-6BAA8B08D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4471"/>
            <a:ext cx="2133600" cy="2133600"/>
          </a:xfrm>
          <a:prstGeom prst="rect">
            <a:avLst/>
          </a:prstGeom>
        </p:spPr>
      </p:pic>
    </p:spTree>
    <p:extLst>
      <p:ext uri="{BB962C8B-B14F-4D97-AF65-F5344CB8AC3E}">
        <p14:creationId xmlns:p14="http://schemas.microsoft.com/office/powerpoint/2010/main" val="24403423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a:t>
            </a:r>
          </a:p>
        </p:txBody>
      </p:sp>
      <p:sp>
        <p:nvSpPr>
          <p:cNvPr id="3" name="Content Placeholder 2"/>
          <p:cNvSpPr>
            <a:spLocks noGrp="1"/>
          </p:cNvSpPr>
          <p:nvPr>
            <p:ph idx="1"/>
          </p:nvPr>
        </p:nvSpPr>
        <p:spPr>
          <a:xfrm>
            <a:off x="228600" y="1371600"/>
            <a:ext cx="8229600" cy="4525963"/>
          </a:xfrm>
        </p:spPr>
        <p:txBody>
          <a:bodyPr/>
          <a:lstStyle/>
          <a:p>
            <a:pPr marL="514350" indent="-514350">
              <a:buAutoNum type="arabicPeriod"/>
            </a:pPr>
            <a:r>
              <a:rPr lang="en-US" sz="2400" dirty="0"/>
              <a:t>Difficult to switch gears on short notice</a:t>
            </a:r>
          </a:p>
          <a:p>
            <a:pPr marL="514350" indent="-514350">
              <a:buAutoNum type="arabicPeriod"/>
            </a:pPr>
            <a:r>
              <a:rPr lang="en-US" sz="2400" dirty="0"/>
              <a:t>Important to acknowledge that youth we aim to serve may have limited resources, including technology</a:t>
            </a:r>
          </a:p>
          <a:p>
            <a:pPr marL="514350" indent="-514350">
              <a:buFont typeface="Wingdings" pitchFamily="2" charset="2"/>
              <a:buAutoNum type="arabicPeriod"/>
            </a:pPr>
            <a:r>
              <a:rPr lang="en-US" sz="2400" dirty="0"/>
              <a:t>More expensive per person</a:t>
            </a:r>
          </a:p>
          <a:p>
            <a:pPr marL="514350" indent="-514350">
              <a:buFont typeface="Wingdings" pitchFamily="2" charset="2"/>
              <a:buAutoNum type="arabicPeriod"/>
            </a:pPr>
            <a:r>
              <a:rPr lang="en-US" sz="2400" dirty="0"/>
              <a:t>Kit assembly - UGH</a:t>
            </a:r>
          </a:p>
          <a:p>
            <a:pPr marL="514350" indent="-514350">
              <a:buAutoNum type="arabicPeriod"/>
            </a:pPr>
            <a:r>
              <a:rPr lang="en-US" sz="2400" dirty="0"/>
              <a:t>Hard to recruit*</a:t>
            </a:r>
          </a:p>
          <a:p>
            <a:pPr marL="514350" indent="-514350">
              <a:buFont typeface="Wingdings" pitchFamily="2" charset="2"/>
              <a:buAutoNum type="arabicPeriod"/>
            </a:pPr>
            <a:r>
              <a:rPr lang="en-US" sz="2400" dirty="0"/>
              <a:t>Youth miss direct connection</a:t>
            </a:r>
            <a:br>
              <a:rPr lang="en-US" sz="2400" dirty="0"/>
            </a:br>
            <a:r>
              <a:rPr lang="en-US" sz="2400" dirty="0"/>
              <a:t> with teacher / leader</a:t>
            </a:r>
          </a:p>
          <a:p>
            <a:pPr marL="514350" indent="-514350">
              <a:buAutoNum type="arabicPeriod"/>
            </a:pPr>
            <a:r>
              <a:rPr lang="en-US" sz="2400" dirty="0"/>
              <a:t>Tough to get evaluation data </a:t>
            </a:r>
            <a:br>
              <a:rPr lang="en-US" sz="2400" dirty="0"/>
            </a:br>
            <a:r>
              <a:rPr lang="en-US" sz="2400" dirty="0"/>
              <a:t>/ follow through is uncertain</a:t>
            </a:r>
          </a:p>
        </p:txBody>
      </p:sp>
      <p:pic>
        <p:nvPicPr>
          <p:cNvPr id="4" name="Picture 3" descr="A picture containing person, wall, indoor, clothing&#10;&#10;Description automatically generated">
            <a:extLst>
              <a:ext uri="{FF2B5EF4-FFF2-40B4-BE49-F238E27FC236}">
                <a16:creationId xmlns:a16="http://schemas.microsoft.com/office/drawing/2014/main" id="{83E6F4EB-01DA-A4F4-79ED-720E4314B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973499"/>
            <a:ext cx="4016003" cy="3017204"/>
          </a:xfrm>
          <a:prstGeom prst="rect">
            <a:avLst/>
          </a:prstGeom>
        </p:spPr>
      </p:pic>
    </p:spTree>
    <p:extLst>
      <p:ext uri="{BB962C8B-B14F-4D97-AF65-F5344CB8AC3E}">
        <p14:creationId xmlns:p14="http://schemas.microsoft.com/office/powerpoint/2010/main" val="781915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DD60-5E26-461F-3277-A8616792C621}"/>
              </a:ext>
            </a:extLst>
          </p:cNvPr>
          <p:cNvSpPr>
            <a:spLocks noGrp="1"/>
          </p:cNvSpPr>
          <p:nvPr>
            <p:ph type="title"/>
          </p:nvPr>
        </p:nvSpPr>
        <p:spPr/>
        <p:txBody>
          <a:bodyPr/>
          <a:lstStyle/>
          <a:p>
            <a:r>
              <a:rPr lang="en-US" b="1" dirty="0"/>
              <a:t>Opportunities</a:t>
            </a:r>
          </a:p>
        </p:txBody>
      </p:sp>
      <p:sp>
        <p:nvSpPr>
          <p:cNvPr id="3" name="Content Placeholder 2">
            <a:extLst>
              <a:ext uri="{FF2B5EF4-FFF2-40B4-BE49-F238E27FC236}">
                <a16:creationId xmlns:a16="http://schemas.microsoft.com/office/drawing/2014/main" id="{F927945D-E274-D92C-4E0C-76ECECA84D22}"/>
              </a:ext>
            </a:extLst>
          </p:cNvPr>
          <p:cNvSpPr>
            <a:spLocks noGrp="1"/>
          </p:cNvSpPr>
          <p:nvPr>
            <p:ph idx="1"/>
          </p:nvPr>
        </p:nvSpPr>
        <p:spPr>
          <a:xfrm>
            <a:off x="318687" y="1598612"/>
            <a:ext cx="4939113" cy="4422775"/>
          </a:xfrm>
        </p:spPr>
        <p:txBody>
          <a:bodyPr/>
          <a:lstStyle/>
          <a:p>
            <a:r>
              <a:rPr lang="en-US" sz="2400" dirty="0"/>
              <a:t>Were able to leverage resources from our </a:t>
            </a:r>
            <a:r>
              <a:rPr lang="en-US" sz="2400" dirty="0" err="1"/>
              <a:t>EPSCoR</a:t>
            </a:r>
            <a:r>
              <a:rPr lang="en-US" sz="2400" dirty="0"/>
              <a:t> Track I and Track II projects </a:t>
            </a:r>
          </a:p>
          <a:p>
            <a:r>
              <a:rPr lang="en-US" sz="2400" dirty="0"/>
              <a:t>Connected with new partners</a:t>
            </a:r>
          </a:p>
          <a:p>
            <a:r>
              <a:rPr lang="en-US" sz="2400" dirty="0"/>
              <a:t>Good way to reach rural kids / kids without transportation</a:t>
            </a:r>
          </a:p>
          <a:p>
            <a:r>
              <a:rPr lang="en-US" sz="2400" dirty="0"/>
              <a:t>Activities can still be used in non-remote setting</a:t>
            </a:r>
          </a:p>
          <a:p>
            <a:endParaRPr lang="en-US" sz="2400" dirty="0"/>
          </a:p>
          <a:p>
            <a:endParaRPr lang="en-US" sz="2400" dirty="0"/>
          </a:p>
          <a:p>
            <a:endParaRPr lang="en-US" sz="2400" dirty="0"/>
          </a:p>
        </p:txBody>
      </p:sp>
      <p:pic>
        <p:nvPicPr>
          <p:cNvPr id="8" name="Picture 7" descr="A person sitting at a table writing on paper&#10;&#10;Description automatically generated with medium confidence">
            <a:extLst>
              <a:ext uri="{FF2B5EF4-FFF2-40B4-BE49-F238E27FC236}">
                <a16:creationId xmlns:a16="http://schemas.microsoft.com/office/drawing/2014/main" id="{29C6ADAD-BCE6-C556-FE91-11E4A14318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313" y="3810000"/>
            <a:ext cx="3048000" cy="2032000"/>
          </a:xfrm>
          <a:prstGeom prst="rect">
            <a:avLst/>
          </a:prstGeom>
        </p:spPr>
      </p:pic>
      <p:pic>
        <p:nvPicPr>
          <p:cNvPr id="10" name="Picture 9" descr="A person sitting at a table&#10;&#10;Description automatically generated with low confidence">
            <a:extLst>
              <a:ext uri="{FF2B5EF4-FFF2-40B4-BE49-F238E27FC236}">
                <a16:creationId xmlns:a16="http://schemas.microsoft.com/office/drawing/2014/main" id="{CE241696-7662-06CA-6E7F-E972C707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313" y="1585539"/>
            <a:ext cx="3048000" cy="2032000"/>
          </a:xfrm>
          <a:prstGeom prst="rect">
            <a:avLst/>
          </a:prstGeom>
        </p:spPr>
      </p:pic>
    </p:spTree>
    <p:extLst>
      <p:ext uri="{BB962C8B-B14F-4D97-AF65-F5344CB8AC3E}">
        <p14:creationId xmlns:p14="http://schemas.microsoft.com/office/powerpoint/2010/main" val="1719755166"/>
      </p:ext>
    </p:extLst>
  </p:cSld>
  <p:clrMapOvr>
    <a:masterClrMapping/>
  </p:clrMapOvr>
  <p:transition/>
</p:sld>
</file>

<file path=ppt/theme/theme1.xml><?xml version="1.0" encoding="utf-8"?>
<a:theme xmlns:a="http://schemas.openxmlformats.org/drawingml/2006/main" name="Clouds">
  <a:themeElements>
    <a:clrScheme name="Custom 3">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0A18FF"/>
      </a:hlink>
      <a:folHlink>
        <a:srgbClr val="021BBA"/>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10328</TotalTime>
  <Words>637</Words>
  <Application>Microsoft Office PowerPoint</Application>
  <PresentationFormat>On-screen Show (4:3)</PresentationFormat>
  <Paragraphs>90</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Open Sans</vt:lpstr>
      <vt:lpstr>Segoe UI</vt:lpstr>
      <vt:lpstr>Wingdings</vt:lpstr>
      <vt:lpstr>Clouds</vt:lpstr>
      <vt:lpstr>PowerPoint Presentation</vt:lpstr>
      <vt:lpstr>The Research</vt:lpstr>
      <vt:lpstr>The Education and Outreach Challenge</vt:lpstr>
      <vt:lpstr>Land Use Explorers Kit: Plan A</vt:lpstr>
      <vt:lpstr>Plan B</vt:lpstr>
      <vt:lpstr>PowerPoint Presentation</vt:lpstr>
      <vt:lpstr>PowerPoint Presentation</vt:lpstr>
      <vt:lpstr>Challenges</vt:lpstr>
      <vt:lpstr>Opportunities</vt:lpstr>
      <vt:lpstr>Partners</vt:lpstr>
      <vt:lpstr>Feedback</vt:lpstr>
      <vt:lpstr>PowerPoint Presentation</vt:lpstr>
    </vt:vector>
  </TitlesOfParts>
  <Company>Burns Technology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year did MSU offer its first fully online course?</dc:title>
  <dc:creator>BTC Staff</dc:creator>
  <cp:lastModifiedBy>Michele Casella</cp:lastModifiedBy>
  <cp:revision>163</cp:revision>
  <cp:lastPrinted>2020-04-16T15:16:53Z</cp:lastPrinted>
  <dcterms:created xsi:type="dcterms:W3CDTF">2014-01-16T15:08:00Z</dcterms:created>
  <dcterms:modified xsi:type="dcterms:W3CDTF">2022-11-10T00:44:24Z</dcterms:modified>
</cp:coreProperties>
</file>