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81" r:id="rId4"/>
    <p:sldId id="282" r:id="rId5"/>
    <p:sldId id="286" r:id="rId6"/>
    <p:sldId id="287" r:id="rId7"/>
    <p:sldId id="283" r:id="rId8"/>
    <p:sldId id="284" r:id="rId9"/>
    <p:sldId id="285" r:id="rId10"/>
    <p:sldId id="28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0" autoAdjust="0"/>
    <p:restoredTop sz="81446" autoAdjust="0"/>
  </p:normalViewPr>
  <p:slideViewPr>
    <p:cSldViewPr snapToGrid="0">
      <p:cViewPr varScale="1">
        <p:scale>
          <a:sx n="51" d="100"/>
          <a:sy n="51" d="100"/>
        </p:scale>
        <p:origin x="12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7B53C-5A11-48FC-94D5-BC1CBAAE7A16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969723-F037-49B6-8C39-428539646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691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Introduce you to my research field.  I am a cognitive psychologist and neuroscientist - people in my field research questions about how we think, perceive, understand, make decisions, etc.</a:t>
            </a:r>
          </a:p>
          <a:p>
            <a:pPr marL="171450" indent="-171450">
              <a:buFontTx/>
              <a:buChar char="-"/>
            </a:pPr>
            <a:r>
              <a:rPr lang="en-US" dirty="0"/>
              <a:t>Let’s say I want to understand how we filter and process visual information in a crowded environment. Typical way of studying this: well-controlled lab experiments in which we bring in individuals, examine their performance on a subject-by-subject basis.  Great – lots of excellent findings.</a:t>
            </a:r>
          </a:p>
          <a:p>
            <a:pPr marL="171450" indent="-171450">
              <a:buFontTx/>
              <a:buChar char="-"/>
            </a:pPr>
            <a:r>
              <a:rPr lang="en-US" dirty="0"/>
              <a:t>However, the advent of the internet and mobile phones have made it such that we can collect data and understand human behavior on a much larger scale.  All of us have one of these in our pockets…talk about “Airport Scanner” (20 million virtual searches, new findings about how we search with clear application – this is small data). </a:t>
            </a:r>
            <a:r>
              <a:rPr lang="en-US" b="1" dirty="0"/>
              <a:t>Note that this is *a drop in the bucket* compared to the data we generate everyday for Facebook, Twitter, Google,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69723-F037-49B6-8C39-4285396463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02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To do this well, must have an integrative skillset.  Need training in data science: Quite a bit that goes into it; processing data, cleaning data, understanding of stats to do the correct analyses, and presentation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However, also need an understanding of </a:t>
            </a:r>
            <a:r>
              <a:rPr lang="en-US" b="1" dirty="0"/>
              <a:t>human behavior and neuroscience</a:t>
            </a:r>
            <a:r>
              <a:rPr lang="en-US" b="0" dirty="0"/>
              <a:t>. What do we know about how people perceive, act and think, what happens in the brain, and how it all works together.  </a:t>
            </a:r>
            <a:r>
              <a:rPr lang="en-US" b="1" dirty="0"/>
              <a:t>Can’t just understand the data in an atheoretical background.</a:t>
            </a:r>
          </a:p>
          <a:p>
            <a:pPr marL="171450" indent="-171450">
              <a:buFontTx/>
              <a:buChar char="-"/>
            </a:pPr>
            <a:r>
              <a:rPr lang="en-US" b="1" dirty="0"/>
              <a:t>Discuss how in our field, huge demand for </a:t>
            </a:r>
            <a:r>
              <a:rPr lang="en-US" b="1" dirty="0" err="1"/>
              <a:t>Ph.D.s</a:t>
            </a:r>
            <a:r>
              <a:rPr lang="en-US" b="1" dirty="0"/>
              <a:t> with this expertise – not just newly minted </a:t>
            </a:r>
            <a:r>
              <a:rPr lang="en-US" b="1" dirty="0" err="1"/>
              <a:t>Ph.D.s</a:t>
            </a:r>
            <a:r>
              <a:rPr lang="en-US" b="1" dirty="0"/>
              <a:t> but tenured faculty are being hired as well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69723-F037-49B6-8C39-4285396463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08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b="1" dirty="0"/>
              <a:t>COVID-19</a:t>
            </a:r>
            <a:r>
              <a:rPr lang="en-US" b="0" dirty="0"/>
              <a:t>, discuss my SOURCE students during the pandemic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69723-F037-49B6-8C39-4285396463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406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b="1" dirty="0"/>
              <a:t>COVID-19</a:t>
            </a:r>
            <a:r>
              <a:rPr lang="en-US" b="0" dirty="0"/>
              <a:t>, discuss my SOURCE students during the pandemic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69723-F037-49B6-8C39-4285396463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16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b="1" dirty="0"/>
              <a:t>COVID-19</a:t>
            </a:r>
            <a:r>
              <a:rPr lang="en-US" b="0" dirty="0"/>
              <a:t>, discuss my SOURCE students during the pandemic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69723-F037-49B6-8C39-4285396463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86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I’m not involved in this (many of my colleagues are), but summer course in computational neuroscience</a:t>
            </a:r>
          </a:p>
          <a:p>
            <a:pPr marL="171450" indent="-171450">
              <a:buFontTx/>
              <a:buChar char="-"/>
            </a:pPr>
            <a:r>
              <a:rPr lang="en-US" dirty="0"/>
              <a:t>Started during the pandemic, thousands took it in 2020</a:t>
            </a:r>
          </a:p>
          <a:p>
            <a:pPr marL="171450" indent="-171450">
              <a:buFontTx/>
              <a:buChar char="-"/>
            </a:pPr>
            <a:r>
              <a:rPr lang="en-US" dirty="0"/>
              <a:t>Currently $800, but ample fee waivers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69723-F037-49B6-8C39-4285396463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A82AE-F5F0-0AD2-468B-633854A0D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8C4A9E-9956-3B9D-DAD7-6F0D9F397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3416A-A6FB-22B1-8EAF-376A022C8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5EDE1-F057-42ED-98EF-436148A1C0E3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A410C-D5C4-7698-444D-967D4E085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2E501-D09E-E3F8-E816-D44360E70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C195-3FBF-416B-B0EA-FAF5D1401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71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36417-B39D-CF70-BE69-7B347A926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9110B5-F0B8-3033-7E61-E95EED3AD3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37AFB-EBAB-4ADB-123E-103D30EE3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5EDE1-F057-42ED-98EF-436148A1C0E3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B86D9-3205-C741-86E4-9514CBBA9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B1656-86C2-BBAE-933C-5B01AEF50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C195-3FBF-416B-B0EA-FAF5D1401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54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64ED8D-80B1-B139-16D2-ADC5E27F48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FEAD53-7D7D-CFEF-DA09-D6F5606C6A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505F7-6EE2-B793-7232-64A78B0DB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5EDE1-F057-42ED-98EF-436148A1C0E3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918A3-0D22-D813-6222-E8980024B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E4CB7-8AAB-CDA5-2377-DCBC0AFD4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C195-3FBF-416B-B0EA-FAF5D1401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3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D3E37-82B6-922A-60A2-E351CCB56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7EF52-ABA1-4844-0E7C-09FD1B43C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07602-2B3D-AE07-D957-917D321F6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5EDE1-F057-42ED-98EF-436148A1C0E3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0B412-1A55-98B8-61C2-B7402515D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07B04-B7CD-C1C2-F10D-29FA5A26F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C195-3FBF-416B-B0EA-FAF5D1401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85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0541E-642B-88F9-C0EA-60DE601AB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0E3A2-1C28-1E8C-6E1B-A5582C75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EE17B-7180-1167-8249-B8B0ABB60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5EDE1-F057-42ED-98EF-436148A1C0E3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66473-90E0-C260-E442-3D913EA58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E5FCA-1DB2-7947-AE98-F34936843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C195-3FBF-416B-B0EA-FAF5D1401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46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13722-1BC0-C07C-57F6-FF85C8765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24FA6-7AFF-8400-DFB4-DA93BCCBB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1EE9AE-186F-EF22-ED88-2FBC17BC3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40538C-9E94-2FA4-FD1F-9A6830AAC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5EDE1-F057-42ED-98EF-436148A1C0E3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132DB5-CE06-63DC-07E9-82D293531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4B781-18A3-1CE2-4E67-BAFE1B626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C195-3FBF-416B-B0EA-FAF5D1401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46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51A0B-AF91-43FB-EBF4-AA3D2C02F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CF906-EBCD-1B9E-2A3A-D12C30657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7163D-6A5E-6EB3-D740-4B26C448D7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E6F428-87F8-8843-09C9-68A096BDAE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00C5F4-A09B-8515-711F-B7F074418D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2B74C9-8539-579A-E55A-855284FB1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5EDE1-F057-42ED-98EF-436148A1C0E3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52BDAD-9199-70DB-750D-EA35C473A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E8D874-D50D-4A58-1983-3E9D55D55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C195-3FBF-416B-B0EA-FAF5D1401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00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948B8-2DE4-83D1-D6C5-7A568A5E1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EFD6E3-8E06-753F-C237-4FAFA177D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5EDE1-F057-42ED-98EF-436148A1C0E3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6E6E9B-FEFE-C8A2-3028-C01EBC768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103D40-4815-CC18-729F-68B1EFBF7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C195-3FBF-416B-B0EA-FAF5D1401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98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315C78-03F4-F94E-1A5C-D5C0379C0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5EDE1-F057-42ED-98EF-436148A1C0E3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D11AAA-5CC6-89BA-34AB-9641FEBF5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9B3EF-0046-1EDB-F721-39D4DE440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C195-3FBF-416B-B0EA-FAF5D1401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21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8CD6A-02C0-6A9A-B680-F60C2FA4A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15C79-85EC-4E88-2AD2-D3CF61A10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BADED9-FC7A-63AF-13F2-8B52422F7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B9E2B1-1931-3A2A-0E7F-6AABDA3C4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5EDE1-F057-42ED-98EF-436148A1C0E3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0866CE-5F33-D802-4DA5-046E6DE3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B757E1-C0B3-3E76-22CD-A5C105EAA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C195-3FBF-416B-B0EA-FAF5D1401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19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AF75D-3311-C9B2-A37C-64B256F28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A4ADBC-374B-E1E3-9421-8F9EDB9B85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359290-66B7-3ED9-5DD2-78663326D6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ADE25E-D0DC-4FA7-8D25-DED13E513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5EDE1-F057-42ED-98EF-436148A1C0E3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971F4-FA12-C8AA-8A9C-9C02FD435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F4B861-E2EF-1134-4995-739FDF730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C195-3FBF-416B-B0EA-FAF5D1401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5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20F229-1D49-42D4-998A-DE82E805B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6275E-8697-A60F-339C-5C794D52E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EF7E3-30EE-9AE9-1E47-69D4C1EA4A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5EDE1-F057-42ED-98EF-436148A1C0E3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D566F-43DF-3673-2631-1416CF4C90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B93B9-D4AA-E315-EF6F-B5932C89B3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1C195-3FBF-416B-B0EA-FAF5D1401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6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ABACC-5449-4B37-19EA-58ECD590E1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05000"/>
            <a:ext cx="9144000" cy="2387600"/>
          </a:xfrm>
        </p:spPr>
        <p:txBody>
          <a:bodyPr/>
          <a:lstStyle/>
          <a:p>
            <a:r>
              <a:rPr lang="en-US" dirty="0"/>
              <a:t>Delaware Bridge Program in Data Science and Psychology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E65131-BC49-DB7F-6E0A-86EACDC952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47664"/>
            <a:ext cx="9144000" cy="1655762"/>
          </a:xfrm>
        </p:spPr>
        <p:txBody>
          <a:bodyPr/>
          <a:lstStyle/>
          <a:p>
            <a:r>
              <a:rPr lang="en-US" dirty="0"/>
              <a:t>Jared Medina, Tim Vickery</a:t>
            </a:r>
          </a:p>
          <a:p>
            <a:r>
              <a:rPr lang="en-US" dirty="0"/>
              <a:t>University of Delaware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EF4D96-4E06-2E7E-159A-104D33C38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" y="0"/>
            <a:ext cx="1924050" cy="1905000"/>
          </a:xfrm>
          <a:prstGeom prst="rect">
            <a:avLst/>
          </a:prstGeom>
        </p:spPr>
      </p:pic>
      <p:pic>
        <p:nvPicPr>
          <p:cNvPr id="5" name="Picture 40">
            <a:extLst>
              <a:ext uri="{FF2B5EF4-FFF2-40B4-BE49-F238E27FC236}">
                <a16:creationId xmlns:a16="http://schemas.microsoft.com/office/drawing/2014/main" id="{BF95CBAE-DE1E-C008-02AB-8A87F37DC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88"/>
          <a:stretch>
            <a:fillRect/>
          </a:stretch>
        </p:blipFill>
        <p:spPr bwMode="auto">
          <a:xfrm>
            <a:off x="10273644" y="0"/>
            <a:ext cx="186051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847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" y="0"/>
            <a:ext cx="1924050" cy="1905000"/>
          </a:xfrm>
          <a:prstGeom prst="rect">
            <a:avLst/>
          </a:prstGeom>
        </p:spPr>
      </p:pic>
      <p:pic>
        <p:nvPicPr>
          <p:cNvPr id="5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88"/>
          <a:stretch>
            <a:fillRect/>
          </a:stretch>
        </p:blipFill>
        <p:spPr bwMode="auto">
          <a:xfrm>
            <a:off x="10273644" y="0"/>
            <a:ext cx="186051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68" y="2378332"/>
            <a:ext cx="3206732" cy="320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55"/>
          <p:cNvSpPr txBox="1">
            <a:spLocks noChangeArrowheads="1"/>
          </p:cNvSpPr>
          <p:nvPr/>
        </p:nvSpPr>
        <p:spPr bwMode="auto">
          <a:xfrm>
            <a:off x="1039714" y="5744006"/>
            <a:ext cx="21616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dirty="0">
                <a:latin typeface="Calibri" panose="020F0502020204030204" pitchFamily="34" charset="0"/>
              </a:rPr>
              <a:t>OIA 2225805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94F7D5-D4DA-6B6E-209C-A462E6C220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812" t="26576"/>
          <a:stretch/>
        </p:blipFill>
        <p:spPr>
          <a:xfrm>
            <a:off x="7669901" y="2813983"/>
            <a:ext cx="3964596" cy="276869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3174045-96BC-2AED-61F3-4725EE6CE81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982498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Acknowledgments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2DBE71-C49A-EE2C-7764-5BE2F4F71B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0022"/>
          <a:stretch/>
        </p:blipFill>
        <p:spPr>
          <a:xfrm>
            <a:off x="3858477" y="2721710"/>
            <a:ext cx="3000214" cy="2514494"/>
          </a:xfrm>
          <a:prstGeom prst="rect">
            <a:avLst/>
          </a:prstGeom>
        </p:spPr>
      </p:pic>
      <p:sp>
        <p:nvSpPr>
          <p:cNvPr id="13" name="TextBox 55">
            <a:extLst>
              <a:ext uri="{FF2B5EF4-FFF2-40B4-BE49-F238E27FC236}">
                <a16:creationId xmlns:a16="http://schemas.microsoft.com/office/drawing/2014/main" id="{A03D5928-27E8-EB67-E5FA-FE0F29FD9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617" y="5744006"/>
            <a:ext cx="18671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dirty="0">
                <a:latin typeface="Calibri" panose="020F0502020204030204" pitchFamily="34" charset="0"/>
              </a:rPr>
              <a:t>Medina lab</a:t>
            </a:r>
          </a:p>
        </p:txBody>
      </p:sp>
    </p:spTree>
    <p:extLst>
      <p:ext uri="{BB962C8B-B14F-4D97-AF65-F5344CB8AC3E}">
        <p14:creationId xmlns:p14="http://schemas.microsoft.com/office/powerpoint/2010/main" val="2875360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35D67-DB2C-F749-86B2-BDB72BC3B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behavior and big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3FF8E-1144-CD73-2155-ABF92DA3F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36" y="1587946"/>
            <a:ext cx="4239171" cy="31760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D5C92-146D-2997-A72A-2C8827E38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9631" y="1587946"/>
            <a:ext cx="3336232" cy="5004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B3C3DC-FDF2-FA3A-5184-5D49BCBA6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84" t="43231" r="6878" b="13730"/>
          <a:stretch/>
        </p:blipFill>
        <p:spPr>
          <a:xfrm rot="429322">
            <a:off x="2543442" y="2490976"/>
            <a:ext cx="1125062" cy="7137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A485F8-EC86-CA99-0B75-DAE39E43CF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348" t="7529" r="35470" b="7779"/>
          <a:stretch/>
        </p:blipFill>
        <p:spPr>
          <a:xfrm>
            <a:off x="5694744" y="1587946"/>
            <a:ext cx="1668651" cy="323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3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1179A-B342-20FE-C3D7-DC696EDF2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Skillset and demand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EA603E-B67D-84C8-5FE9-84AE33BD6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445" y="1690688"/>
            <a:ext cx="3753248" cy="20751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87EC3F-18E0-7E21-A7BD-F287A5C27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230946"/>
            <a:ext cx="1872732" cy="1872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C626E9-8FA1-0CD6-0BC6-FAD6269694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841" t="52255" r="5754" b="2983"/>
          <a:stretch/>
        </p:blipFill>
        <p:spPr>
          <a:xfrm>
            <a:off x="3301363" y="4053825"/>
            <a:ext cx="2190175" cy="20751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66DCC1-F53E-D64D-D21C-813D5AE2A1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727" t="21111" r="10942" b="19145"/>
          <a:stretch/>
        </p:blipFill>
        <p:spPr>
          <a:xfrm>
            <a:off x="7760246" y="4116554"/>
            <a:ext cx="2506894" cy="8535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703200-8B2F-1E42-07FC-7C79ED567F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2214" y="4024599"/>
            <a:ext cx="1066800" cy="1066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0A16E9-2E49-14AE-2A86-8442A6F62D3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6775" b="27943"/>
          <a:stretch/>
        </p:blipFill>
        <p:spPr>
          <a:xfrm>
            <a:off x="5958678" y="1977583"/>
            <a:ext cx="6110031" cy="15395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3CFA17-4443-4A51-43DA-10E4E809EE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6973" y="3950134"/>
            <a:ext cx="1374704" cy="126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4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5EBD8-0B71-5E7C-A451-FD4E046BE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Lack of racial, ethnic, SES diversity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F74B41B-B0EA-917F-A0E5-C03733CA87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4644918"/>
              </p:ext>
            </p:extLst>
          </p:nvPr>
        </p:nvGraphicFramePr>
        <p:xfrm>
          <a:off x="5887092" y="2687320"/>
          <a:ext cx="6185903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0316">
                  <a:extLst>
                    <a:ext uri="{9D8B030D-6E8A-4147-A177-3AD203B41FA5}">
                      <a16:colId xmlns:a16="http://schemas.microsoft.com/office/drawing/2014/main" val="2456542570"/>
                    </a:ext>
                  </a:extLst>
                </a:gridCol>
                <a:gridCol w="986320">
                  <a:extLst>
                    <a:ext uri="{9D8B030D-6E8A-4147-A177-3AD203B41FA5}">
                      <a16:colId xmlns:a16="http://schemas.microsoft.com/office/drawing/2014/main" val="1147398943"/>
                    </a:ext>
                  </a:extLst>
                </a:gridCol>
                <a:gridCol w="1181529">
                  <a:extLst>
                    <a:ext uri="{9D8B030D-6E8A-4147-A177-3AD203B41FA5}">
                      <a16:colId xmlns:a16="http://schemas.microsoft.com/office/drawing/2014/main" val="480666046"/>
                    </a:ext>
                  </a:extLst>
                </a:gridCol>
                <a:gridCol w="1757738">
                  <a:extLst>
                    <a:ext uri="{9D8B030D-6E8A-4147-A177-3AD203B41FA5}">
                      <a16:colId xmlns:a16="http://schemas.microsoft.com/office/drawing/2014/main" val="10335832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Black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Hispanic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Native American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7832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 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3044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139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96449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AAAC6FB-2474-4CA1-893F-413B0BA909D2}"/>
              </a:ext>
            </a:extLst>
          </p:cNvPr>
          <p:cNvSpPr txBox="1"/>
          <p:nvPr/>
        </p:nvSpPr>
        <p:spPr>
          <a:xfrm>
            <a:off x="9767620" y="4335695"/>
            <a:ext cx="2305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2020 U.S. Census</a:t>
            </a:r>
          </a:p>
          <a:p>
            <a:r>
              <a:rPr lang="en-US" sz="1200" dirty="0"/>
              <a:t>2020 Survey of Earned Doctorates</a:t>
            </a:r>
          </a:p>
        </p:txBody>
      </p:sp>
    </p:spTree>
    <p:extLst>
      <p:ext uri="{BB962C8B-B14F-4D97-AF65-F5344CB8AC3E}">
        <p14:creationId xmlns:p14="http://schemas.microsoft.com/office/powerpoint/2010/main" val="2914947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5EBD8-0B71-5E7C-A451-FD4E046BE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Lack of racial, ethnic, SES diversity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F74B41B-B0EA-917F-A0E5-C03733CA87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2599050"/>
              </p:ext>
            </p:extLst>
          </p:nvPr>
        </p:nvGraphicFramePr>
        <p:xfrm>
          <a:off x="5887092" y="2687320"/>
          <a:ext cx="6185903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0316">
                  <a:extLst>
                    <a:ext uri="{9D8B030D-6E8A-4147-A177-3AD203B41FA5}">
                      <a16:colId xmlns:a16="http://schemas.microsoft.com/office/drawing/2014/main" val="2456542570"/>
                    </a:ext>
                  </a:extLst>
                </a:gridCol>
                <a:gridCol w="986320">
                  <a:extLst>
                    <a:ext uri="{9D8B030D-6E8A-4147-A177-3AD203B41FA5}">
                      <a16:colId xmlns:a16="http://schemas.microsoft.com/office/drawing/2014/main" val="1147398943"/>
                    </a:ext>
                  </a:extLst>
                </a:gridCol>
                <a:gridCol w="1181529">
                  <a:extLst>
                    <a:ext uri="{9D8B030D-6E8A-4147-A177-3AD203B41FA5}">
                      <a16:colId xmlns:a16="http://schemas.microsoft.com/office/drawing/2014/main" val="480666046"/>
                    </a:ext>
                  </a:extLst>
                </a:gridCol>
                <a:gridCol w="1757738">
                  <a:extLst>
                    <a:ext uri="{9D8B030D-6E8A-4147-A177-3AD203B41FA5}">
                      <a16:colId xmlns:a16="http://schemas.microsoft.com/office/drawing/2014/main" val="10335832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Black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Hispanic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Native American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7832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 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3044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Psych/soc sci Ph.D.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139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96449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AAAC6FB-2474-4CA1-893F-413B0BA909D2}"/>
              </a:ext>
            </a:extLst>
          </p:cNvPr>
          <p:cNvSpPr txBox="1"/>
          <p:nvPr/>
        </p:nvSpPr>
        <p:spPr>
          <a:xfrm>
            <a:off x="9767620" y="4335695"/>
            <a:ext cx="2305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2020 U.S. Census</a:t>
            </a:r>
          </a:p>
          <a:p>
            <a:r>
              <a:rPr lang="en-US" sz="1200" dirty="0"/>
              <a:t>2020 Survey of Earned Doctorates</a:t>
            </a:r>
          </a:p>
        </p:txBody>
      </p:sp>
    </p:spTree>
    <p:extLst>
      <p:ext uri="{BB962C8B-B14F-4D97-AF65-F5344CB8AC3E}">
        <p14:creationId xmlns:p14="http://schemas.microsoft.com/office/powerpoint/2010/main" val="4175541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5EBD8-0B71-5E7C-A451-FD4E046BE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Lack of racial, ethnic, SES diversity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F74B41B-B0EA-917F-A0E5-C03733CA876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87092" y="2687320"/>
          <a:ext cx="6185903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0316">
                  <a:extLst>
                    <a:ext uri="{9D8B030D-6E8A-4147-A177-3AD203B41FA5}">
                      <a16:colId xmlns:a16="http://schemas.microsoft.com/office/drawing/2014/main" val="2456542570"/>
                    </a:ext>
                  </a:extLst>
                </a:gridCol>
                <a:gridCol w="986320">
                  <a:extLst>
                    <a:ext uri="{9D8B030D-6E8A-4147-A177-3AD203B41FA5}">
                      <a16:colId xmlns:a16="http://schemas.microsoft.com/office/drawing/2014/main" val="1147398943"/>
                    </a:ext>
                  </a:extLst>
                </a:gridCol>
                <a:gridCol w="1181529">
                  <a:extLst>
                    <a:ext uri="{9D8B030D-6E8A-4147-A177-3AD203B41FA5}">
                      <a16:colId xmlns:a16="http://schemas.microsoft.com/office/drawing/2014/main" val="480666046"/>
                    </a:ext>
                  </a:extLst>
                </a:gridCol>
                <a:gridCol w="1757738">
                  <a:extLst>
                    <a:ext uri="{9D8B030D-6E8A-4147-A177-3AD203B41FA5}">
                      <a16:colId xmlns:a16="http://schemas.microsoft.com/office/drawing/2014/main" val="10335832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Black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Hispanic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Native American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7832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 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3044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Psych/soc sci Ph.D.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139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Cognitive Ph.D.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964497"/>
                  </a:ext>
                </a:extLst>
              </a:tr>
            </a:tbl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4BF851-83FD-C0CE-A5F4-0C3A66F74889}"/>
              </a:ext>
            </a:extLst>
          </p:cNvPr>
          <p:cNvSpPr txBox="1">
            <a:spLocks/>
          </p:cNvSpPr>
          <p:nvPr/>
        </p:nvSpPr>
        <p:spPr>
          <a:xfrm>
            <a:off x="838200" y="1825624"/>
            <a:ext cx="4925602" cy="4832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Why?</a:t>
            </a:r>
          </a:p>
          <a:p>
            <a:pPr lvl="1"/>
            <a:r>
              <a:rPr lang="en-US" dirty="0"/>
              <a:t>Socioeconomic and racial/ethnic inequities</a:t>
            </a:r>
          </a:p>
          <a:p>
            <a:pPr lvl="2"/>
            <a:r>
              <a:rPr lang="en-US" dirty="0" err="1"/>
              <a:t>uGPA</a:t>
            </a:r>
            <a:r>
              <a:rPr lang="en-US" dirty="0"/>
              <a:t>: Prestige bias</a:t>
            </a:r>
          </a:p>
          <a:p>
            <a:pPr lvl="2"/>
            <a:r>
              <a:rPr lang="en-US" dirty="0"/>
              <a:t>Resume: More opportunities for volunteer (</a:t>
            </a:r>
            <a:r>
              <a:rPr lang="en-US" i="1" dirty="0"/>
              <a:t>unpaid</a:t>
            </a:r>
            <a:r>
              <a:rPr lang="en-US" dirty="0"/>
              <a:t>) research for those advantaged</a:t>
            </a:r>
          </a:p>
          <a:p>
            <a:pPr lvl="2"/>
            <a:r>
              <a:rPr lang="en-US" dirty="0"/>
              <a:t>Rec letters/personal statement: More coaching for advantaged students</a:t>
            </a:r>
          </a:p>
          <a:p>
            <a:r>
              <a:rPr lang="en-US" dirty="0"/>
              <a:t>Exacerbated by COVID-19 </a:t>
            </a:r>
          </a:p>
          <a:p>
            <a:pPr lvl="1"/>
            <a:r>
              <a:rPr lang="en-US" dirty="0"/>
              <a:t>Inequities widen due to unequal burdens of pandemic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AAC6FB-2474-4CA1-893F-413B0BA909D2}"/>
              </a:ext>
            </a:extLst>
          </p:cNvPr>
          <p:cNvSpPr txBox="1"/>
          <p:nvPr/>
        </p:nvSpPr>
        <p:spPr>
          <a:xfrm>
            <a:off x="9767620" y="4335695"/>
            <a:ext cx="2305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2020 U.S. Census</a:t>
            </a:r>
          </a:p>
          <a:p>
            <a:r>
              <a:rPr lang="en-US" sz="1200" dirty="0"/>
              <a:t>2020 Survey of Earned Doctorates</a:t>
            </a:r>
          </a:p>
        </p:txBody>
      </p:sp>
    </p:spTree>
    <p:extLst>
      <p:ext uri="{BB962C8B-B14F-4D97-AF65-F5344CB8AC3E}">
        <p14:creationId xmlns:p14="http://schemas.microsoft.com/office/powerpoint/2010/main" val="300071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E024E-C00E-3CBA-226B-933AF1FC8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Delaware BRIDGE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0B539-FA52-EA2C-4EEF-02F32FB74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49" y="1825625"/>
            <a:ext cx="6154221" cy="4351338"/>
          </a:xfrm>
        </p:spPr>
        <p:txBody>
          <a:bodyPr/>
          <a:lstStyle/>
          <a:p>
            <a:r>
              <a:rPr lang="en-US" dirty="0"/>
              <a:t>Two-year post-baccalaureate program in data science and behavior</a:t>
            </a:r>
          </a:p>
          <a:p>
            <a:r>
              <a:rPr lang="en-US" dirty="0"/>
              <a:t>Restricted to underrepresented students (URM, 1</a:t>
            </a:r>
            <a:r>
              <a:rPr lang="en-US" baseline="30000" dirty="0"/>
              <a:t>st</a:t>
            </a:r>
            <a:r>
              <a:rPr lang="en-US" dirty="0"/>
              <a:t>-gen, low income)</a:t>
            </a:r>
          </a:p>
          <a:p>
            <a:r>
              <a:rPr lang="en-US" dirty="0"/>
              <a:t>Provides training in data science and behavior.  How?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F8C6FD-2BDA-F0AD-A2C1-EAF20027C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4377" y="365125"/>
            <a:ext cx="4792802" cy="617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2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E024E-C00E-3CBA-226B-933AF1FC8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Delaware BRIDGE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0B539-FA52-EA2C-4EEF-02F32FB74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724" y="1825624"/>
            <a:ext cx="6143946" cy="4832029"/>
          </a:xfrm>
        </p:spPr>
        <p:txBody>
          <a:bodyPr>
            <a:normAutofit/>
          </a:bodyPr>
          <a:lstStyle/>
          <a:p>
            <a:r>
              <a:rPr lang="en-US" dirty="0"/>
              <a:t>Coursework</a:t>
            </a:r>
          </a:p>
          <a:p>
            <a:pPr lvl="1"/>
            <a:r>
              <a:rPr lang="en-US" dirty="0"/>
              <a:t>Three course statistics + data science sequence</a:t>
            </a:r>
          </a:p>
          <a:p>
            <a:pPr lvl="1"/>
            <a:r>
              <a:rPr lang="en-US" dirty="0"/>
              <a:t>Three courses in cognitive psych/neuro</a:t>
            </a:r>
          </a:p>
          <a:p>
            <a:r>
              <a:rPr lang="en-US" dirty="0"/>
              <a:t>Research</a:t>
            </a:r>
          </a:p>
          <a:p>
            <a:pPr lvl="1"/>
            <a:r>
              <a:rPr lang="en-US" dirty="0"/>
              <a:t>Students provided “shovel ready” project</a:t>
            </a:r>
          </a:p>
          <a:p>
            <a:r>
              <a:rPr lang="en-US" dirty="0"/>
              <a:t>Career development</a:t>
            </a:r>
          </a:p>
          <a:p>
            <a:pPr lvl="1"/>
            <a:r>
              <a:rPr lang="en-US" dirty="0"/>
              <a:t>Academic or industry path</a:t>
            </a:r>
          </a:p>
          <a:p>
            <a:endParaRPr lang="en-US" dirty="0"/>
          </a:p>
          <a:p>
            <a:r>
              <a:rPr lang="en-US" dirty="0"/>
              <a:t>Goal: Develop into M.S. program</a:t>
            </a:r>
          </a:p>
          <a:p>
            <a:pPr lvl="1"/>
            <a:r>
              <a:rPr lang="en-US" dirty="0"/>
              <a:t>Buy-in from administration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70B9C6-9D43-4EDE-6212-610905310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4377" y="365125"/>
            <a:ext cx="4792802" cy="617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5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E024E-C00E-3CBA-226B-933AF1FC8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Scalable programs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645544-4722-64D6-0561-37DB30761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875" y="1815349"/>
            <a:ext cx="4286250" cy="1066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871EB7-BD47-E58F-F4EA-4B33D12AB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0" y="3352888"/>
            <a:ext cx="1905000" cy="190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7BB839-B9DE-A0E9-8465-6CF6A6FDC0E7}"/>
              </a:ext>
            </a:extLst>
          </p:cNvPr>
          <p:cNvSpPr txBox="1"/>
          <p:nvPr/>
        </p:nvSpPr>
        <p:spPr>
          <a:xfrm>
            <a:off x="3995392" y="5558778"/>
            <a:ext cx="4201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academy.neuromatch.io</a:t>
            </a:r>
          </a:p>
        </p:txBody>
      </p:sp>
    </p:spTree>
    <p:extLst>
      <p:ext uri="{BB962C8B-B14F-4D97-AF65-F5344CB8AC3E}">
        <p14:creationId xmlns:p14="http://schemas.microsoft.com/office/powerpoint/2010/main" val="4389578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1340</TotalTime>
  <Words>672</Words>
  <Application>Microsoft Office PowerPoint</Application>
  <PresentationFormat>Widescreen</PresentationFormat>
  <Paragraphs>92</Paragraphs>
  <Slides>10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Delaware Bridge Program in Data Science and Psychology</vt:lpstr>
      <vt:lpstr>Human behavior and big data</vt:lpstr>
      <vt:lpstr>Skillset and demand </vt:lpstr>
      <vt:lpstr>Problem: Lack of racial, ethnic, SES diversity</vt:lpstr>
      <vt:lpstr>Problem: Lack of racial, ethnic, SES diversity</vt:lpstr>
      <vt:lpstr>Problem: Lack of racial, ethnic, SES diversity</vt:lpstr>
      <vt:lpstr>Delaware BRIDGE program</vt:lpstr>
      <vt:lpstr>Delaware BRIDGE program</vt:lpstr>
      <vt:lpstr>Scalable programs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Delaware Bridge Program in Data Science and Psychology</dc:title>
  <dc:creator>Jared Medina</dc:creator>
  <cp:lastModifiedBy>Michele Casella</cp:lastModifiedBy>
  <cp:revision>3</cp:revision>
  <dcterms:created xsi:type="dcterms:W3CDTF">2022-11-06T18:57:48Z</dcterms:created>
  <dcterms:modified xsi:type="dcterms:W3CDTF">2022-12-19T19:16:41Z</dcterms:modified>
</cp:coreProperties>
</file>