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Lst>
  <p:notesMasterIdLst>
    <p:notesMasterId r:id="rId43"/>
  </p:notesMasterIdLst>
  <p:sldIdLst>
    <p:sldId id="1171" r:id="rId6"/>
    <p:sldId id="702" r:id="rId7"/>
    <p:sldId id="1140" r:id="rId8"/>
    <p:sldId id="1141" r:id="rId9"/>
    <p:sldId id="1135" r:id="rId10"/>
    <p:sldId id="1153" r:id="rId11"/>
    <p:sldId id="1154" r:id="rId12"/>
    <p:sldId id="962" r:id="rId13"/>
    <p:sldId id="1109" r:id="rId14"/>
    <p:sldId id="1155" r:id="rId15"/>
    <p:sldId id="1020" r:id="rId16"/>
    <p:sldId id="1167" r:id="rId17"/>
    <p:sldId id="1156" r:id="rId18"/>
    <p:sldId id="1168" r:id="rId19"/>
    <p:sldId id="1170" r:id="rId20"/>
    <p:sldId id="1134" r:id="rId21"/>
    <p:sldId id="1175" r:id="rId22"/>
    <p:sldId id="1176" r:id="rId23"/>
    <p:sldId id="1052" r:id="rId24"/>
    <p:sldId id="1106" r:id="rId25"/>
    <p:sldId id="1118" r:id="rId26"/>
    <p:sldId id="1038" r:id="rId27"/>
    <p:sldId id="1083" r:id="rId28"/>
    <p:sldId id="1069" r:id="rId29"/>
    <p:sldId id="1169" r:id="rId30"/>
    <p:sldId id="1179" r:id="rId31"/>
    <p:sldId id="1177" r:id="rId32"/>
    <p:sldId id="1172" r:id="rId33"/>
    <p:sldId id="1173" r:id="rId34"/>
    <p:sldId id="1178" r:id="rId35"/>
    <p:sldId id="406" r:id="rId36"/>
    <p:sldId id="1123" r:id="rId37"/>
    <p:sldId id="1005" r:id="rId38"/>
    <p:sldId id="1096" r:id="rId39"/>
    <p:sldId id="959" r:id="rId40"/>
    <p:sldId id="974" r:id="rId41"/>
    <p:sldId id="9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suna, Julia (Contractor)" initials="VJ(" lastIdx="1" clrIdx="0">
    <p:extLst>
      <p:ext uri="{19B8F6BF-5375-455C-9EA6-DF929625EA0E}">
        <p15:presenceInfo xmlns:p15="http://schemas.microsoft.com/office/powerpoint/2012/main" userId="S::7476852617@nsf.gov::14593abf-3e28-4135-902e-f712d1b28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00FF"/>
    <a:srgbClr val="1160FF"/>
    <a:srgbClr val="CCFFFF"/>
    <a:srgbClr val="FFF2CC"/>
    <a:srgbClr val="EBF0F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857" autoAdjust="0"/>
  </p:normalViewPr>
  <p:slideViewPr>
    <p:cSldViewPr snapToGrid="0" showGuides="1">
      <p:cViewPr>
        <p:scale>
          <a:sx n="60" d="100"/>
          <a:sy n="60" d="100"/>
        </p:scale>
        <p:origin x="840" y="72"/>
      </p:cViewPr>
      <p:guideLst>
        <p:guide orient="horz" pos="2160"/>
        <p:guide pos="3840"/>
      </p:guideLst>
    </p:cSldViewPr>
  </p:slideViewPr>
  <p:notesTextViewPr>
    <p:cViewPr>
      <p:scale>
        <a:sx n="1" d="1"/>
        <a:sy n="1" d="1"/>
      </p:scale>
      <p:origin x="0" y="0"/>
    </p:cViewPr>
  </p:notesTextViewPr>
  <p:sorterViewPr>
    <p:cViewPr>
      <p:scale>
        <a:sx n="135" d="100"/>
        <a:sy n="135" d="100"/>
      </p:scale>
      <p:origin x="0" y="-31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8ECBD-57FD-48CF-9083-436C4E108224}" type="datetimeFigureOut">
              <a:rPr lang="en-US" smtClean="0"/>
              <a:t>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606AA-9060-4062-AB59-A7632E27807C}" type="slidenum">
              <a:rPr lang="en-US" smtClean="0"/>
              <a:t>‹#›</a:t>
            </a:fld>
            <a:endParaRPr lang="en-US" dirty="0"/>
          </a:p>
        </p:txBody>
      </p:sp>
    </p:spTree>
    <p:extLst>
      <p:ext uri="{BB962C8B-B14F-4D97-AF65-F5344CB8AC3E}">
        <p14:creationId xmlns:p14="http://schemas.microsoft.com/office/powerpoint/2010/main" val="191673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606AA-9060-4062-AB59-A7632E278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7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05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5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73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89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normAutofit/>
          </a:bodyPr>
          <a:lstStyle/>
          <a:p>
            <a:pPr marL="0" marR="0" lvl="0" indent="0" algn="l" defTabSz="914400" rtl="0" eaLnBrk="1" fontAlgn="auto" latinLnBrk="0" hangingPunct="1">
              <a:lnSpc>
                <a:spcPct val="100000"/>
              </a:lnSpc>
              <a:spcBef>
                <a:spcPts val="1000"/>
              </a:spcBef>
              <a:spcAft>
                <a:spcPts val="0"/>
              </a:spcAft>
              <a:buClrTx/>
              <a:buSzPct val="125000"/>
              <a:buFont typeface="Arial" panose="020B0604020202020204" pitchFamily="34" charset="0"/>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01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6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606AA-9060-4062-AB59-A7632E278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95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12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96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63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606AA-9060-4062-AB59-A7632E278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60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606AA-9060-4062-AB59-A7632E278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46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68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54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45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F4A3A-D170-411D-B46E-F756F4D795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39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47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78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330200"/>
            <a:ext cx="5575300" cy="3136900"/>
          </a:xfrm>
        </p:spPr>
      </p:sp>
      <p:sp>
        <p:nvSpPr>
          <p:cNvPr id="3" name="Notes Placeholder 2"/>
          <p:cNvSpPr>
            <a:spLocks noGrp="1"/>
          </p:cNvSpPr>
          <p:nvPr>
            <p:ph type="body" idx="1"/>
          </p:nvPr>
        </p:nvSpPr>
        <p:spPr>
          <a:xfrm>
            <a:off x="406400" y="3581400"/>
            <a:ext cx="6146800" cy="538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20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606AA-9060-4062-AB59-A7632E278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70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4128458-5F14-44DA-BED4-D351FBD50D88}"/>
              </a:ext>
            </a:extLst>
          </p:cNvPr>
          <p:cNvSpPr>
            <a:spLocks noGrp="1" noRot="1" noChangeAspect="1" noChangeArrowheads="1" noTextEdit="1"/>
          </p:cNvSpPr>
          <p:nvPr>
            <p:ph type="sldImg"/>
          </p:nvPr>
        </p:nvSpPr>
        <p:spPr bwMode="auto">
          <a:xfrm>
            <a:off x="433388"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FDFF0D-4868-404C-B470-BAD083A2E346}"/>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p:txBody>
      </p:sp>
      <p:sp>
        <p:nvSpPr>
          <p:cNvPr id="12292" name="Footer Placeholder 3">
            <a:extLst>
              <a:ext uri="{FF2B5EF4-FFF2-40B4-BE49-F238E27FC236}">
                <a16:creationId xmlns:a16="http://schemas.microsoft.com/office/drawing/2014/main" id="{687963A2-C17A-4543-B456-22822493D76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bg1"/>
                </a:solidFill>
                <a:latin typeface="Arial" panose="020B0604020202020204" pitchFamily="34" charset="0"/>
              </a:defRPr>
            </a:lvl1pPr>
            <a:lvl2pPr marL="757066" indent="-291179">
              <a:defRPr>
                <a:solidFill>
                  <a:schemeClr val="bg1"/>
                </a:solidFill>
                <a:latin typeface="Arial" panose="020B0604020202020204" pitchFamily="34" charset="0"/>
              </a:defRPr>
            </a:lvl2pPr>
            <a:lvl3pPr marL="1164717" indent="-232943">
              <a:defRPr>
                <a:solidFill>
                  <a:schemeClr val="bg1"/>
                </a:solidFill>
                <a:latin typeface="Arial" panose="020B0604020202020204" pitchFamily="34" charset="0"/>
              </a:defRPr>
            </a:lvl3pPr>
            <a:lvl4pPr marL="1630604" indent="-232943">
              <a:defRPr>
                <a:solidFill>
                  <a:schemeClr val="bg1"/>
                </a:solidFill>
                <a:latin typeface="Arial" panose="020B0604020202020204" pitchFamily="34" charset="0"/>
              </a:defRPr>
            </a:lvl4pPr>
            <a:lvl5pPr marL="2096491" indent="-232943">
              <a:defRPr>
                <a:solidFill>
                  <a:schemeClr val="bg1"/>
                </a:solidFill>
                <a:latin typeface="Arial" panose="020B0604020202020204" pitchFamily="34" charset="0"/>
              </a:defRPr>
            </a:lvl5pPr>
            <a:lvl6pPr marL="2562377" indent="-232943" eaLnBrk="0" fontAlgn="base" hangingPunct="0">
              <a:spcBef>
                <a:spcPct val="0"/>
              </a:spcBef>
              <a:spcAft>
                <a:spcPct val="0"/>
              </a:spcAft>
              <a:defRPr>
                <a:solidFill>
                  <a:schemeClr val="bg1"/>
                </a:solidFill>
                <a:latin typeface="Arial" panose="020B0604020202020204" pitchFamily="34" charset="0"/>
              </a:defRPr>
            </a:lvl6pPr>
            <a:lvl7pPr marL="3028264" indent="-232943" eaLnBrk="0" fontAlgn="base" hangingPunct="0">
              <a:spcBef>
                <a:spcPct val="0"/>
              </a:spcBef>
              <a:spcAft>
                <a:spcPct val="0"/>
              </a:spcAft>
              <a:defRPr>
                <a:solidFill>
                  <a:schemeClr val="bg1"/>
                </a:solidFill>
                <a:latin typeface="Arial" panose="020B0604020202020204" pitchFamily="34" charset="0"/>
              </a:defRPr>
            </a:lvl7pPr>
            <a:lvl8pPr marL="3494151" indent="-232943" eaLnBrk="0" fontAlgn="base" hangingPunct="0">
              <a:spcBef>
                <a:spcPct val="0"/>
              </a:spcBef>
              <a:spcAft>
                <a:spcPct val="0"/>
              </a:spcAft>
              <a:defRPr>
                <a:solidFill>
                  <a:schemeClr val="bg1"/>
                </a:solidFill>
                <a:latin typeface="Arial" panose="020B0604020202020204" pitchFamily="34" charset="0"/>
              </a:defRPr>
            </a:lvl8pPr>
            <a:lvl9pPr marL="3960038" indent="-232943" eaLnBrk="0" fontAlgn="base" hangingPunct="0">
              <a:spcBef>
                <a:spcPct val="0"/>
              </a:spcBef>
              <a:spcAft>
                <a:spcPct val="0"/>
              </a:spcAft>
              <a:defRPr>
                <a:solidFill>
                  <a:schemeClr val="bg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293" name="Slide Number Placeholder 4">
            <a:extLst>
              <a:ext uri="{FF2B5EF4-FFF2-40B4-BE49-F238E27FC236}">
                <a16:creationId xmlns:a16="http://schemas.microsoft.com/office/drawing/2014/main" id="{FFC4B17C-36A6-4CA7-87D6-196D2374AD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bg1"/>
                </a:solidFill>
                <a:latin typeface="Arial" panose="020B0604020202020204" pitchFamily="34" charset="0"/>
              </a:defRPr>
            </a:lvl1pPr>
            <a:lvl2pPr marL="757066" indent="-291179">
              <a:defRPr>
                <a:solidFill>
                  <a:schemeClr val="bg1"/>
                </a:solidFill>
                <a:latin typeface="Arial" panose="020B0604020202020204" pitchFamily="34" charset="0"/>
              </a:defRPr>
            </a:lvl2pPr>
            <a:lvl3pPr marL="1164717" indent="-232943">
              <a:defRPr>
                <a:solidFill>
                  <a:schemeClr val="bg1"/>
                </a:solidFill>
                <a:latin typeface="Arial" panose="020B0604020202020204" pitchFamily="34" charset="0"/>
              </a:defRPr>
            </a:lvl3pPr>
            <a:lvl4pPr marL="1630604" indent="-232943">
              <a:defRPr>
                <a:solidFill>
                  <a:schemeClr val="bg1"/>
                </a:solidFill>
                <a:latin typeface="Arial" panose="020B0604020202020204" pitchFamily="34" charset="0"/>
              </a:defRPr>
            </a:lvl4pPr>
            <a:lvl5pPr marL="2096491" indent="-232943">
              <a:defRPr>
                <a:solidFill>
                  <a:schemeClr val="bg1"/>
                </a:solidFill>
                <a:latin typeface="Arial" panose="020B0604020202020204" pitchFamily="34" charset="0"/>
              </a:defRPr>
            </a:lvl5pPr>
            <a:lvl6pPr marL="2562377" indent="-232943" eaLnBrk="0" fontAlgn="base" hangingPunct="0">
              <a:spcBef>
                <a:spcPct val="0"/>
              </a:spcBef>
              <a:spcAft>
                <a:spcPct val="0"/>
              </a:spcAft>
              <a:defRPr>
                <a:solidFill>
                  <a:schemeClr val="bg1"/>
                </a:solidFill>
                <a:latin typeface="Arial" panose="020B0604020202020204" pitchFamily="34" charset="0"/>
              </a:defRPr>
            </a:lvl6pPr>
            <a:lvl7pPr marL="3028264" indent="-232943" eaLnBrk="0" fontAlgn="base" hangingPunct="0">
              <a:spcBef>
                <a:spcPct val="0"/>
              </a:spcBef>
              <a:spcAft>
                <a:spcPct val="0"/>
              </a:spcAft>
              <a:defRPr>
                <a:solidFill>
                  <a:schemeClr val="bg1"/>
                </a:solidFill>
                <a:latin typeface="Arial" panose="020B0604020202020204" pitchFamily="34" charset="0"/>
              </a:defRPr>
            </a:lvl7pPr>
            <a:lvl8pPr marL="3494151" indent="-232943" eaLnBrk="0" fontAlgn="base" hangingPunct="0">
              <a:spcBef>
                <a:spcPct val="0"/>
              </a:spcBef>
              <a:spcAft>
                <a:spcPct val="0"/>
              </a:spcAft>
              <a:defRPr>
                <a:solidFill>
                  <a:schemeClr val="bg1"/>
                </a:solidFill>
                <a:latin typeface="Arial" panose="020B0604020202020204" pitchFamily="34" charset="0"/>
              </a:defRPr>
            </a:lvl8pPr>
            <a:lvl9pPr marL="3960038" indent="-232943" eaLnBrk="0" fontAlgn="base" hangingPunct="0">
              <a:spcBef>
                <a:spcPct val="0"/>
              </a:spcBef>
              <a:spcAft>
                <a:spcPct val="0"/>
              </a:spcAft>
              <a:defRPr>
                <a:solidFill>
                  <a:schemeClr val="bg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DD255-4BEA-42F4-8432-B5A96F38DF0B}"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099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40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endParaRPr lang="en-US" sz="2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EB66D-3BB0-4135-8765-EC9EB1D1A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84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Proposal Tips</a:t>
            </a:r>
          </a:p>
          <a:p>
            <a:pPr marL="342900" marR="0" lvl="0" indent="-3429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Proposal information cannot be transferred from FastLane to Research.gov and vice versa</a:t>
            </a:r>
          </a:p>
          <a:p>
            <a:pPr marL="342900" marR="0" lvl="0" indent="-3429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Proposal file updates and budget revisions must be executed in the same system as the proposal was submitted (i.e., Research.gov or FastLane)</a:t>
            </a:r>
          </a:p>
          <a:p>
            <a:pPr marL="342900" marR="0" lvl="0" indent="-3429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Proposals submitted in Research.gov are evaluated by NSF in the same way as proposals submitted in FastLane and Grants.gov</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25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4128458-5F14-44DA-BED4-D351FBD50D88}"/>
              </a:ext>
            </a:extLst>
          </p:cNvPr>
          <p:cNvSpPr>
            <a:spLocks noGrp="1" noRot="1" noChangeAspect="1" noChangeArrowheads="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FDFF0D-4868-404C-B470-BAD083A2E346}"/>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12292" name="Footer Placeholder 3">
            <a:extLst>
              <a:ext uri="{FF2B5EF4-FFF2-40B4-BE49-F238E27FC236}">
                <a16:creationId xmlns:a16="http://schemas.microsoft.com/office/drawing/2014/main" id="{687963A2-C17A-4543-B456-22822493D76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bg1"/>
                </a:solidFill>
                <a:latin typeface="Arial" panose="020B0604020202020204" pitchFamily="34" charset="0"/>
              </a:defRPr>
            </a:lvl1pPr>
            <a:lvl2pPr marL="757066" indent="-291179">
              <a:defRPr>
                <a:solidFill>
                  <a:schemeClr val="bg1"/>
                </a:solidFill>
                <a:latin typeface="Arial" panose="020B0604020202020204" pitchFamily="34" charset="0"/>
              </a:defRPr>
            </a:lvl2pPr>
            <a:lvl3pPr marL="1164717" indent="-232943">
              <a:defRPr>
                <a:solidFill>
                  <a:schemeClr val="bg1"/>
                </a:solidFill>
                <a:latin typeface="Arial" panose="020B0604020202020204" pitchFamily="34" charset="0"/>
              </a:defRPr>
            </a:lvl3pPr>
            <a:lvl4pPr marL="1630604" indent="-232943">
              <a:defRPr>
                <a:solidFill>
                  <a:schemeClr val="bg1"/>
                </a:solidFill>
                <a:latin typeface="Arial" panose="020B0604020202020204" pitchFamily="34" charset="0"/>
              </a:defRPr>
            </a:lvl4pPr>
            <a:lvl5pPr marL="2096491" indent="-232943">
              <a:defRPr>
                <a:solidFill>
                  <a:schemeClr val="bg1"/>
                </a:solidFill>
                <a:latin typeface="Arial" panose="020B0604020202020204" pitchFamily="34" charset="0"/>
              </a:defRPr>
            </a:lvl5pPr>
            <a:lvl6pPr marL="2562377" indent="-232943" eaLnBrk="0" fontAlgn="base" hangingPunct="0">
              <a:spcBef>
                <a:spcPct val="0"/>
              </a:spcBef>
              <a:spcAft>
                <a:spcPct val="0"/>
              </a:spcAft>
              <a:defRPr>
                <a:solidFill>
                  <a:schemeClr val="bg1"/>
                </a:solidFill>
                <a:latin typeface="Arial" panose="020B0604020202020204" pitchFamily="34" charset="0"/>
              </a:defRPr>
            </a:lvl6pPr>
            <a:lvl7pPr marL="3028264" indent="-232943" eaLnBrk="0" fontAlgn="base" hangingPunct="0">
              <a:spcBef>
                <a:spcPct val="0"/>
              </a:spcBef>
              <a:spcAft>
                <a:spcPct val="0"/>
              </a:spcAft>
              <a:defRPr>
                <a:solidFill>
                  <a:schemeClr val="bg1"/>
                </a:solidFill>
                <a:latin typeface="Arial" panose="020B0604020202020204" pitchFamily="34" charset="0"/>
              </a:defRPr>
            </a:lvl7pPr>
            <a:lvl8pPr marL="3494151" indent="-232943" eaLnBrk="0" fontAlgn="base" hangingPunct="0">
              <a:spcBef>
                <a:spcPct val="0"/>
              </a:spcBef>
              <a:spcAft>
                <a:spcPct val="0"/>
              </a:spcAft>
              <a:defRPr>
                <a:solidFill>
                  <a:schemeClr val="bg1"/>
                </a:solidFill>
                <a:latin typeface="Arial" panose="020B0604020202020204" pitchFamily="34" charset="0"/>
              </a:defRPr>
            </a:lvl8pPr>
            <a:lvl9pPr marL="3960038" indent="-232943" eaLnBrk="0" fontAlgn="base" hangingPunct="0">
              <a:spcBef>
                <a:spcPct val="0"/>
              </a:spcBef>
              <a:spcAft>
                <a:spcPct val="0"/>
              </a:spcAft>
              <a:defRPr>
                <a:solidFill>
                  <a:schemeClr val="bg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293" name="Slide Number Placeholder 4">
            <a:extLst>
              <a:ext uri="{FF2B5EF4-FFF2-40B4-BE49-F238E27FC236}">
                <a16:creationId xmlns:a16="http://schemas.microsoft.com/office/drawing/2014/main" id="{FFC4B17C-36A6-4CA7-87D6-196D2374AD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bg1"/>
                </a:solidFill>
                <a:latin typeface="Arial" panose="020B0604020202020204" pitchFamily="34" charset="0"/>
              </a:defRPr>
            </a:lvl1pPr>
            <a:lvl2pPr marL="757066" indent="-291179">
              <a:defRPr>
                <a:solidFill>
                  <a:schemeClr val="bg1"/>
                </a:solidFill>
                <a:latin typeface="Arial" panose="020B0604020202020204" pitchFamily="34" charset="0"/>
              </a:defRPr>
            </a:lvl2pPr>
            <a:lvl3pPr marL="1164717" indent="-232943">
              <a:defRPr>
                <a:solidFill>
                  <a:schemeClr val="bg1"/>
                </a:solidFill>
                <a:latin typeface="Arial" panose="020B0604020202020204" pitchFamily="34" charset="0"/>
              </a:defRPr>
            </a:lvl3pPr>
            <a:lvl4pPr marL="1630604" indent="-232943">
              <a:defRPr>
                <a:solidFill>
                  <a:schemeClr val="bg1"/>
                </a:solidFill>
                <a:latin typeface="Arial" panose="020B0604020202020204" pitchFamily="34" charset="0"/>
              </a:defRPr>
            </a:lvl4pPr>
            <a:lvl5pPr marL="2096491" indent="-232943">
              <a:defRPr>
                <a:solidFill>
                  <a:schemeClr val="bg1"/>
                </a:solidFill>
                <a:latin typeface="Arial" panose="020B0604020202020204" pitchFamily="34" charset="0"/>
              </a:defRPr>
            </a:lvl5pPr>
            <a:lvl6pPr marL="2562377" indent="-232943" eaLnBrk="0" fontAlgn="base" hangingPunct="0">
              <a:spcBef>
                <a:spcPct val="0"/>
              </a:spcBef>
              <a:spcAft>
                <a:spcPct val="0"/>
              </a:spcAft>
              <a:defRPr>
                <a:solidFill>
                  <a:schemeClr val="bg1"/>
                </a:solidFill>
                <a:latin typeface="Arial" panose="020B0604020202020204" pitchFamily="34" charset="0"/>
              </a:defRPr>
            </a:lvl6pPr>
            <a:lvl7pPr marL="3028264" indent="-232943" eaLnBrk="0" fontAlgn="base" hangingPunct="0">
              <a:spcBef>
                <a:spcPct val="0"/>
              </a:spcBef>
              <a:spcAft>
                <a:spcPct val="0"/>
              </a:spcAft>
              <a:defRPr>
                <a:solidFill>
                  <a:schemeClr val="bg1"/>
                </a:solidFill>
                <a:latin typeface="Arial" panose="020B0604020202020204" pitchFamily="34" charset="0"/>
              </a:defRPr>
            </a:lvl7pPr>
            <a:lvl8pPr marL="3494151" indent="-232943" eaLnBrk="0" fontAlgn="base" hangingPunct="0">
              <a:spcBef>
                <a:spcPct val="0"/>
              </a:spcBef>
              <a:spcAft>
                <a:spcPct val="0"/>
              </a:spcAft>
              <a:defRPr>
                <a:solidFill>
                  <a:schemeClr val="bg1"/>
                </a:solidFill>
                <a:latin typeface="Arial" panose="020B0604020202020204" pitchFamily="34" charset="0"/>
              </a:defRPr>
            </a:lvl8pPr>
            <a:lvl9pPr marL="3960038" indent="-232943" eaLnBrk="0" fontAlgn="base" hangingPunct="0">
              <a:spcBef>
                <a:spcPct val="0"/>
              </a:spcBef>
              <a:spcAft>
                <a:spcPct val="0"/>
              </a:spcAft>
              <a:defRPr>
                <a:solidFill>
                  <a:schemeClr val="bg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DD255-4BEA-42F4-8432-B5A96F38DF0B}"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21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1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C7D4-5911-4F99-AF63-D149EC9F2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57E50E-49BE-4381-A880-BDA8650A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53109-4AC5-48BE-A9A2-7A0CB0119875}"/>
              </a:ext>
            </a:extLst>
          </p:cNvPr>
          <p:cNvSpPr>
            <a:spLocks noGrp="1"/>
          </p:cNvSpPr>
          <p:nvPr>
            <p:ph type="dt" sz="half" idx="10"/>
          </p:nvPr>
        </p:nvSpPr>
        <p:spPr/>
        <p:txBody>
          <a:bodyPr/>
          <a:lstStyle/>
          <a:p>
            <a:fld id="{9EE159A7-7A57-124A-B0F3-0BF6793F9BD9}" type="datetime1">
              <a:rPr lang="en-US" smtClean="0"/>
              <a:t>11/4/2022</a:t>
            </a:fld>
            <a:endParaRPr lang="en-US" dirty="0"/>
          </a:p>
        </p:txBody>
      </p:sp>
      <p:sp>
        <p:nvSpPr>
          <p:cNvPr id="5" name="Footer Placeholder 4">
            <a:extLst>
              <a:ext uri="{FF2B5EF4-FFF2-40B4-BE49-F238E27FC236}">
                <a16:creationId xmlns:a16="http://schemas.microsoft.com/office/drawing/2014/main" id="{DDB0C96A-F6A6-4C6C-89FF-1C4EB6B9F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7345A-D797-4CE3-8104-6B454737FD0F}"/>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7" name="hcSlideMaster.Title SlideHeader">
            <a:extLst>
              <a:ext uri="{FF2B5EF4-FFF2-40B4-BE49-F238E27FC236}">
                <a16:creationId xmlns:a16="http://schemas.microsoft.com/office/drawing/2014/main" id="{BEBDF76E-F7CC-3895-01D0-39CE605428CA}"/>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324B831D-E888-5F7A-0645-86EFD8C0DEFB}"/>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04414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30C9-E778-4C02-A956-80CCD713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B3B5B3-5AAE-4BAC-86C0-F95CAB4AF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74F2DF-0101-4090-9E60-4922753B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0149E0-9029-474E-A64E-80597AC16D6C}"/>
              </a:ext>
            </a:extLst>
          </p:cNvPr>
          <p:cNvSpPr>
            <a:spLocks noGrp="1"/>
          </p:cNvSpPr>
          <p:nvPr>
            <p:ph type="dt" sz="half" idx="10"/>
          </p:nvPr>
        </p:nvSpPr>
        <p:spPr/>
        <p:txBody>
          <a:bodyPr/>
          <a:lstStyle/>
          <a:p>
            <a:fld id="{021EDDBE-43ED-864E-8571-12BB98BE2549}" type="datetime1">
              <a:rPr lang="en-US" smtClean="0"/>
              <a:t>11/4/2022</a:t>
            </a:fld>
            <a:endParaRPr lang="en-US" dirty="0"/>
          </a:p>
        </p:txBody>
      </p:sp>
      <p:sp>
        <p:nvSpPr>
          <p:cNvPr id="6" name="Footer Placeholder 5">
            <a:extLst>
              <a:ext uri="{FF2B5EF4-FFF2-40B4-BE49-F238E27FC236}">
                <a16:creationId xmlns:a16="http://schemas.microsoft.com/office/drawing/2014/main" id="{914E5AA0-B6A6-4979-BA70-7AFAE83DC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F6256-4979-46C4-B26F-A133DD423E2A}"/>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8" name="hcSlideMaster.Picture with CaptionHeader">
            <a:extLst>
              <a:ext uri="{FF2B5EF4-FFF2-40B4-BE49-F238E27FC236}">
                <a16:creationId xmlns:a16="http://schemas.microsoft.com/office/drawing/2014/main" id="{3F390FD0-A1FB-0C78-20AE-152BB69E3955}"/>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9957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23C-41F4-4563-A5CC-5FA3EB4138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32CD9-08B8-4441-BB54-2E446FF8AA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253B3-E07B-49BD-AB81-B2DBD563CBD4}"/>
              </a:ext>
            </a:extLst>
          </p:cNvPr>
          <p:cNvSpPr>
            <a:spLocks noGrp="1"/>
          </p:cNvSpPr>
          <p:nvPr>
            <p:ph type="dt" sz="half" idx="10"/>
          </p:nvPr>
        </p:nvSpPr>
        <p:spPr/>
        <p:txBody>
          <a:bodyPr/>
          <a:lstStyle/>
          <a:p>
            <a:fld id="{552B647D-10A5-644B-A31B-CF4D7378282E}" type="datetime1">
              <a:rPr lang="en-US" smtClean="0"/>
              <a:t>11/4/2022</a:t>
            </a:fld>
            <a:endParaRPr lang="en-US" dirty="0"/>
          </a:p>
        </p:txBody>
      </p:sp>
      <p:sp>
        <p:nvSpPr>
          <p:cNvPr id="5" name="Footer Placeholder 4">
            <a:extLst>
              <a:ext uri="{FF2B5EF4-FFF2-40B4-BE49-F238E27FC236}">
                <a16:creationId xmlns:a16="http://schemas.microsoft.com/office/drawing/2014/main" id="{344AD4CE-5ACC-4AF7-8878-E424971E78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F05FB-94C3-478D-A7B7-FD2EE55A6FBA}"/>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7" name="hcSlideMaster.Title and Vertical TextHeader">
            <a:extLst>
              <a:ext uri="{FF2B5EF4-FFF2-40B4-BE49-F238E27FC236}">
                <a16:creationId xmlns:a16="http://schemas.microsoft.com/office/drawing/2014/main" id="{B73C0CE8-2704-0055-D494-6C5958A54503}"/>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80911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58145-5BA2-454D-8F39-D3F9A33B8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CA0B-FB1A-40A5-8753-960F60FB99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1E591-83E9-4821-8AA9-907C766039B5}"/>
              </a:ext>
            </a:extLst>
          </p:cNvPr>
          <p:cNvSpPr>
            <a:spLocks noGrp="1"/>
          </p:cNvSpPr>
          <p:nvPr>
            <p:ph type="dt" sz="half" idx="10"/>
          </p:nvPr>
        </p:nvSpPr>
        <p:spPr/>
        <p:txBody>
          <a:bodyPr/>
          <a:lstStyle/>
          <a:p>
            <a:fld id="{18CEE81F-BF33-DE4D-A24A-046F10C4C391}" type="datetime1">
              <a:rPr lang="en-US" smtClean="0"/>
              <a:t>11/4/2022</a:t>
            </a:fld>
            <a:endParaRPr lang="en-US" dirty="0"/>
          </a:p>
        </p:txBody>
      </p:sp>
      <p:sp>
        <p:nvSpPr>
          <p:cNvPr id="5" name="Footer Placeholder 4">
            <a:extLst>
              <a:ext uri="{FF2B5EF4-FFF2-40B4-BE49-F238E27FC236}">
                <a16:creationId xmlns:a16="http://schemas.microsoft.com/office/drawing/2014/main" id="{62BD92D9-D439-4770-80C2-3118F63CA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47C5D7-65B1-4887-80CD-C4A5C6FA27CC}"/>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7" name="hcSlideMaster.Vertical Title and TextHeader">
            <a:extLst>
              <a:ext uri="{FF2B5EF4-FFF2-40B4-BE49-F238E27FC236}">
                <a16:creationId xmlns:a16="http://schemas.microsoft.com/office/drawing/2014/main" id="{5970D0D8-D785-4016-E475-2C20C5FED077}"/>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1649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C7D4-5911-4F99-AF63-D149EC9F2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57E50E-49BE-4381-A880-BDA8650A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53109-4AC5-48BE-A9A2-7A0CB0119875}"/>
              </a:ext>
            </a:extLst>
          </p:cNvPr>
          <p:cNvSpPr>
            <a:spLocks noGrp="1"/>
          </p:cNvSpPr>
          <p:nvPr>
            <p:ph type="dt" sz="half" idx="10"/>
          </p:nvPr>
        </p:nvSpPr>
        <p:spPr/>
        <p:txBody>
          <a:bodyPr/>
          <a:lstStyle/>
          <a:p>
            <a:fld id="{9EE159A7-7A57-124A-B0F3-0BF6793F9BD9}" type="datetime1">
              <a:rPr lang="en-US" smtClean="0"/>
              <a:t>11/4/2022</a:t>
            </a:fld>
            <a:endParaRPr lang="en-US" dirty="0"/>
          </a:p>
        </p:txBody>
      </p:sp>
      <p:sp>
        <p:nvSpPr>
          <p:cNvPr id="5" name="Footer Placeholder 4">
            <a:extLst>
              <a:ext uri="{FF2B5EF4-FFF2-40B4-BE49-F238E27FC236}">
                <a16:creationId xmlns:a16="http://schemas.microsoft.com/office/drawing/2014/main" id="{DDB0C96A-F6A6-4C6C-89FF-1C4EB6B9F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7345A-D797-4CE3-8104-6B454737FD0F}"/>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225820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7B10-3B88-453F-8A67-80D03F2D1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A9F3D-5947-4C8E-80C1-187A0CC053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B953D-6372-4789-9CE4-EBD09659580C}"/>
              </a:ext>
            </a:extLst>
          </p:cNvPr>
          <p:cNvSpPr>
            <a:spLocks noGrp="1"/>
          </p:cNvSpPr>
          <p:nvPr>
            <p:ph type="dt" sz="half" idx="10"/>
          </p:nvPr>
        </p:nvSpPr>
        <p:spPr/>
        <p:txBody>
          <a:bodyPr/>
          <a:lstStyle/>
          <a:p>
            <a:fld id="{DD0F0EAD-8731-7045-9DC9-15E0AA299A52}" type="datetime1">
              <a:rPr lang="en-US" smtClean="0"/>
              <a:t>11/4/2022</a:t>
            </a:fld>
            <a:endParaRPr lang="en-US" dirty="0"/>
          </a:p>
        </p:txBody>
      </p:sp>
      <p:sp>
        <p:nvSpPr>
          <p:cNvPr id="5" name="Footer Placeholder 4">
            <a:extLst>
              <a:ext uri="{FF2B5EF4-FFF2-40B4-BE49-F238E27FC236}">
                <a16:creationId xmlns:a16="http://schemas.microsoft.com/office/drawing/2014/main" id="{59154545-19F1-4E85-B919-0D72ED1E7F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109017-539E-434F-BB45-CFCCA3BDBAA5}"/>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419850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406C-6290-49E1-8992-12980D895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2A6D32-4191-4191-A2C4-CD42564001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128546-E485-480B-B471-71371C1C8D7B}"/>
              </a:ext>
            </a:extLst>
          </p:cNvPr>
          <p:cNvSpPr>
            <a:spLocks noGrp="1"/>
          </p:cNvSpPr>
          <p:nvPr>
            <p:ph type="dt" sz="half" idx="10"/>
          </p:nvPr>
        </p:nvSpPr>
        <p:spPr/>
        <p:txBody>
          <a:bodyPr/>
          <a:lstStyle/>
          <a:p>
            <a:fld id="{B7CDA144-6D18-054C-BD63-0B731D0AF0E0}" type="datetime1">
              <a:rPr lang="en-US" smtClean="0"/>
              <a:t>11/4/2022</a:t>
            </a:fld>
            <a:endParaRPr lang="en-US" dirty="0"/>
          </a:p>
        </p:txBody>
      </p:sp>
      <p:sp>
        <p:nvSpPr>
          <p:cNvPr id="5" name="Footer Placeholder 4">
            <a:extLst>
              <a:ext uri="{FF2B5EF4-FFF2-40B4-BE49-F238E27FC236}">
                <a16:creationId xmlns:a16="http://schemas.microsoft.com/office/drawing/2014/main" id="{2FFF195C-31D4-4480-A240-3894342765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F70CFA-3CA9-4E73-8DC5-46F3FE86BBA6}"/>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98226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14FF-7D23-4CA9-BF58-B792C8E81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9BA4A-8952-49D0-B509-8B26817874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FC4732-A179-494C-8186-BBD98A9A6F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5661F-CA92-46AA-A17F-37CFF5378F20}"/>
              </a:ext>
            </a:extLst>
          </p:cNvPr>
          <p:cNvSpPr>
            <a:spLocks noGrp="1"/>
          </p:cNvSpPr>
          <p:nvPr>
            <p:ph type="dt" sz="half" idx="10"/>
          </p:nvPr>
        </p:nvSpPr>
        <p:spPr/>
        <p:txBody>
          <a:bodyPr/>
          <a:lstStyle/>
          <a:p>
            <a:fld id="{AC1BBA4F-1F92-3240-ABD9-808FF00B443C}" type="datetime1">
              <a:rPr lang="en-US" smtClean="0"/>
              <a:t>11/4/2022</a:t>
            </a:fld>
            <a:endParaRPr lang="en-US" dirty="0"/>
          </a:p>
        </p:txBody>
      </p:sp>
      <p:sp>
        <p:nvSpPr>
          <p:cNvPr id="6" name="Footer Placeholder 5">
            <a:extLst>
              <a:ext uri="{FF2B5EF4-FFF2-40B4-BE49-F238E27FC236}">
                <a16:creationId xmlns:a16="http://schemas.microsoft.com/office/drawing/2014/main" id="{A65158CE-CD22-4D57-BD58-B9EBA96E35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FA21C-B32D-46C9-BAA7-4913AB91857B}"/>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3994711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77C8-DFCF-402A-A8B4-BC1F79E7D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29BE6-B9A1-40A1-9BAC-0B821B720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DFD1EB-3A61-4123-8370-CA2BA1ED76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D7BBC0-409E-4FAB-8684-99C612519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D52850-8F9D-4E77-B868-437E4E00CD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BF3C7-1ECB-4AA9-83CE-6F1C9FA10AB0}"/>
              </a:ext>
            </a:extLst>
          </p:cNvPr>
          <p:cNvSpPr>
            <a:spLocks noGrp="1"/>
          </p:cNvSpPr>
          <p:nvPr>
            <p:ph type="dt" sz="half" idx="10"/>
          </p:nvPr>
        </p:nvSpPr>
        <p:spPr/>
        <p:txBody>
          <a:bodyPr/>
          <a:lstStyle/>
          <a:p>
            <a:fld id="{4CFF89F7-B408-4546-9B2D-95E2AC9D0CC9}" type="datetime1">
              <a:rPr lang="en-US" smtClean="0"/>
              <a:t>11/4/2022</a:t>
            </a:fld>
            <a:endParaRPr lang="en-US" dirty="0"/>
          </a:p>
        </p:txBody>
      </p:sp>
      <p:sp>
        <p:nvSpPr>
          <p:cNvPr id="8" name="Footer Placeholder 7">
            <a:extLst>
              <a:ext uri="{FF2B5EF4-FFF2-40B4-BE49-F238E27FC236}">
                <a16:creationId xmlns:a16="http://schemas.microsoft.com/office/drawing/2014/main" id="{FEA2FB93-FEBF-4FB3-BFE1-741832BAF8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3FEB26-F903-4F7C-9C3D-6DDCF670FAB5}"/>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307282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F048-EBCF-464A-A41D-46C1DF18A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0840C8-F205-49E6-9533-C0AE4249C6FB}"/>
              </a:ext>
            </a:extLst>
          </p:cNvPr>
          <p:cNvSpPr>
            <a:spLocks noGrp="1"/>
          </p:cNvSpPr>
          <p:nvPr>
            <p:ph type="dt" sz="half" idx="10"/>
          </p:nvPr>
        </p:nvSpPr>
        <p:spPr/>
        <p:txBody>
          <a:bodyPr/>
          <a:lstStyle/>
          <a:p>
            <a:fld id="{0402FD18-0024-794D-9483-FC5A813FFB65}" type="datetime1">
              <a:rPr lang="en-US" smtClean="0"/>
              <a:t>11/4/2022</a:t>
            </a:fld>
            <a:endParaRPr lang="en-US" dirty="0"/>
          </a:p>
        </p:txBody>
      </p:sp>
      <p:sp>
        <p:nvSpPr>
          <p:cNvPr id="4" name="Footer Placeholder 3">
            <a:extLst>
              <a:ext uri="{FF2B5EF4-FFF2-40B4-BE49-F238E27FC236}">
                <a16:creationId xmlns:a16="http://schemas.microsoft.com/office/drawing/2014/main" id="{D1EA092F-CE12-4B37-9E0C-F8505A0929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5AFF4B-DF08-408D-9229-C12E757F9D54}"/>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72557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E1B91-6A36-46CE-A652-2AEBD1BAF179}"/>
              </a:ext>
            </a:extLst>
          </p:cNvPr>
          <p:cNvSpPr>
            <a:spLocks noGrp="1"/>
          </p:cNvSpPr>
          <p:nvPr>
            <p:ph type="dt" sz="half" idx="10"/>
          </p:nvPr>
        </p:nvSpPr>
        <p:spPr/>
        <p:txBody>
          <a:bodyPr/>
          <a:lstStyle/>
          <a:p>
            <a:fld id="{51112DAF-E8ED-3C4F-BEAE-B0CA73ED896E}" type="datetime1">
              <a:rPr lang="en-US" smtClean="0"/>
              <a:t>11/4/2022</a:t>
            </a:fld>
            <a:endParaRPr lang="en-US" dirty="0"/>
          </a:p>
        </p:txBody>
      </p:sp>
      <p:sp>
        <p:nvSpPr>
          <p:cNvPr id="3" name="Footer Placeholder 2">
            <a:extLst>
              <a:ext uri="{FF2B5EF4-FFF2-40B4-BE49-F238E27FC236}">
                <a16:creationId xmlns:a16="http://schemas.microsoft.com/office/drawing/2014/main" id="{6E8B02B0-9180-4099-B42B-DC9609022E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780D98-2477-472F-8396-0D9583CD6D61}"/>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139852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C7D4-5911-4F99-AF63-D149EC9F2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57E50E-49BE-4381-A880-BDA8650A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53109-4AC5-48BE-A9A2-7A0CB0119875}"/>
              </a:ext>
            </a:extLst>
          </p:cNvPr>
          <p:cNvSpPr>
            <a:spLocks noGrp="1"/>
          </p:cNvSpPr>
          <p:nvPr>
            <p:ph type="dt" sz="half" idx="10"/>
          </p:nvPr>
        </p:nvSpPr>
        <p:spPr/>
        <p:txBody>
          <a:bodyPr/>
          <a:lstStyle/>
          <a:p>
            <a:fld id="{9EE159A7-7A57-124A-B0F3-0BF6793F9BD9}" type="datetime1">
              <a:rPr lang="en-US" smtClean="0"/>
              <a:t>11/4/2022</a:t>
            </a:fld>
            <a:endParaRPr lang="en-US" dirty="0"/>
          </a:p>
        </p:txBody>
      </p:sp>
      <p:sp>
        <p:nvSpPr>
          <p:cNvPr id="5" name="Footer Placeholder 4">
            <a:extLst>
              <a:ext uri="{FF2B5EF4-FFF2-40B4-BE49-F238E27FC236}">
                <a16:creationId xmlns:a16="http://schemas.microsoft.com/office/drawing/2014/main" id="{DDB0C96A-F6A6-4C6C-89FF-1C4EB6B9F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7345A-D797-4CE3-8104-6B454737FD0F}"/>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1226643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FD3D-3655-404D-88EE-5D48B6F9D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9EC11-7AFE-45E0-847F-6E3FB4D5A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E8AA7-539B-46CD-897E-E0CEECE0D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C254C-8A83-4B6A-9F1C-B0E2E219777B}"/>
              </a:ext>
            </a:extLst>
          </p:cNvPr>
          <p:cNvSpPr>
            <a:spLocks noGrp="1"/>
          </p:cNvSpPr>
          <p:nvPr>
            <p:ph type="dt" sz="half" idx="10"/>
          </p:nvPr>
        </p:nvSpPr>
        <p:spPr/>
        <p:txBody>
          <a:bodyPr/>
          <a:lstStyle/>
          <a:p>
            <a:fld id="{565D364D-32A7-144F-98A8-EFE4B9600723}" type="datetime1">
              <a:rPr lang="en-US" smtClean="0"/>
              <a:t>11/4/2022</a:t>
            </a:fld>
            <a:endParaRPr lang="en-US" dirty="0"/>
          </a:p>
        </p:txBody>
      </p:sp>
      <p:sp>
        <p:nvSpPr>
          <p:cNvPr id="6" name="Footer Placeholder 5">
            <a:extLst>
              <a:ext uri="{FF2B5EF4-FFF2-40B4-BE49-F238E27FC236}">
                <a16:creationId xmlns:a16="http://schemas.microsoft.com/office/drawing/2014/main" id="{0A41733B-D393-4CFA-AD70-160E79A450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E69D5E-0027-42C0-B2B5-139A04FB9343}"/>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98418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30C9-E778-4C02-A956-80CCD713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B3B5B3-5AAE-4BAC-86C0-F95CAB4AF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74F2DF-0101-4090-9E60-4922753B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0149E0-9029-474E-A64E-80597AC16D6C}"/>
              </a:ext>
            </a:extLst>
          </p:cNvPr>
          <p:cNvSpPr>
            <a:spLocks noGrp="1"/>
          </p:cNvSpPr>
          <p:nvPr>
            <p:ph type="dt" sz="half" idx="10"/>
          </p:nvPr>
        </p:nvSpPr>
        <p:spPr/>
        <p:txBody>
          <a:bodyPr/>
          <a:lstStyle/>
          <a:p>
            <a:fld id="{021EDDBE-43ED-864E-8571-12BB98BE2549}" type="datetime1">
              <a:rPr lang="en-US" smtClean="0"/>
              <a:t>11/4/2022</a:t>
            </a:fld>
            <a:endParaRPr lang="en-US" dirty="0"/>
          </a:p>
        </p:txBody>
      </p:sp>
      <p:sp>
        <p:nvSpPr>
          <p:cNvPr id="6" name="Footer Placeholder 5">
            <a:extLst>
              <a:ext uri="{FF2B5EF4-FFF2-40B4-BE49-F238E27FC236}">
                <a16:creationId xmlns:a16="http://schemas.microsoft.com/office/drawing/2014/main" id="{914E5AA0-B6A6-4979-BA70-7AFAE83DC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F6256-4979-46C4-B26F-A133DD423E2A}"/>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129019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23C-41F4-4563-A5CC-5FA3EB4138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32CD9-08B8-4441-BB54-2E446FF8AA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253B3-E07B-49BD-AB81-B2DBD563CBD4}"/>
              </a:ext>
            </a:extLst>
          </p:cNvPr>
          <p:cNvSpPr>
            <a:spLocks noGrp="1"/>
          </p:cNvSpPr>
          <p:nvPr>
            <p:ph type="dt" sz="half" idx="10"/>
          </p:nvPr>
        </p:nvSpPr>
        <p:spPr/>
        <p:txBody>
          <a:bodyPr/>
          <a:lstStyle/>
          <a:p>
            <a:fld id="{552B647D-10A5-644B-A31B-CF4D7378282E}" type="datetime1">
              <a:rPr lang="en-US" smtClean="0"/>
              <a:t>11/4/2022</a:t>
            </a:fld>
            <a:endParaRPr lang="en-US" dirty="0"/>
          </a:p>
        </p:txBody>
      </p:sp>
      <p:sp>
        <p:nvSpPr>
          <p:cNvPr id="5" name="Footer Placeholder 4">
            <a:extLst>
              <a:ext uri="{FF2B5EF4-FFF2-40B4-BE49-F238E27FC236}">
                <a16:creationId xmlns:a16="http://schemas.microsoft.com/office/drawing/2014/main" id="{344AD4CE-5ACC-4AF7-8878-E424971E78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F05FB-94C3-478D-A7B7-FD2EE55A6FBA}"/>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1711817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58145-5BA2-454D-8F39-D3F9A33B8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CA0B-FB1A-40A5-8753-960F60FB99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1E591-83E9-4821-8AA9-907C766039B5}"/>
              </a:ext>
            </a:extLst>
          </p:cNvPr>
          <p:cNvSpPr>
            <a:spLocks noGrp="1"/>
          </p:cNvSpPr>
          <p:nvPr>
            <p:ph type="dt" sz="half" idx="10"/>
          </p:nvPr>
        </p:nvSpPr>
        <p:spPr/>
        <p:txBody>
          <a:bodyPr/>
          <a:lstStyle/>
          <a:p>
            <a:fld id="{18CEE81F-BF33-DE4D-A24A-046F10C4C391}" type="datetime1">
              <a:rPr lang="en-US" smtClean="0"/>
              <a:t>11/4/2022</a:t>
            </a:fld>
            <a:endParaRPr lang="en-US" dirty="0"/>
          </a:p>
        </p:txBody>
      </p:sp>
      <p:sp>
        <p:nvSpPr>
          <p:cNvPr id="5" name="Footer Placeholder 4">
            <a:extLst>
              <a:ext uri="{FF2B5EF4-FFF2-40B4-BE49-F238E27FC236}">
                <a16:creationId xmlns:a16="http://schemas.microsoft.com/office/drawing/2014/main" id="{62BD92D9-D439-4770-80C2-3118F63CA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47C5D7-65B1-4887-80CD-C4A5C6FA27CC}"/>
              </a:ext>
            </a:extLst>
          </p:cNvPr>
          <p:cNvSpPr>
            <a:spLocks noGrp="1"/>
          </p:cNvSpPr>
          <p:nvPr>
            <p:ph type="sldNum" sz="quarter" idx="12"/>
          </p:nvPr>
        </p:nvSpPr>
        <p:spPr/>
        <p:txBody>
          <a:bodyPr/>
          <a:lstStyle/>
          <a:p>
            <a:fld id="{C55FA0EA-2003-4A99-9232-F60B86B375FE}" type="slidenum">
              <a:rPr lang="en-US" smtClean="0"/>
              <a:t>‹#›</a:t>
            </a:fld>
            <a:endParaRPr lang="en-US" dirty="0"/>
          </a:p>
        </p:txBody>
      </p:sp>
    </p:spTree>
    <p:extLst>
      <p:ext uri="{BB962C8B-B14F-4D97-AF65-F5344CB8AC3E}">
        <p14:creationId xmlns:p14="http://schemas.microsoft.com/office/powerpoint/2010/main" val="376559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7B10-3B88-453F-8A67-80D03F2D1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A9F3D-5947-4C8E-80C1-187A0CC053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B953D-6372-4789-9CE4-EBD09659580C}"/>
              </a:ext>
            </a:extLst>
          </p:cNvPr>
          <p:cNvSpPr>
            <a:spLocks noGrp="1"/>
          </p:cNvSpPr>
          <p:nvPr>
            <p:ph type="dt" sz="half" idx="10"/>
          </p:nvPr>
        </p:nvSpPr>
        <p:spPr/>
        <p:txBody>
          <a:bodyPr/>
          <a:lstStyle/>
          <a:p>
            <a:fld id="{DD0F0EAD-8731-7045-9DC9-15E0AA299A52}" type="datetime1">
              <a:rPr lang="en-US" smtClean="0"/>
              <a:t>11/4/2022</a:t>
            </a:fld>
            <a:endParaRPr lang="en-US" dirty="0"/>
          </a:p>
        </p:txBody>
      </p:sp>
      <p:sp>
        <p:nvSpPr>
          <p:cNvPr id="5" name="Footer Placeholder 4">
            <a:extLst>
              <a:ext uri="{FF2B5EF4-FFF2-40B4-BE49-F238E27FC236}">
                <a16:creationId xmlns:a16="http://schemas.microsoft.com/office/drawing/2014/main" id="{59154545-19F1-4E85-B919-0D72ED1E7F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109017-539E-434F-BB45-CFCCA3BDBAA5}"/>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7" name="hcSlideMaster.Title and ContentHeader">
            <a:extLst>
              <a:ext uri="{FF2B5EF4-FFF2-40B4-BE49-F238E27FC236}">
                <a16:creationId xmlns:a16="http://schemas.microsoft.com/office/drawing/2014/main" id="{FA61428A-6B67-7D96-BE38-33F45F0EA07E}"/>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1499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406C-6290-49E1-8992-12980D895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2A6D32-4191-4191-A2C4-CD42564001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128546-E485-480B-B471-71371C1C8D7B}"/>
              </a:ext>
            </a:extLst>
          </p:cNvPr>
          <p:cNvSpPr>
            <a:spLocks noGrp="1"/>
          </p:cNvSpPr>
          <p:nvPr>
            <p:ph type="dt" sz="half" idx="10"/>
          </p:nvPr>
        </p:nvSpPr>
        <p:spPr/>
        <p:txBody>
          <a:bodyPr/>
          <a:lstStyle/>
          <a:p>
            <a:fld id="{B7CDA144-6D18-054C-BD63-0B731D0AF0E0}" type="datetime1">
              <a:rPr lang="en-US" smtClean="0"/>
              <a:t>11/4/2022</a:t>
            </a:fld>
            <a:endParaRPr lang="en-US" dirty="0"/>
          </a:p>
        </p:txBody>
      </p:sp>
      <p:sp>
        <p:nvSpPr>
          <p:cNvPr id="5" name="Footer Placeholder 4">
            <a:extLst>
              <a:ext uri="{FF2B5EF4-FFF2-40B4-BE49-F238E27FC236}">
                <a16:creationId xmlns:a16="http://schemas.microsoft.com/office/drawing/2014/main" id="{2FFF195C-31D4-4480-A240-3894342765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F70CFA-3CA9-4E73-8DC5-46F3FE86BBA6}"/>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7" name="hcSlideMaster.Section HeaderHeader">
            <a:extLst>
              <a:ext uri="{FF2B5EF4-FFF2-40B4-BE49-F238E27FC236}">
                <a16:creationId xmlns:a16="http://schemas.microsoft.com/office/drawing/2014/main" id="{50329425-1AC2-E687-531A-14DC1278373D}"/>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78488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14FF-7D23-4CA9-BF58-B792C8E81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9BA4A-8952-49D0-B509-8B26817874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FC4732-A179-494C-8186-BBD98A9A6F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5661F-CA92-46AA-A17F-37CFF5378F20}"/>
              </a:ext>
            </a:extLst>
          </p:cNvPr>
          <p:cNvSpPr>
            <a:spLocks noGrp="1"/>
          </p:cNvSpPr>
          <p:nvPr>
            <p:ph type="dt" sz="half" idx="10"/>
          </p:nvPr>
        </p:nvSpPr>
        <p:spPr/>
        <p:txBody>
          <a:bodyPr/>
          <a:lstStyle/>
          <a:p>
            <a:fld id="{AC1BBA4F-1F92-3240-ABD9-808FF00B443C}" type="datetime1">
              <a:rPr lang="en-US" smtClean="0"/>
              <a:t>11/4/2022</a:t>
            </a:fld>
            <a:endParaRPr lang="en-US" dirty="0"/>
          </a:p>
        </p:txBody>
      </p:sp>
      <p:sp>
        <p:nvSpPr>
          <p:cNvPr id="6" name="Footer Placeholder 5">
            <a:extLst>
              <a:ext uri="{FF2B5EF4-FFF2-40B4-BE49-F238E27FC236}">
                <a16:creationId xmlns:a16="http://schemas.microsoft.com/office/drawing/2014/main" id="{A65158CE-CD22-4D57-BD58-B9EBA96E35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FA21C-B32D-46C9-BAA7-4913AB91857B}"/>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8" name="hcSlideMaster.Two ContentHeader">
            <a:extLst>
              <a:ext uri="{FF2B5EF4-FFF2-40B4-BE49-F238E27FC236}">
                <a16:creationId xmlns:a16="http://schemas.microsoft.com/office/drawing/2014/main" id="{FDDB746E-A5D1-0EB1-AC71-DD563775DAB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0400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77C8-DFCF-402A-A8B4-BC1F79E7D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29BE6-B9A1-40A1-9BAC-0B821B720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DFD1EB-3A61-4123-8370-CA2BA1ED76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D7BBC0-409E-4FAB-8684-99C612519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D52850-8F9D-4E77-B868-437E4E00CD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BF3C7-1ECB-4AA9-83CE-6F1C9FA10AB0}"/>
              </a:ext>
            </a:extLst>
          </p:cNvPr>
          <p:cNvSpPr>
            <a:spLocks noGrp="1"/>
          </p:cNvSpPr>
          <p:nvPr>
            <p:ph type="dt" sz="half" idx="10"/>
          </p:nvPr>
        </p:nvSpPr>
        <p:spPr/>
        <p:txBody>
          <a:bodyPr/>
          <a:lstStyle/>
          <a:p>
            <a:fld id="{4CFF89F7-B408-4546-9B2D-95E2AC9D0CC9}" type="datetime1">
              <a:rPr lang="en-US" smtClean="0"/>
              <a:t>11/4/2022</a:t>
            </a:fld>
            <a:endParaRPr lang="en-US" dirty="0"/>
          </a:p>
        </p:txBody>
      </p:sp>
      <p:sp>
        <p:nvSpPr>
          <p:cNvPr id="8" name="Footer Placeholder 7">
            <a:extLst>
              <a:ext uri="{FF2B5EF4-FFF2-40B4-BE49-F238E27FC236}">
                <a16:creationId xmlns:a16="http://schemas.microsoft.com/office/drawing/2014/main" id="{FEA2FB93-FEBF-4FB3-BFE1-741832BAF8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3FEB26-F903-4F7C-9C3D-6DDCF670FAB5}"/>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10" name="hcSlideMaster.ComparisonHeader">
            <a:extLst>
              <a:ext uri="{FF2B5EF4-FFF2-40B4-BE49-F238E27FC236}">
                <a16:creationId xmlns:a16="http://schemas.microsoft.com/office/drawing/2014/main" id="{F07EDF1C-41DD-2513-A28F-11D378E44CB8}"/>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38611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F048-EBCF-464A-A41D-46C1DF18A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0840C8-F205-49E6-9533-C0AE4249C6FB}"/>
              </a:ext>
            </a:extLst>
          </p:cNvPr>
          <p:cNvSpPr>
            <a:spLocks noGrp="1"/>
          </p:cNvSpPr>
          <p:nvPr>
            <p:ph type="dt" sz="half" idx="10"/>
          </p:nvPr>
        </p:nvSpPr>
        <p:spPr/>
        <p:txBody>
          <a:bodyPr/>
          <a:lstStyle/>
          <a:p>
            <a:fld id="{0402FD18-0024-794D-9483-FC5A813FFB65}" type="datetime1">
              <a:rPr lang="en-US" smtClean="0"/>
              <a:t>11/4/2022</a:t>
            </a:fld>
            <a:endParaRPr lang="en-US" dirty="0"/>
          </a:p>
        </p:txBody>
      </p:sp>
      <p:sp>
        <p:nvSpPr>
          <p:cNvPr id="4" name="Footer Placeholder 3">
            <a:extLst>
              <a:ext uri="{FF2B5EF4-FFF2-40B4-BE49-F238E27FC236}">
                <a16:creationId xmlns:a16="http://schemas.microsoft.com/office/drawing/2014/main" id="{D1EA092F-CE12-4B37-9E0C-F8505A0929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5AFF4B-DF08-408D-9229-C12E757F9D54}"/>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6" name="hcSlideMaster.Title OnlyHeader">
            <a:extLst>
              <a:ext uri="{FF2B5EF4-FFF2-40B4-BE49-F238E27FC236}">
                <a16:creationId xmlns:a16="http://schemas.microsoft.com/office/drawing/2014/main" id="{12A1EBE6-5142-FF71-FCC6-1B075245832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14461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E1B91-6A36-46CE-A652-2AEBD1BAF179}"/>
              </a:ext>
            </a:extLst>
          </p:cNvPr>
          <p:cNvSpPr>
            <a:spLocks noGrp="1"/>
          </p:cNvSpPr>
          <p:nvPr>
            <p:ph type="dt" sz="half" idx="10"/>
          </p:nvPr>
        </p:nvSpPr>
        <p:spPr/>
        <p:txBody>
          <a:bodyPr/>
          <a:lstStyle/>
          <a:p>
            <a:fld id="{51112DAF-E8ED-3C4F-BEAE-B0CA73ED896E}" type="datetime1">
              <a:rPr lang="en-US" smtClean="0"/>
              <a:t>11/4/2022</a:t>
            </a:fld>
            <a:endParaRPr lang="en-US" dirty="0"/>
          </a:p>
        </p:txBody>
      </p:sp>
      <p:sp>
        <p:nvSpPr>
          <p:cNvPr id="3" name="Footer Placeholder 2">
            <a:extLst>
              <a:ext uri="{FF2B5EF4-FFF2-40B4-BE49-F238E27FC236}">
                <a16:creationId xmlns:a16="http://schemas.microsoft.com/office/drawing/2014/main" id="{6E8B02B0-9180-4099-B42B-DC9609022E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780D98-2477-472F-8396-0D9583CD6D61}"/>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5" name="hcSlideMaster.BlankHeader">
            <a:extLst>
              <a:ext uri="{FF2B5EF4-FFF2-40B4-BE49-F238E27FC236}">
                <a16:creationId xmlns:a16="http://schemas.microsoft.com/office/drawing/2014/main" id="{15BB8C42-D1B7-7319-AF7D-34BEE7664815}"/>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4963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FD3D-3655-404D-88EE-5D48B6F9D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9EC11-7AFE-45E0-847F-6E3FB4D5A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E8AA7-539B-46CD-897E-E0CEECE0D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C254C-8A83-4B6A-9F1C-B0E2E219777B}"/>
              </a:ext>
            </a:extLst>
          </p:cNvPr>
          <p:cNvSpPr>
            <a:spLocks noGrp="1"/>
          </p:cNvSpPr>
          <p:nvPr>
            <p:ph type="dt" sz="half" idx="10"/>
          </p:nvPr>
        </p:nvSpPr>
        <p:spPr/>
        <p:txBody>
          <a:bodyPr/>
          <a:lstStyle/>
          <a:p>
            <a:fld id="{565D364D-32A7-144F-98A8-EFE4B9600723}" type="datetime1">
              <a:rPr lang="en-US" smtClean="0"/>
              <a:t>11/4/2022</a:t>
            </a:fld>
            <a:endParaRPr lang="en-US" dirty="0"/>
          </a:p>
        </p:txBody>
      </p:sp>
      <p:sp>
        <p:nvSpPr>
          <p:cNvPr id="6" name="Footer Placeholder 5">
            <a:extLst>
              <a:ext uri="{FF2B5EF4-FFF2-40B4-BE49-F238E27FC236}">
                <a16:creationId xmlns:a16="http://schemas.microsoft.com/office/drawing/2014/main" id="{0A41733B-D393-4CFA-AD70-160E79A450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E69D5E-0027-42C0-B2B5-139A04FB9343}"/>
              </a:ext>
            </a:extLst>
          </p:cNvPr>
          <p:cNvSpPr>
            <a:spLocks noGrp="1"/>
          </p:cNvSpPr>
          <p:nvPr>
            <p:ph type="sldNum" sz="quarter" idx="12"/>
          </p:nvPr>
        </p:nvSpPr>
        <p:spPr/>
        <p:txBody>
          <a:bodyPr/>
          <a:lstStyle/>
          <a:p>
            <a:fld id="{C55FA0EA-2003-4A99-9232-F60B86B375FE}" type="slidenum">
              <a:rPr lang="en-US" smtClean="0"/>
              <a:t>‹#›</a:t>
            </a:fld>
            <a:endParaRPr lang="en-US" dirty="0"/>
          </a:p>
        </p:txBody>
      </p:sp>
      <p:sp>
        <p:nvSpPr>
          <p:cNvPr id="8" name="hcSlideMaster.Content with CaptionHeader">
            <a:extLst>
              <a:ext uri="{FF2B5EF4-FFF2-40B4-BE49-F238E27FC236}">
                <a16:creationId xmlns:a16="http://schemas.microsoft.com/office/drawing/2014/main" id="{3BB1905B-BAE5-A03F-D3F6-55BE64B115F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3199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58735-A636-4582-B222-0D983BB59CB4}"/>
              </a:ext>
            </a:extLst>
          </p:cNvPr>
          <p:cNvSpPr>
            <a:spLocks noGrp="1"/>
          </p:cNvSpPr>
          <p:nvPr>
            <p:ph type="title"/>
          </p:nvPr>
        </p:nvSpPr>
        <p:spPr>
          <a:xfrm>
            <a:off x="838200" y="4819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8DCB32-9F7E-4D66-80E8-F1CF4C92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74F35-80D5-40D8-A05C-B2B9F8027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A389-DA92-7544-8D3C-4DDDAAF4E56F}" type="datetime1">
              <a:rPr lang="en-US" smtClean="0"/>
              <a:t>11/4/2022</a:t>
            </a:fld>
            <a:endParaRPr lang="en-US" dirty="0"/>
          </a:p>
        </p:txBody>
      </p:sp>
      <p:sp>
        <p:nvSpPr>
          <p:cNvPr id="5" name="Footer Placeholder 4">
            <a:extLst>
              <a:ext uri="{FF2B5EF4-FFF2-40B4-BE49-F238E27FC236}">
                <a16:creationId xmlns:a16="http://schemas.microsoft.com/office/drawing/2014/main" id="{297E404E-CCF1-45B3-94A1-A8CE9271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8279C03-6770-41DB-9DE6-3538B04CC559}"/>
              </a:ext>
            </a:extLst>
          </p:cNvPr>
          <p:cNvSpPr>
            <a:spLocks noGrp="1"/>
          </p:cNvSpPr>
          <p:nvPr>
            <p:ph type="sldNum" sz="quarter" idx="4"/>
          </p:nvPr>
        </p:nvSpPr>
        <p:spPr>
          <a:xfrm>
            <a:off x="939292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C55FA0EA-2003-4A99-9232-F60B86B375FE}" type="slidenum">
              <a:rPr lang="en-US" smtClean="0"/>
              <a:pPr/>
              <a:t>‹#›</a:t>
            </a:fld>
            <a:endParaRPr lang="en-US" dirty="0"/>
          </a:p>
        </p:txBody>
      </p:sp>
      <p:pic>
        <p:nvPicPr>
          <p:cNvPr id="7" name="Picture 6" descr="NSF_PresoDesign_v01.jpg">
            <a:extLst>
              <a:ext uri="{FF2B5EF4-FFF2-40B4-BE49-F238E27FC236}">
                <a16:creationId xmlns:a16="http://schemas.microsoft.com/office/drawing/2014/main" id="{B06C66A4-C7D1-4821-BA8A-24BC8233676A}"/>
              </a:ext>
            </a:extLst>
          </p:cNvPr>
          <p:cNvPicPr>
            <a:picLocks noChangeAspect="1"/>
          </p:cNvPicPr>
          <p:nvPr userDrawn="1"/>
        </p:nvPicPr>
        <p:blipFill rotWithShape="1">
          <a:blip r:embed="rId14" cstate="print"/>
          <a:srcRect l="20852" b="91080"/>
          <a:stretch/>
        </p:blipFill>
        <p:spPr>
          <a:xfrm>
            <a:off x="1" y="1"/>
            <a:ext cx="8310390" cy="702738"/>
          </a:xfrm>
          <a:prstGeom prst="rect">
            <a:avLst/>
          </a:prstGeom>
        </p:spPr>
      </p:pic>
      <p:pic>
        <p:nvPicPr>
          <p:cNvPr id="8" name="Picture 7" descr="NSF_PresoDesign_v01a.jpg">
            <a:extLst>
              <a:ext uri="{FF2B5EF4-FFF2-40B4-BE49-F238E27FC236}">
                <a16:creationId xmlns:a16="http://schemas.microsoft.com/office/drawing/2014/main" id="{C7439F0D-9B1B-4FDD-9870-2225C9A5A9B7}"/>
              </a:ext>
            </a:extLst>
          </p:cNvPr>
          <p:cNvPicPr>
            <a:picLocks noChangeAspect="1"/>
          </p:cNvPicPr>
          <p:nvPr userDrawn="1"/>
        </p:nvPicPr>
        <p:blipFill rotWithShape="1">
          <a:blip r:embed="rId15" cstate="print"/>
          <a:srcRect t="96710"/>
          <a:stretch/>
        </p:blipFill>
        <p:spPr>
          <a:xfrm>
            <a:off x="1" y="6629402"/>
            <a:ext cx="9135887" cy="225557"/>
          </a:xfrm>
          <a:prstGeom prst="rect">
            <a:avLst/>
          </a:prstGeom>
        </p:spPr>
      </p:pic>
      <p:pic>
        <p:nvPicPr>
          <p:cNvPr id="9" name="Picture 8" descr="NSF_PresoDesign_v01a.jpg">
            <a:extLst>
              <a:ext uri="{FF2B5EF4-FFF2-40B4-BE49-F238E27FC236}">
                <a16:creationId xmlns:a16="http://schemas.microsoft.com/office/drawing/2014/main" id="{4BAAEF9A-46F3-4EB8-9FD3-6547B6A83256}"/>
              </a:ext>
            </a:extLst>
          </p:cNvPr>
          <p:cNvPicPr>
            <a:picLocks noChangeAspect="1"/>
          </p:cNvPicPr>
          <p:nvPr userDrawn="1"/>
        </p:nvPicPr>
        <p:blipFill rotWithShape="1">
          <a:blip r:embed="rId15" cstate="print"/>
          <a:srcRect l="57134" b="89748"/>
          <a:stretch/>
        </p:blipFill>
        <p:spPr>
          <a:xfrm>
            <a:off x="8275817" y="1"/>
            <a:ext cx="3916183" cy="702738"/>
          </a:xfrm>
          <a:prstGeom prst="rect">
            <a:avLst/>
          </a:prstGeom>
        </p:spPr>
      </p:pic>
      <p:pic>
        <p:nvPicPr>
          <p:cNvPr id="10" name="Picture 9" descr="nsf1.png">
            <a:extLst>
              <a:ext uri="{FF2B5EF4-FFF2-40B4-BE49-F238E27FC236}">
                <a16:creationId xmlns:a16="http://schemas.microsoft.com/office/drawing/2014/main" id="{3FD8EB32-ABA6-448C-A12D-53427840DCAC}"/>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8096" y="29634"/>
            <a:ext cx="644577" cy="648303"/>
          </a:xfrm>
          <a:prstGeom prst="rect">
            <a:avLst/>
          </a:prstGeom>
        </p:spPr>
      </p:pic>
      <p:sp>
        <p:nvSpPr>
          <p:cNvPr id="11" name="TextBox 10">
            <a:extLst>
              <a:ext uri="{FF2B5EF4-FFF2-40B4-BE49-F238E27FC236}">
                <a16:creationId xmlns:a16="http://schemas.microsoft.com/office/drawing/2014/main" id="{CE026B78-635C-4AB0-9ACD-42BF054F7AC9}"/>
              </a:ext>
            </a:extLst>
          </p:cNvPr>
          <p:cNvSpPr txBox="1"/>
          <p:nvPr userDrawn="1"/>
        </p:nvSpPr>
        <p:spPr>
          <a:xfrm>
            <a:off x="685800" y="150282"/>
            <a:ext cx="4191000" cy="400110"/>
          </a:xfrm>
          <a:prstGeom prst="rect">
            <a:avLst/>
          </a:prstGeom>
          <a:noFill/>
        </p:spPr>
        <p:txBody>
          <a:bodyPr wrap="square" rtlCol="0">
            <a:spAutoFit/>
          </a:bodyPr>
          <a:lstStyle/>
          <a:p>
            <a:r>
              <a:rPr lang="en-US" sz="2000" b="0" dirty="0">
                <a:solidFill>
                  <a:schemeClr val="bg1"/>
                </a:solidFill>
                <a:latin typeface="Garamond" panose="02020404030301010803" pitchFamily="18" charset="0"/>
              </a:rPr>
              <a:t>National Science Foundation</a:t>
            </a:r>
          </a:p>
        </p:txBody>
      </p:sp>
      <p:pic>
        <p:nvPicPr>
          <p:cNvPr id="12" name="Picture 11" descr="NSF_PresoDesign_v01.jpg">
            <a:extLst>
              <a:ext uri="{FF2B5EF4-FFF2-40B4-BE49-F238E27FC236}">
                <a16:creationId xmlns:a16="http://schemas.microsoft.com/office/drawing/2014/main" id="{C9DD754B-7934-48EF-A51C-470B3D0C437C}"/>
              </a:ext>
            </a:extLst>
          </p:cNvPr>
          <p:cNvPicPr>
            <a:picLocks noChangeAspect="1"/>
          </p:cNvPicPr>
          <p:nvPr userDrawn="1"/>
        </p:nvPicPr>
        <p:blipFill rotWithShape="1">
          <a:blip r:embed="rId14" cstate="print"/>
          <a:srcRect t="54167" b="43366"/>
          <a:stretch/>
        </p:blipFill>
        <p:spPr>
          <a:xfrm>
            <a:off x="2028" y="6629402"/>
            <a:ext cx="12186591" cy="225557"/>
          </a:xfrm>
          <a:prstGeom prst="rect">
            <a:avLst/>
          </a:prstGeom>
        </p:spPr>
      </p:pic>
    </p:spTree>
    <p:extLst>
      <p:ext uri="{BB962C8B-B14F-4D97-AF65-F5344CB8AC3E}">
        <p14:creationId xmlns:p14="http://schemas.microsoft.com/office/powerpoint/2010/main" val="3662403527"/>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58735-A636-4582-B222-0D983BB59CB4}"/>
              </a:ext>
            </a:extLst>
          </p:cNvPr>
          <p:cNvSpPr>
            <a:spLocks noGrp="1"/>
          </p:cNvSpPr>
          <p:nvPr>
            <p:ph type="title"/>
          </p:nvPr>
        </p:nvSpPr>
        <p:spPr>
          <a:xfrm>
            <a:off x="838200" y="4819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8DCB32-9F7E-4D66-80E8-F1CF4C92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74F35-80D5-40D8-A05C-B2B9F8027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A389-DA92-7544-8D3C-4DDDAAF4E56F}" type="datetime1">
              <a:rPr lang="en-US" smtClean="0"/>
              <a:t>11/4/2022</a:t>
            </a:fld>
            <a:endParaRPr lang="en-US" dirty="0"/>
          </a:p>
        </p:txBody>
      </p:sp>
      <p:sp>
        <p:nvSpPr>
          <p:cNvPr id="5" name="Footer Placeholder 4">
            <a:extLst>
              <a:ext uri="{FF2B5EF4-FFF2-40B4-BE49-F238E27FC236}">
                <a16:creationId xmlns:a16="http://schemas.microsoft.com/office/drawing/2014/main" id="{297E404E-CCF1-45B3-94A1-A8CE9271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8279C03-6770-41DB-9DE6-3538B04CC559}"/>
              </a:ext>
            </a:extLst>
          </p:cNvPr>
          <p:cNvSpPr>
            <a:spLocks noGrp="1"/>
          </p:cNvSpPr>
          <p:nvPr>
            <p:ph type="sldNum" sz="quarter" idx="4"/>
          </p:nvPr>
        </p:nvSpPr>
        <p:spPr>
          <a:xfrm>
            <a:off x="939292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C55FA0EA-2003-4A99-9232-F60B86B375FE}" type="slidenum">
              <a:rPr lang="en-US" smtClean="0"/>
              <a:pPr/>
              <a:t>‹#›</a:t>
            </a:fld>
            <a:endParaRPr lang="en-US" dirty="0"/>
          </a:p>
        </p:txBody>
      </p:sp>
      <p:pic>
        <p:nvPicPr>
          <p:cNvPr id="7" name="Picture 6" descr="NSF_PresoDesign_v01.jpg">
            <a:extLst>
              <a:ext uri="{FF2B5EF4-FFF2-40B4-BE49-F238E27FC236}">
                <a16:creationId xmlns:a16="http://schemas.microsoft.com/office/drawing/2014/main" id="{B06C66A4-C7D1-4821-BA8A-24BC8233676A}"/>
              </a:ext>
            </a:extLst>
          </p:cNvPr>
          <p:cNvPicPr>
            <a:picLocks noChangeAspect="1"/>
          </p:cNvPicPr>
          <p:nvPr userDrawn="1"/>
        </p:nvPicPr>
        <p:blipFill rotWithShape="1">
          <a:blip r:embed="rId13" cstate="print"/>
          <a:srcRect l="20852" b="91080"/>
          <a:stretch/>
        </p:blipFill>
        <p:spPr>
          <a:xfrm>
            <a:off x="1" y="1"/>
            <a:ext cx="8310390" cy="702738"/>
          </a:xfrm>
          <a:prstGeom prst="rect">
            <a:avLst/>
          </a:prstGeom>
        </p:spPr>
      </p:pic>
      <p:pic>
        <p:nvPicPr>
          <p:cNvPr id="8" name="Picture 7" descr="NSF_PresoDesign_v01a.jpg">
            <a:extLst>
              <a:ext uri="{FF2B5EF4-FFF2-40B4-BE49-F238E27FC236}">
                <a16:creationId xmlns:a16="http://schemas.microsoft.com/office/drawing/2014/main" id="{C7439F0D-9B1B-4FDD-9870-2225C9A5A9B7}"/>
              </a:ext>
            </a:extLst>
          </p:cNvPr>
          <p:cNvPicPr>
            <a:picLocks noChangeAspect="1"/>
          </p:cNvPicPr>
          <p:nvPr userDrawn="1"/>
        </p:nvPicPr>
        <p:blipFill rotWithShape="1">
          <a:blip r:embed="rId14" cstate="print"/>
          <a:srcRect t="96710"/>
          <a:stretch/>
        </p:blipFill>
        <p:spPr>
          <a:xfrm>
            <a:off x="1" y="6629402"/>
            <a:ext cx="9135887" cy="225557"/>
          </a:xfrm>
          <a:prstGeom prst="rect">
            <a:avLst/>
          </a:prstGeom>
        </p:spPr>
      </p:pic>
      <p:pic>
        <p:nvPicPr>
          <p:cNvPr id="9" name="Picture 8" descr="NSF_PresoDesign_v01a.jpg">
            <a:extLst>
              <a:ext uri="{FF2B5EF4-FFF2-40B4-BE49-F238E27FC236}">
                <a16:creationId xmlns:a16="http://schemas.microsoft.com/office/drawing/2014/main" id="{4BAAEF9A-46F3-4EB8-9FD3-6547B6A83256}"/>
              </a:ext>
            </a:extLst>
          </p:cNvPr>
          <p:cNvPicPr>
            <a:picLocks noChangeAspect="1"/>
          </p:cNvPicPr>
          <p:nvPr userDrawn="1"/>
        </p:nvPicPr>
        <p:blipFill rotWithShape="1">
          <a:blip r:embed="rId14" cstate="print"/>
          <a:srcRect l="57134" b="89748"/>
          <a:stretch/>
        </p:blipFill>
        <p:spPr>
          <a:xfrm>
            <a:off x="8275817" y="1"/>
            <a:ext cx="3916183" cy="702738"/>
          </a:xfrm>
          <a:prstGeom prst="rect">
            <a:avLst/>
          </a:prstGeom>
        </p:spPr>
      </p:pic>
      <p:pic>
        <p:nvPicPr>
          <p:cNvPr id="10" name="Picture 9" descr="nsf1.png">
            <a:extLst>
              <a:ext uri="{FF2B5EF4-FFF2-40B4-BE49-F238E27FC236}">
                <a16:creationId xmlns:a16="http://schemas.microsoft.com/office/drawing/2014/main" id="{3FD8EB32-ABA6-448C-A12D-53427840DCAC}"/>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8096" y="29634"/>
            <a:ext cx="644577" cy="648303"/>
          </a:xfrm>
          <a:prstGeom prst="rect">
            <a:avLst/>
          </a:prstGeom>
        </p:spPr>
      </p:pic>
      <p:sp>
        <p:nvSpPr>
          <p:cNvPr id="11" name="TextBox 10">
            <a:extLst>
              <a:ext uri="{FF2B5EF4-FFF2-40B4-BE49-F238E27FC236}">
                <a16:creationId xmlns:a16="http://schemas.microsoft.com/office/drawing/2014/main" id="{CE026B78-635C-4AB0-9ACD-42BF054F7AC9}"/>
              </a:ext>
            </a:extLst>
          </p:cNvPr>
          <p:cNvSpPr txBox="1"/>
          <p:nvPr userDrawn="1"/>
        </p:nvSpPr>
        <p:spPr>
          <a:xfrm>
            <a:off x="685800" y="150282"/>
            <a:ext cx="4191000" cy="400110"/>
          </a:xfrm>
          <a:prstGeom prst="rect">
            <a:avLst/>
          </a:prstGeom>
          <a:noFill/>
        </p:spPr>
        <p:txBody>
          <a:bodyPr wrap="square" rtlCol="0">
            <a:spAutoFit/>
          </a:bodyPr>
          <a:lstStyle/>
          <a:p>
            <a:r>
              <a:rPr lang="en-US" sz="2000" b="0" dirty="0">
                <a:solidFill>
                  <a:schemeClr val="bg1"/>
                </a:solidFill>
                <a:latin typeface="Garamond" panose="02020404030301010803" pitchFamily="18" charset="0"/>
              </a:rPr>
              <a:t>National Science Foundation</a:t>
            </a:r>
          </a:p>
        </p:txBody>
      </p:sp>
      <p:pic>
        <p:nvPicPr>
          <p:cNvPr id="12" name="Picture 11" descr="NSF_PresoDesign_v01.jpg">
            <a:extLst>
              <a:ext uri="{FF2B5EF4-FFF2-40B4-BE49-F238E27FC236}">
                <a16:creationId xmlns:a16="http://schemas.microsoft.com/office/drawing/2014/main" id="{C9DD754B-7934-48EF-A51C-470B3D0C437C}"/>
              </a:ext>
            </a:extLst>
          </p:cNvPr>
          <p:cNvPicPr>
            <a:picLocks noChangeAspect="1"/>
          </p:cNvPicPr>
          <p:nvPr userDrawn="1"/>
        </p:nvPicPr>
        <p:blipFill rotWithShape="1">
          <a:blip r:embed="rId13" cstate="print"/>
          <a:srcRect t="54167" b="43366"/>
          <a:stretch/>
        </p:blipFill>
        <p:spPr>
          <a:xfrm>
            <a:off x="2028" y="6629402"/>
            <a:ext cx="12186591" cy="225557"/>
          </a:xfrm>
          <a:prstGeom prst="rect">
            <a:avLst/>
          </a:prstGeom>
        </p:spPr>
      </p:pic>
    </p:spTree>
    <p:extLst>
      <p:ext uri="{BB962C8B-B14F-4D97-AF65-F5344CB8AC3E}">
        <p14:creationId xmlns:p14="http://schemas.microsoft.com/office/powerpoint/2010/main" val="1327884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nsf.gov/pubs/policydocs/pappg22_1/pappg_2.jsp#IIE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eb.demo.research.gov/proposalprep/#/sf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ov/research-web/content/aboutsf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mailto:syee@nsf.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research.gov/research-web/feedbac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mailto:rgovbusinessoffice@nsf.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eb.demo.research.gov/proposalprep/#/proposal-prep" TargetMode="External"/><Relationship Id="rId4" Type="http://schemas.openxmlformats.org/officeDocument/2006/relationships/hyperlink" Target="https://www.research.gov/research-portal/appmanager/base/desktop?_nfpb=true&amp;_pageLabel=research_node_display&amp;_nodePath=/researchGov/Service/Desktop/ProposalPreparationandSubmission.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research.gov/common/attachment/Desktop/Adding%20or%20Removing%20COA%20Info%20Template%20Document_Final_508.pdf" TargetMode="External"/><Relationship Id="rId13" Type="http://schemas.openxmlformats.org/officeDocument/2006/relationships/hyperlink" Target="https://www.research.gov/research-web/content/aboutpsm" TargetMode="External"/><Relationship Id="rId3" Type="http://schemas.openxmlformats.org/officeDocument/2006/relationships/hyperlink" Target="https://www.research.gov/common/attachment/Desktop/How_PIs_Initiate_New_Rgov_Proposals_Final_508.pdf" TargetMode="External"/><Relationship Id="rId7" Type="http://schemas.openxmlformats.org/officeDocument/2006/relationships/hyperlink" Target="https://www.research.gov/common/attachment/Desktop/Adding%20or%20Removing%20Subaward%20Organization_Final_508.pdf" TargetMode="External"/><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research.gov/common/attachment/Desktop/How%20to%20Enter%20Proposal%20Budgets_Final_508.pdf" TargetMode="External"/><Relationship Id="rId11" Type="http://schemas.openxmlformats.org/officeDocument/2006/relationships/hyperlink" Target="https://www.research.gov/common/attachment/Desktop/How%20to%20Submit%20PFUs%20and%20Budget%20Revisions_Final_508.pdf" TargetMode="External"/><Relationship Id="rId5" Type="http://schemas.openxmlformats.org/officeDocument/2006/relationships/hyperlink" Target="https://www.research.gov/common/attachment/Desktop/How_PIs_Share_Access_with_SPO_AOR_Final_508.pdf" TargetMode="External"/><Relationship Id="rId10" Type="http://schemas.openxmlformats.org/officeDocument/2006/relationships/hyperlink" Target="https://www.research.gov/common/attachment/Desktop/How%20to%20Submit%20LOIs%20and%20Proposals_Final_508.pdf" TargetMode="External"/><Relationship Id="rId4" Type="http://schemas.openxmlformats.org/officeDocument/2006/relationships/hyperlink" Target="https://www.research.gov/common/attachment/Desktop/Adding%20or%20Removing%20an%20OAU_Final_508.pdf" TargetMode="External"/><Relationship Id="rId9" Type="http://schemas.openxmlformats.org/officeDocument/2006/relationships/hyperlink" Target="https://www.research.gov/common/attachment/Desktop/How%20PIs%20Delete%20LOIs_Proposals%20and%20PFUs_Final_508.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github.com/nsf-open/nsf-proposal-latex-sampl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jp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nsf.gov/awardsearch/"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eb.demo.research.gov/proposalprep/#/proposal-prep" TargetMode="External"/><Relationship Id="rId3" Type="http://schemas.openxmlformats.org/officeDocument/2006/relationships/hyperlink" Target="mailto:system_updates-subscribe-request@listserv.nsf.gov" TargetMode="External"/><Relationship Id="rId7" Type="http://schemas.openxmlformats.org/officeDocument/2006/relationships/hyperlink" Target="https://www.research.gov/research-portal/appmanager/base/desktop?_nfpb=true&amp;_pageLabel=research_node_display&amp;_nodePath=/researchGov/Service/Desktop/InstitutionAndUserManagement.html" TargetMode="External"/><Relationship Id="rId12" Type="http://schemas.openxmlformats.org/officeDocument/2006/relationships/hyperlink" Target="mailto:NSF_ERA_FORUM-subscribe-request@listserv.nsf.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research.gov/research-web/content/aboutsfr" TargetMode="External"/><Relationship Id="rId11" Type="http://schemas.openxmlformats.org/officeDocument/2006/relationships/hyperlink" Target="https://www.nsf.gov/bfa/dias/policy/era_forum.jsp" TargetMode="External"/><Relationship Id="rId5" Type="http://schemas.openxmlformats.org/officeDocument/2006/relationships/hyperlink" Target="https://www.research.gov/research-portal/appmanager/base/desktop?_nfpb=true&amp;_pageLabel=research_node_display&amp;_nodePath=/researchGov/Service/Desktop/ProposalPreparationandSubmission.html" TargetMode="External"/><Relationship Id="rId10" Type="http://schemas.openxmlformats.org/officeDocument/2006/relationships/hyperlink" Target="https://github.com/nsf-open/nsf-proposal-latex-samples" TargetMode="External"/><Relationship Id="rId4" Type="http://schemas.openxmlformats.org/officeDocument/2006/relationships/hyperlink" Target="https://www.nsf.gov/bfa/dias/policy/autocompliance.jsp" TargetMode="External"/><Relationship Id="rId9" Type="http://schemas.openxmlformats.org/officeDocument/2006/relationships/hyperlink" Target="https://web.demo.research.gov/proposalprep/#/s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olicy@nsf.gov" TargetMode="External"/><Relationship Id="rId2" Type="http://schemas.openxmlformats.org/officeDocument/2006/relationships/hyperlink" Target="mailto:rgov@nsf.gov" TargetMode="Externa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sf.gov/bfa/dias/policy/autocompliance.jsp"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research.gov/research-portal/appmanager/base/desktop?_nfpb=true&amp;_pageLabel=research_node_display&amp;_nodePath=/researchGov/Service/Desktop/ProposalPreparationandSubmission.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research.gov/research-portal/appmanager/base/desktop?_nfpb=true&amp;_pageLabel=research_node_display&amp;_nodePath=/researchGov/Service/Desktop/ProposalPreparationandSubmission.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www.research.gov/common/attachment/Desktop/PD_RGOV.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sf.gov/pubs/issuances/in147.jsp?org=NS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bfa/dias/policy/autocompliance.jsp"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SF_PresoDesign_v01.jpg" title="Thin dark blue banner at the bottom of the page">
            <a:extLst>
              <a:ext uri="{FF2B5EF4-FFF2-40B4-BE49-F238E27FC236}">
                <a16:creationId xmlns:a16="http://schemas.microsoft.com/office/drawing/2014/main" id="{5992C6DE-116C-47AF-A030-28D98A6C7117}"/>
              </a:ext>
            </a:extLst>
          </p:cNvPr>
          <p:cNvPicPr>
            <a:picLocks noChangeAspect="1"/>
          </p:cNvPicPr>
          <p:nvPr/>
        </p:nvPicPr>
        <p:blipFill rotWithShape="1">
          <a:blip r:embed="rId3" cstate="print"/>
          <a:srcRect t="54167" b="43366"/>
          <a:stretch/>
        </p:blipFill>
        <p:spPr>
          <a:xfrm>
            <a:off x="2028" y="6629402"/>
            <a:ext cx="12186591" cy="225557"/>
          </a:xfrm>
          <a:prstGeom prst="rect">
            <a:avLst/>
          </a:prstGeom>
        </p:spPr>
      </p:pic>
      <p:sp>
        <p:nvSpPr>
          <p:cNvPr id="10" name="Subtitle 9"/>
          <p:cNvSpPr>
            <a:spLocks noGrp="1"/>
          </p:cNvSpPr>
          <p:nvPr>
            <p:ph type="subTitle" idx="1"/>
          </p:nvPr>
        </p:nvSpPr>
        <p:spPr>
          <a:xfrm>
            <a:off x="1514765" y="4365072"/>
            <a:ext cx="9144000" cy="1655762"/>
          </a:xfrm>
        </p:spPr>
        <p:txBody>
          <a:bodyPr>
            <a:normAutofit/>
          </a:bodyPr>
          <a:lstStyle/>
          <a:p>
            <a:br>
              <a:rPr lang="en-US" sz="2800" dirty="0">
                <a:latin typeface="Calibri" charset="0"/>
                <a:ea typeface="Calibri" charset="0"/>
                <a:cs typeface="Calibri" charset="0"/>
              </a:rPr>
            </a:br>
            <a:r>
              <a:rPr lang="en-US" sz="2800" i="1" dirty="0">
                <a:latin typeface="Calibri" charset="0"/>
                <a:ea typeface="Calibri" charset="0"/>
                <a:cs typeface="Calibri" charset="0"/>
              </a:rPr>
              <a:t>27</a:t>
            </a:r>
            <a:r>
              <a:rPr lang="en-US" sz="2800" i="1" baseline="30000" dirty="0">
                <a:latin typeface="Calibri" charset="0"/>
                <a:ea typeface="Calibri" charset="0"/>
                <a:cs typeface="Calibri" charset="0"/>
              </a:rPr>
              <a:t>th</a:t>
            </a:r>
            <a:r>
              <a:rPr lang="en-US" sz="2800" i="1" dirty="0">
                <a:latin typeface="Calibri" charset="0"/>
                <a:ea typeface="Calibri" charset="0"/>
                <a:cs typeface="Calibri" charset="0"/>
              </a:rPr>
              <a:t> NSF EPSCoR National Conference  </a:t>
            </a:r>
          </a:p>
          <a:p>
            <a:r>
              <a:rPr lang="en-US" dirty="0">
                <a:solidFill>
                  <a:srgbClr val="000000"/>
                </a:solidFill>
                <a:latin typeface="Calibri" charset="0"/>
                <a:ea typeface="Calibri" charset="0"/>
                <a:cs typeface="Calibri" charset="0"/>
              </a:rPr>
              <a:t>November 15, 2022</a:t>
            </a:r>
          </a:p>
          <a:p>
            <a:endParaRPr lang="en-US" dirty="0"/>
          </a:p>
        </p:txBody>
      </p:sp>
      <p:pic>
        <p:nvPicPr>
          <p:cNvPr id="4" name="Picture 3" descr="nsf1.png" title="NSF Logo">
            <a:extLst>
              <a:ext uri="{FF2B5EF4-FFF2-40B4-BE49-F238E27FC236}">
                <a16:creationId xmlns:a16="http://schemas.microsoft.com/office/drawing/2014/main" id="{B0088A25-DBDB-4207-AF7F-AC38D419A6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17377" y="2909902"/>
            <a:ext cx="1355891" cy="1363728"/>
          </a:xfrm>
          <a:prstGeom prst="rect">
            <a:avLst/>
          </a:prstGeom>
        </p:spPr>
      </p:pic>
      <p:pic>
        <p:nvPicPr>
          <p:cNvPr id="7" name="Picture 6" descr="NSF_PresoDesign_v01a.jpg" title="Graphic with four square pictures representing medical, bio science, earth sice and biology">
            <a:extLst>
              <a:ext uri="{FF2B5EF4-FFF2-40B4-BE49-F238E27FC236}">
                <a16:creationId xmlns:a16="http://schemas.microsoft.com/office/drawing/2014/main" id="{AE6EF61B-9444-4547-8972-2B9C57BA7942}"/>
              </a:ext>
            </a:extLst>
          </p:cNvPr>
          <p:cNvPicPr>
            <a:picLocks noChangeAspect="1"/>
          </p:cNvPicPr>
          <p:nvPr/>
        </p:nvPicPr>
        <p:blipFill rotWithShape="1">
          <a:blip r:embed="rId5" cstate="print"/>
          <a:srcRect l="57134" b="89748"/>
          <a:stretch/>
        </p:blipFill>
        <p:spPr>
          <a:xfrm>
            <a:off x="8275817" y="0"/>
            <a:ext cx="3916183" cy="702738"/>
          </a:xfrm>
          <a:prstGeom prst="rect">
            <a:avLst/>
          </a:prstGeom>
        </p:spPr>
      </p:pic>
      <p:pic>
        <p:nvPicPr>
          <p:cNvPr id="6" name="Picture 5" descr="NSF_PresoDesign_v01.jpg" title="Dark blue Banner with abstract design">
            <a:extLst>
              <a:ext uri="{FF2B5EF4-FFF2-40B4-BE49-F238E27FC236}">
                <a16:creationId xmlns:a16="http://schemas.microsoft.com/office/drawing/2014/main" id="{675D7245-497D-43B5-A95A-AAAD65DD72C7}"/>
              </a:ext>
            </a:extLst>
          </p:cNvPr>
          <p:cNvPicPr>
            <a:picLocks noChangeAspect="1"/>
          </p:cNvPicPr>
          <p:nvPr/>
        </p:nvPicPr>
        <p:blipFill rotWithShape="1">
          <a:blip r:embed="rId3" cstate="print"/>
          <a:srcRect l="20852" b="91080"/>
          <a:stretch/>
        </p:blipFill>
        <p:spPr>
          <a:xfrm>
            <a:off x="0" y="0"/>
            <a:ext cx="8310390" cy="702738"/>
          </a:xfrm>
          <a:prstGeom prst="rect">
            <a:avLst/>
          </a:prstGeom>
        </p:spPr>
      </p:pic>
      <p:sp>
        <p:nvSpPr>
          <p:cNvPr id="9" name="Title 2">
            <a:extLst>
              <a:ext uri="{FF2B5EF4-FFF2-40B4-BE49-F238E27FC236}">
                <a16:creationId xmlns:a16="http://schemas.microsoft.com/office/drawing/2014/main" id="{94647AB0-FE4B-4AB3-88DA-8A7368C3C79C}"/>
              </a:ext>
            </a:extLst>
          </p:cNvPr>
          <p:cNvSpPr txBox="1">
            <a:spLocks/>
          </p:cNvSpPr>
          <p:nvPr/>
        </p:nvSpPr>
        <p:spPr>
          <a:xfrm>
            <a:off x="732232" y="1514322"/>
            <a:ext cx="10727537" cy="1602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j-ea"/>
                <a:cs typeface="+mj-cs"/>
              </a:rPr>
              <a:t>Proposal Submission Modernization: From Fastlane to Research.gov</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3" name="flSlide1Footer" descr="  ">
            <a:extLst>
              <a:ext uri="{FF2B5EF4-FFF2-40B4-BE49-F238E27FC236}">
                <a16:creationId xmlns:a16="http://schemas.microsoft.com/office/drawing/2014/main" id="{5F43F3CD-E54D-CDA0-DD51-0002565A3BE1}"/>
              </a:ext>
            </a:extLst>
          </p:cNvPr>
          <p:cNvSpPr txBox="1"/>
          <p:nvPr/>
        </p:nvSpPr>
        <p:spPr>
          <a:xfrm>
            <a:off x="0" y="6537960"/>
            <a:ext cx="242374" cy="223138"/>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  </a:t>
            </a:r>
          </a:p>
        </p:txBody>
      </p:sp>
      <p:sp>
        <p:nvSpPr>
          <p:cNvPr id="5" name="hcSlide1Header">
            <a:extLst>
              <a:ext uri="{FF2B5EF4-FFF2-40B4-BE49-F238E27FC236}">
                <a16:creationId xmlns:a16="http://schemas.microsoft.com/office/drawing/2014/main" id="{B87B6081-9EB4-453F-9225-51757D7F3B9B}"/>
              </a:ext>
            </a:extLst>
          </p:cNvPr>
          <p:cNvSpPr txBox="1"/>
          <p:nvPr/>
        </p:nvSpPr>
        <p:spPr>
          <a:xfrm>
            <a:off x="5994400" y="0"/>
            <a:ext cx="18473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5C1A-F97C-49A1-B5C5-BEA19AB8D315}"/>
              </a:ext>
            </a:extLst>
          </p:cNvPr>
          <p:cNvSpPr>
            <a:spLocks noGrp="1"/>
          </p:cNvSpPr>
          <p:nvPr>
            <p:ph type="title"/>
          </p:nvPr>
        </p:nvSpPr>
        <p:spPr>
          <a:xfrm>
            <a:off x="198120" y="512906"/>
            <a:ext cx="11938547" cy="1325563"/>
          </a:xfrm>
        </p:spPr>
        <p:txBody>
          <a:bodyPr>
            <a:normAutofit/>
          </a:bodyPr>
          <a:lstStyle/>
          <a:p>
            <a:r>
              <a:rPr lang="en-US" sz="3200" b="1" dirty="0">
                <a:latin typeface="+mn-lt"/>
              </a:rPr>
              <a:t>Research.gov Proposals: Current Capabilities and Remaining Functionality to be Added</a:t>
            </a:r>
          </a:p>
        </p:txBody>
      </p:sp>
      <p:graphicFrame>
        <p:nvGraphicFramePr>
          <p:cNvPr id="8" name="Table 7">
            <a:extLst>
              <a:ext uri="{FF2B5EF4-FFF2-40B4-BE49-F238E27FC236}">
                <a16:creationId xmlns:a16="http://schemas.microsoft.com/office/drawing/2014/main" id="{09FF4F6C-A746-4339-9072-C92BD8FAFE18}"/>
              </a:ext>
            </a:extLst>
          </p:cNvPr>
          <p:cNvGraphicFramePr>
            <a:graphicFrameLocks noGrp="1"/>
          </p:cNvGraphicFramePr>
          <p:nvPr>
            <p:extLst>
              <p:ext uri="{D42A27DB-BD31-4B8C-83A1-F6EECF244321}">
                <p14:modId xmlns:p14="http://schemas.microsoft.com/office/powerpoint/2010/main" val="2908965968"/>
              </p:ext>
            </p:extLst>
          </p:nvPr>
        </p:nvGraphicFramePr>
        <p:xfrm>
          <a:off x="356878" y="1601860"/>
          <a:ext cx="11478243" cy="4991100"/>
        </p:xfrm>
        <a:graphic>
          <a:graphicData uri="http://schemas.openxmlformats.org/drawingml/2006/table">
            <a:tbl>
              <a:tblPr firstRow="1" bandRow="1"/>
              <a:tblGrid>
                <a:gridCol w="4528803">
                  <a:extLst>
                    <a:ext uri="{9D8B030D-6E8A-4147-A177-3AD203B41FA5}">
                      <a16:colId xmlns:a16="http://schemas.microsoft.com/office/drawing/2014/main" val="3592895569"/>
                    </a:ext>
                  </a:extLst>
                </a:gridCol>
                <a:gridCol w="5268135">
                  <a:extLst>
                    <a:ext uri="{9D8B030D-6E8A-4147-A177-3AD203B41FA5}">
                      <a16:colId xmlns:a16="http://schemas.microsoft.com/office/drawing/2014/main" val="3314179336"/>
                    </a:ext>
                  </a:extLst>
                </a:gridCol>
                <a:gridCol w="1681305">
                  <a:extLst>
                    <a:ext uri="{9D8B030D-6E8A-4147-A177-3AD203B41FA5}">
                      <a16:colId xmlns:a16="http://schemas.microsoft.com/office/drawing/2014/main" val="1012737269"/>
                    </a:ext>
                  </a:extLst>
                </a:gridCol>
              </a:tblGrid>
              <a:tr h="0">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1600" b="1" dirty="0">
                          <a:solidFill>
                            <a:schemeClr val="bg1"/>
                          </a:solidFill>
                        </a:rPr>
                        <a:t>Current Capabilities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2060"/>
                    </a:solidFill>
                  </a:tcPr>
                </a:tc>
                <a:tc h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200" b="1"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206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1600" b="1" dirty="0">
                          <a:solidFill>
                            <a:schemeClr val="bg1"/>
                          </a:solidFill>
                        </a:rPr>
                        <a:t>Future Capabilities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40230287"/>
                  </a:ext>
                </a:extLst>
              </a:tr>
              <a:tr h="425595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Proposal Types</a:t>
                      </a:r>
                    </a:p>
                    <a:p>
                      <a:pPr marL="285750" indent="-285750">
                        <a:buFont typeface="Wingdings" panose="05000000000000000000" pitchFamily="2" charset="2"/>
                        <a:buChar char="ü"/>
                      </a:pPr>
                      <a:r>
                        <a:rPr lang="en-US" sz="1050" b="1" dirty="0">
                          <a:latin typeface="Calibri" panose="020F0502020204030204" pitchFamily="34" charset="0"/>
                          <a:cs typeface="Calibri" panose="020F0502020204030204" pitchFamily="34" charset="0"/>
                        </a:rPr>
                        <a:t>Research:</a:t>
                      </a:r>
                      <a:r>
                        <a:rPr lang="en-US" sz="1050" dirty="0">
                          <a:latin typeface="Calibri" panose="020F0502020204030204" pitchFamily="34" charset="0"/>
                          <a:cs typeface="Calibri" panose="020F0502020204030204" pitchFamily="34" charset="0"/>
                        </a:rPr>
                        <a:t>  Single Submissions from One Organization </a:t>
                      </a:r>
                      <a:r>
                        <a:rPr lang="en-US" sz="1050" b="0" i="1" dirty="0">
                          <a:latin typeface="Calibri" panose="020F0502020204030204" pitchFamily="34" charset="0"/>
                          <a:cs typeface="Calibri" panose="020F0502020204030204" pitchFamily="34" charset="0"/>
                        </a:rPr>
                        <a:t>(April 2018); </a:t>
                      </a:r>
                      <a:r>
                        <a:rPr lang="en-US" sz="1050" b="0" i="0" dirty="0">
                          <a:latin typeface="Calibri" panose="020F0502020204030204" pitchFamily="34" charset="0"/>
                          <a:cs typeface="Calibri" panose="020F0502020204030204" pitchFamily="34" charset="0"/>
                        </a:rPr>
                        <a:t>Single Submission Collaborative Proposals with Subawards </a:t>
                      </a:r>
                      <a:r>
                        <a:rPr lang="en-US" sz="1050" b="0" i="1" dirty="0">
                          <a:latin typeface="Calibri" panose="020F0502020204030204" pitchFamily="34" charset="0"/>
                          <a:cs typeface="Calibri" panose="020F0502020204030204" pitchFamily="34" charset="0"/>
                        </a:rPr>
                        <a:t>(June 2019); </a:t>
                      </a:r>
                      <a:r>
                        <a:rPr lang="en-US" sz="1050" b="0" i="0" dirty="0">
                          <a:latin typeface="Calibri" panose="020F0502020204030204" pitchFamily="34" charset="0"/>
                          <a:cs typeface="Calibri" panose="020F0502020204030204" pitchFamily="34" charset="0"/>
                        </a:rPr>
                        <a:t>Separately Submitted Collaborative Proposals from Multiple Organizations </a:t>
                      </a:r>
                      <a:r>
                        <a:rPr lang="en-US" sz="1050" b="0" i="1" dirty="0">
                          <a:latin typeface="Calibri" panose="020F0502020204030204" pitchFamily="34" charset="0"/>
                          <a:cs typeface="Calibri" panose="020F0502020204030204" pitchFamily="34" charset="0"/>
                        </a:rPr>
                        <a:t>(March 2020)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Rapid Response Research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(RAPID)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EArly-concept Grants for Exploratory Research</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(EAGER)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 Advanced by Interdisciplinary Science and Engineering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(RAISE)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Facilitation Awards for Scientists and Engineers with Disabilities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(FASED)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(March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Equipment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(March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Travel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(March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Conference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(August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Ideas Lab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(August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Grant Opportunities for Academic Liaison with Industry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(GOALI)</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(October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Planning</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Center</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(November 2021)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 Infrastructure</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(November 2021)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Postdoctoral Fellowship</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(proposals for fellowship solicitations that do not contain reference letter requirements)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2022)</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SBIR and STTR Phases I/II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mpd="sng">
                      <a:solidFill>
                        <a:sysClr val="windowText" lastClr="000000"/>
                      </a:solidFill>
                    </a:lnL>
                    <a:lnR w="12700" cmpd="sng">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Submission Types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Full Proposal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2018)</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Preliminary Proposal: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Ideas Lab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August 2021);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Non-Ideas Lab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Renewal Proposal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(August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Accomplishment-Based Renewal Proposal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(August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Full Proposal related to a Preliminary Proposal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Solicitation-specific Requirements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Data Form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2022)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Secondary Units of Consideration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2022)</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Recent Proposal Features </a:t>
                      </a:r>
                      <a:endPar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Withdrawal </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(Single and Separately Submitted Collaborative Proposal Submissions)</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(March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Descriptions Exceeding 15 Pages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Separate Uploads of Multiple Supplementary Documents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2022)</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Post-award Actions</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Supplemental Funding Requests</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including Career Life Balance requests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2022)</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Training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Research.gov About Proposal Preparation and Submission Page and FAQs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2018)</a:t>
                      </a:r>
                      <a:endParaRPr kumimoji="0" lang="en-US" sz="105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Research.gov Proposal Preparation Demo Site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2020)</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Research.gov About Supplemental Funding Requests Page and FAQs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2022)</a:t>
                      </a:r>
                      <a:endParaRPr kumimoji="0" lang="en-US" sz="105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Research.gov Supplemental Funding Requests Demo Site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(October 2022)</a:t>
                      </a:r>
                      <a:endParaRPr kumimoji="0" lang="en-US" sz="105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Topic-specific How-to Guides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(Ongoing)</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Webinars and Demos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(Ongoing)</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Grants.gov Integration  </a:t>
                      </a: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(Grants.gov applications only; November 2022 release)</a:t>
                      </a:r>
                      <a:endParaRPr kumimoji="0" lang="en-US" sz="105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Grants.gov applications will be processed in Research.gov instead of FastLane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Corrections or additions to Grants.gov applications submitted to NSF on or after November 21 will also be made in Research.gov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Postdoctoral Fellowship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(tentative May 2023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Proposals for fellowship solicitations that contain reference letter requirements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888695581"/>
                  </a:ext>
                </a:extLst>
              </a:tr>
            </a:tbl>
          </a:graphicData>
        </a:graphic>
      </p:graphicFrame>
      <p:sp>
        <p:nvSpPr>
          <p:cNvPr id="3" name="TextBox 2">
            <a:extLst>
              <a:ext uri="{FF2B5EF4-FFF2-40B4-BE49-F238E27FC236}">
                <a16:creationId xmlns:a16="http://schemas.microsoft.com/office/drawing/2014/main" id="{B5465251-9B3D-4B4D-BF78-8453505F0E60}"/>
              </a:ext>
            </a:extLst>
          </p:cNvPr>
          <p:cNvSpPr txBox="1"/>
          <p:nvPr/>
        </p:nvSpPr>
        <p:spPr>
          <a:xfrm>
            <a:off x="10625704" y="1300914"/>
            <a:ext cx="11911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 of 11/3/2022</a:t>
            </a:r>
          </a:p>
        </p:txBody>
      </p:sp>
      <p:sp>
        <p:nvSpPr>
          <p:cNvPr id="5" name="Slide Number Placeholder 3">
            <a:extLst>
              <a:ext uri="{FF2B5EF4-FFF2-40B4-BE49-F238E27FC236}">
                <a16:creationId xmlns:a16="http://schemas.microsoft.com/office/drawing/2014/main" id="{F524F671-A049-E30A-3FC7-1AC31EF6BBE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31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1422991" y="2853380"/>
            <a:ext cx="9346019" cy="742950"/>
          </a:xfrm>
        </p:spPr>
        <p:txBody>
          <a:bodyPr>
            <a:noAutofit/>
          </a:bodyPr>
          <a:lstStyle/>
          <a:p>
            <a:pPr algn="ctr"/>
            <a:r>
              <a:rPr lang="en-US" b="1" dirty="0">
                <a:latin typeface="+mn-lt"/>
              </a:rPr>
              <a:t>Recent Research.gov Enhancements</a:t>
            </a: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65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5C1A-F97C-49A1-B5C5-BEA19AB8D315}"/>
              </a:ext>
            </a:extLst>
          </p:cNvPr>
          <p:cNvSpPr>
            <a:spLocks noGrp="1"/>
          </p:cNvSpPr>
          <p:nvPr>
            <p:ph type="title"/>
          </p:nvPr>
        </p:nvSpPr>
        <p:spPr>
          <a:xfrm>
            <a:off x="95264" y="353125"/>
            <a:ext cx="11938547" cy="1325563"/>
          </a:xfrm>
        </p:spPr>
        <p:txBody>
          <a:bodyPr>
            <a:normAutofit/>
          </a:bodyPr>
          <a:lstStyle/>
          <a:p>
            <a:r>
              <a:rPr lang="en-US" sz="3200" b="1" dirty="0">
                <a:latin typeface="+mn-lt"/>
              </a:rPr>
              <a:t>Research.gov Enhancement: Supplemental Funding Requests</a:t>
            </a:r>
          </a:p>
        </p:txBody>
      </p:sp>
      <p:sp>
        <p:nvSpPr>
          <p:cNvPr id="5" name="Slide Number Placeholder 3">
            <a:extLst>
              <a:ext uri="{FF2B5EF4-FFF2-40B4-BE49-F238E27FC236}">
                <a16:creationId xmlns:a16="http://schemas.microsoft.com/office/drawing/2014/main" id="{F524F671-A049-E30A-3FC7-1AC31EF6BBE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F8087B-41C4-179D-4188-1AFA5B6539BD}"/>
              </a:ext>
            </a:extLst>
          </p:cNvPr>
          <p:cNvPicPr>
            <a:picLocks noChangeAspect="1"/>
          </p:cNvPicPr>
          <p:nvPr/>
        </p:nvPicPr>
        <p:blipFill>
          <a:blip r:embed="rId3"/>
          <a:stretch>
            <a:fillRect/>
          </a:stretch>
        </p:blipFill>
        <p:spPr>
          <a:xfrm>
            <a:off x="335861" y="1554910"/>
            <a:ext cx="6833472" cy="4553885"/>
          </a:xfrm>
          <a:prstGeom prst="rect">
            <a:avLst/>
          </a:prstGeom>
          <a:ln w="12700">
            <a:solidFill>
              <a:schemeClr val="accent1"/>
            </a:solidFill>
          </a:ln>
        </p:spPr>
      </p:pic>
      <p:sp>
        <p:nvSpPr>
          <p:cNvPr id="7" name="Content Placeholder 2">
            <a:extLst>
              <a:ext uri="{FF2B5EF4-FFF2-40B4-BE49-F238E27FC236}">
                <a16:creationId xmlns:a16="http://schemas.microsoft.com/office/drawing/2014/main" id="{9C738D84-AA23-D937-882E-ECA1159C6027}"/>
              </a:ext>
            </a:extLst>
          </p:cNvPr>
          <p:cNvSpPr>
            <a:spLocks noGrp="1"/>
          </p:cNvSpPr>
          <p:nvPr>
            <p:ph idx="1"/>
          </p:nvPr>
        </p:nvSpPr>
        <p:spPr>
          <a:xfrm>
            <a:off x="7512423" y="1406360"/>
            <a:ext cx="4521388" cy="5098515"/>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As of October 24th, Research.gov  supports preparation and submission of supplemental funding requests, including Career-Life Balance requests per PAPPG </a:t>
            </a:r>
            <a:r>
              <a:rPr lang="en-US" sz="2100" kern="0" dirty="0">
                <a:solidFill>
                  <a:prstClr val="black"/>
                </a:solidFill>
                <a:latin typeface="Calibri" panose="020F0502020204030204"/>
                <a:hlinkClick r:id="rId4"/>
              </a:rPr>
              <a:t>Chapter II.E.8.</a:t>
            </a:r>
            <a:endPar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Requests can be submitted in Research.gov regardless of the system used (Research.gov, FastLane, or Grants.gov) for proposal submission</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lang="en-US" sz="2100" kern="0" dirty="0">
                <a:solidFill>
                  <a:prstClr val="black"/>
                </a:solidFill>
                <a:latin typeface="Calibri" panose="020F0502020204030204"/>
              </a:rPr>
              <a:t>FastLane supplemental funding request functionality will remain available in parallel for the preparation and submission of new requests until January 27, 2023</a:t>
            </a:r>
          </a:p>
        </p:txBody>
      </p:sp>
    </p:spTree>
    <p:extLst>
      <p:ext uri="{BB962C8B-B14F-4D97-AF65-F5344CB8AC3E}">
        <p14:creationId xmlns:p14="http://schemas.microsoft.com/office/powerpoint/2010/main" val="304531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5C1A-F97C-49A1-B5C5-BEA19AB8D315}"/>
              </a:ext>
            </a:extLst>
          </p:cNvPr>
          <p:cNvSpPr>
            <a:spLocks noGrp="1"/>
          </p:cNvSpPr>
          <p:nvPr>
            <p:ph type="title"/>
          </p:nvPr>
        </p:nvSpPr>
        <p:spPr>
          <a:xfrm>
            <a:off x="197573" y="384269"/>
            <a:ext cx="11938547" cy="1325563"/>
          </a:xfrm>
        </p:spPr>
        <p:txBody>
          <a:bodyPr>
            <a:normAutofit/>
          </a:bodyPr>
          <a:lstStyle/>
          <a:p>
            <a:r>
              <a:rPr lang="en-US" sz="3200" b="1" dirty="0">
                <a:latin typeface="+mn-lt"/>
              </a:rPr>
              <a:t>Research.gov Enhancement: Supplemental Funding Requests</a:t>
            </a:r>
          </a:p>
        </p:txBody>
      </p:sp>
      <p:sp>
        <p:nvSpPr>
          <p:cNvPr id="5" name="Slide Number Placeholder 3">
            <a:extLst>
              <a:ext uri="{FF2B5EF4-FFF2-40B4-BE49-F238E27FC236}">
                <a16:creationId xmlns:a16="http://schemas.microsoft.com/office/drawing/2014/main" id="{F524F671-A049-E30A-3FC7-1AC31EF6BBE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C738D84-AA23-D937-882E-ECA1159C6027}"/>
              </a:ext>
            </a:extLst>
          </p:cNvPr>
          <p:cNvSpPr>
            <a:spLocks noGrp="1"/>
          </p:cNvSpPr>
          <p:nvPr>
            <p:ph idx="1"/>
          </p:nvPr>
        </p:nvSpPr>
        <p:spPr>
          <a:xfrm>
            <a:off x="7499690" y="1785916"/>
            <a:ext cx="4268638" cy="4779475"/>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Access Research.gov supplemental funding request functionality and demo site from new links within the Awards &amp; Reporting tile on the Research.gov My Desktop page</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Demo site can be used to explore preparing supplemental funding requests and to check compliance of uploaded documents</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CFF90030-A354-0B8C-D373-710764E43A2C}"/>
              </a:ext>
            </a:extLst>
          </p:cNvPr>
          <p:cNvGrpSpPr/>
          <p:nvPr/>
        </p:nvGrpSpPr>
        <p:grpSpPr>
          <a:xfrm>
            <a:off x="609275" y="1413106"/>
            <a:ext cx="6365682" cy="5060625"/>
            <a:chOff x="2173036" y="1679913"/>
            <a:chExt cx="5710008" cy="4752642"/>
          </a:xfrm>
        </p:grpSpPr>
        <p:pic>
          <p:nvPicPr>
            <p:cNvPr id="4" name="Picture 3">
              <a:extLst>
                <a:ext uri="{FF2B5EF4-FFF2-40B4-BE49-F238E27FC236}">
                  <a16:creationId xmlns:a16="http://schemas.microsoft.com/office/drawing/2014/main" id="{432972C4-40A8-772B-2607-3C777FC57913}"/>
                </a:ext>
              </a:extLst>
            </p:cNvPr>
            <p:cNvPicPr>
              <a:picLocks noChangeAspect="1"/>
            </p:cNvPicPr>
            <p:nvPr/>
          </p:nvPicPr>
          <p:blipFill>
            <a:blip r:embed="rId3"/>
            <a:stretch>
              <a:fillRect/>
            </a:stretch>
          </p:blipFill>
          <p:spPr>
            <a:xfrm>
              <a:off x="2173036" y="1679913"/>
              <a:ext cx="5710008" cy="4752642"/>
            </a:xfrm>
            <a:prstGeom prst="rect">
              <a:avLst/>
            </a:prstGeom>
            <a:ln>
              <a:solidFill>
                <a:schemeClr val="accent1"/>
              </a:solidFill>
            </a:ln>
          </p:spPr>
        </p:pic>
        <p:sp>
          <p:nvSpPr>
            <p:cNvPr id="8" name="Rectangle 7">
              <a:extLst>
                <a:ext uri="{FF2B5EF4-FFF2-40B4-BE49-F238E27FC236}">
                  <a16:creationId xmlns:a16="http://schemas.microsoft.com/office/drawing/2014/main" id="{B01C3995-3AFC-C955-75F9-85685019AB4A}"/>
                </a:ext>
              </a:extLst>
            </p:cNvPr>
            <p:cNvSpPr/>
            <p:nvPr/>
          </p:nvSpPr>
          <p:spPr>
            <a:xfrm>
              <a:off x="4231115" y="3767328"/>
              <a:ext cx="1593850" cy="448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Arrow: Down 9">
            <a:extLst>
              <a:ext uri="{FF2B5EF4-FFF2-40B4-BE49-F238E27FC236}">
                <a16:creationId xmlns:a16="http://schemas.microsoft.com/office/drawing/2014/main" id="{20EC1610-7A98-D765-51E2-A3F3E16D70C1}"/>
              </a:ext>
            </a:extLst>
          </p:cNvPr>
          <p:cNvSpPr/>
          <p:nvPr/>
        </p:nvSpPr>
        <p:spPr>
          <a:xfrm>
            <a:off x="2934188" y="2594388"/>
            <a:ext cx="613616" cy="4480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16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D2004-58F8-DFDA-2297-6DCD407CC0B7}"/>
              </a:ext>
            </a:extLst>
          </p:cNvPr>
          <p:cNvPicPr>
            <a:picLocks noChangeAspect="1"/>
          </p:cNvPicPr>
          <p:nvPr/>
        </p:nvPicPr>
        <p:blipFill>
          <a:blip r:embed="rId3"/>
          <a:stretch>
            <a:fillRect/>
          </a:stretch>
        </p:blipFill>
        <p:spPr>
          <a:xfrm>
            <a:off x="5478695" y="2020283"/>
            <a:ext cx="6630442" cy="3612872"/>
          </a:xfrm>
          <a:prstGeom prst="rect">
            <a:avLst/>
          </a:prstGeom>
          <a:ln w="12700">
            <a:solidFill>
              <a:schemeClr val="accent1"/>
            </a:solidFill>
          </a:ln>
        </p:spPr>
      </p:pic>
      <p:sp>
        <p:nvSpPr>
          <p:cNvPr id="12" name="Content Placeholder 2">
            <a:extLst>
              <a:ext uri="{FF2B5EF4-FFF2-40B4-BE49-F238E27FC236}">
                <a16:creationId xmlns:a16="http://schemas.microsoft.com/office/drawing/2014/main" id="{0CF2E541-2801-4CDB-9537-3CCA1B68162E}"/>
              </a:ext>
            </a:extLst>
          </p:cNvPr>
          <p:cNvSpPr>
            <a:spLocks noGrp="1"/>
          </p:cNvSpPr>
          <p:nvPr>
            <p:ph idx="1"/>
          </p:nvPr>
        </p:nvSpPr>
        <p:spPr>
          <a:xfrm>
            <a:off x="259400" y="1879868"/>
            <a:ext cx="4991069" cy="4733720"/>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All demo site users must have an NSF ID for demo site access and authentication and will automatically be given a PI role for use in the demo site</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User’s actual awards as well as “dummy” awards generated by the demo site will display for selection to try out preparing a supplemental funding request</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If user does not have any actual awards, they can select from “dummy” awards generated by the demo site</a:t>
            </a:r>
            <a:r>
              <a:rPr lang="en-US" sz="2100" kern="0" dirty="0">
                <a:solidFill>
                  <a:prstClr val="black"/>
                </a:solidFill>
              </a:rPr>
              <a:t> </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lang="en-US" sz="2100" kern="0" dirty="0">
                <a:solidFill>
                  <a:prstClr val="black"/>
                </a:solidFill>
              </a:rPr>
              <a:t>Supplemental funding request submission capability is disabled</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lang="en-US" sz="2000" kern="0" dirty="0">
              <a:solidFill>
                <a:prstClr val="black"/>
              </a:solidFill>
            </a:endParaRPr>
          </a:p>
          <a:p>
            <a:pPr marL="0" marR="0" lvl="0" indent="0" algn="l" defTabSz="914400" rtl="0" eaLnBrk="1" fontAlgn="auto" latinLnBrk="0" hangingPunct="1">
              <a:lnSpc>
                <a:spcPct val="100000"/>
              </a:lnSpc>
              <a:spcBef>
                <a:spcPts val="1000"/>
              </a:spcBef>
              <a:spcAft>
                <a:spcPts val="0"/>
              </a:spcAft>
              <a:buClrTx/>
              <a:buSzPct val="125000"/>
              <a:buNone/>
              <a:tabLst/>
              <a:defRPr/>
            </a:pPr>
            <a:endParaRPr lang="en-US" sz="2000" kern="0" dirty="0">
              <a:solidFill>
                <a:prstClr val="black"/>
              </a:solidFill>
            </a:endParaRPr>
          </a:p>
        </p:txBody>
      </p:sp>
      <p:grpSp>
        <p:nvGrpSpPr>
          <p:cNvPr id="6" name="Group 5">
            <a:extLst>
              <a:ext uri="{FF2B5EF4-FFF2-40B4-BE49-F238E27FC236}">
                <a16:creationId xmlns:a16="http://schemas.microsoft.com/office/drawing/2014/main" id="{98C990DC-1D0E-7D9E-D5EC-4C34C944D43F}"/>
              </a:ext>
            </a:extLst>
          </p:cNvPr>
          <p:cNvGrpSpPr/>
          <p:nvPr/>
        </p:nvGrpSpPr>
        <p:grpSpPr>
          <a:xfrm>
            <a:off x="5846158" y="1578684"/>
            <a:ext cx="6076424" cy="3700632"/>
            <a:chOff x="5846158" y="1578684"/>
            <a:chExt cx="6076424" cy="3700632"/>
          </a:xfrm>
        </p:grpSpPr>
        <p:sp>
          <p:nvSpPr>
            <p:cNvPr id="17" name="TextBox 16">
              <a:extLst>
                <a:ext uri="{FF2B5EF4-FFF2-40B4-BE49-F238E27FC236}">
                  <a16:creationId xmlns:a16="http://schemas.microsoft.com/office/drawing/2014/main" id="{40402E45-48E8-4180-BFAD-CB31A776E1CA}"/>
                </a:ext>
              </a:extLst>
            </p:cNvPr>
            <p:cNvSpPr txBox="1"/>
            <p:nvPr/>
          </p:nvSpPr>
          <p:spPr>
            <a:xfrm>
              <a:off x="5846158" y="1578684"/>
              <a:ext cx="607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Research.gov Demo Site: Supplemental Funding Requests Homepage</a:t>
              </a:r>
            </a:p>
          </p:txBody>
        </p:sp>
        <p:sp>
          <p:nvSpPr>
            <p:cNvPr id="18" name="Rectangle 17">
              <a:extLst>
                <a:ext uri="{FF2B5EF4-FFF2-40B4-BE49-F238E27FC236}">
                  <a16:creationId xmlns:a16="http://schemas.microsoft.com/office/drawing/2014/main" id="{72751583-8822-434E-AE28-73C11A7B602C}"/>
                </a:ext>
              </a:extLst>
            </p:cNvPr>
            <p:cNvSpPr/>
            <p:nvPr/>
          </p:nvSpPr>
          <p:spPr>
            <a:xfrm>
              <a:off x="7356857" y="2362196"/>
              <a:ext cx="1026160" cy="459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047168A-34B5-4D4A-A48B-C602EAE8A080}"/>
                </a:ext>
              </a:extLst>
            </p:cNvPr>
            <p:cNvSpPr/>
            <p:nvPr/>
          </p:nvSpPr>
          <p:spPr>
            <a:xfrm>
              <a:off x="9710587" y="2387326"/>
              <a:ext cx="518162" cy="202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Multiplication Sign 20">
              <a:extLst>
                <a:ext uri="{FF2B5EF4-FFF2-40B4-BE49-F238E27FC236}">
                  <a16:creationId xmlns:a16="http://schemas.microsoft.com/office/drawing/2014/main" id="{C61E3F0F-725F-4F7D-96A0-657E7D6D8D8E}"/>
                </a:ext>
              </a:extLst>
            </p:cNvPr>
            <p:cNvSpPr/>
            <p:nvPr/>
          </p:nvSpPr>
          <p:spPr>
            <a:xfrm>
              <a:off x="10140488" y="4081013"/>
              <a:ext cx="898294" cy="11983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6ECE63-B785-4EE3-BDE3-59F70B310E5C}"/>
                </a:ext>
              </a:extLst>
            </p:cNvPr>
            <p:cNvSpPr/>
            <p:nvPr/>
          </p:nvSpPr>
          <p:spPr>
            <a:xfrm>
              <a:off x="7897957" y="1979772"/>
              <a:ext cx="1570134" cy="27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Slide Number Placeholder 3">
            <a:extLst>
              <a:ext uri="{FF2B5EF4-FFF2-40B4-BE49-F238E27FC236}">
                <a16:creationId xmlns:a16="http://schemas.microsoft.com/office/drawing/2014/main" id="{AA284306-19EF-4A45-B785-AA02841038CA}"/>
              </a:ext>
            </a:extLst>
          </p:cNvPr>
          <p:cNvSpPr>
            <a:spLocks noGrp="1"/>
          </p:cNvSpPr>
          <p:nvPr>
            <p:ph type="sldNum" sz="quarter" idx="12"/>
          </p:nvPr>
        </p:nvSpPr>
        <p:spPr>
          <a:xfrm>
            <a:off x="939292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4517BD8-2A04-4F00-8E59-7335CDC169A4}"/>
              </a:ext>
            </a:extLst>
          </p:cNvPr>
          <p:cNvSpPr/>
          <p:nvPr/>
        </p:nvSpPr>
        <p:spPr>
          <a:xfrm>
            <a:off x="10754338" y="2398900"/>
            <a:ext cx="887524" cy="173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147B44C-A985-E6FA-06DA-8000E962DD1F}"/>
              </a:ext>
            </a:extLst>
          </p:cNvPr>
          <p:cNvSpPr>
            <a:spLocks noGrp="1"/>
          </p:cNvSpPr>
          <p:nvPr>
            <p:ph type="title"/>
          </p:nvPr>
        </p:nvSpPr>
        <p:spPr>
          <a:xfrm>
            <a:off x="126726" y="554305"/>
            <a:ext cx="11938547" cy="1325563"/>
          </a:xfrm>
        </p:spPr>
        <p:txBody>
          <a:bodyPr>
            <a:normAutofit/>
          </a:bodyPr>
          <a:lstStyle/>
          <a:p>
            <a:r>
              <a:rPr lang="en-US" sz="3200" b="1" dirty="0">
                <a:latin typeface="+mn-lt"/>
              </a:rPr>
              <a:t>Research.gov Enhancement: New Supplemental Funding Requests Demo Site</a:t>
            </a:r>
          </a:p>
        </p:txBody>
      </p:sp>
      <p:sp>
        <p:nvSpPr>
          <p:cNvPr id="2" name="TextBox 1">
            <a:extLst>
              <a:ext uri="{FF2B5EF4-FFF2-40B4-BE49-F238E27FC236}">
                <a16:creationId xmlns:a16="http://schemas.microsoft.com/office/drawing/2014/main" id="{2A9B1BC1-80EB-6BDE-A612-31A3519E8DE9}"/>
              </a:ext>
            </a:extLst>
          </p:cNvPr>
          <p:cNvSpPr txBox="1"/>
          <p:nvPr/>
        </p:nvSpPr>
        <p:spPr>
          <a:xfrm>
            <a:off x="5478695" y="5702365"/>
            <a:ext cx="6630442" cy="800219"/>
          </a:xfrm>
          <a:prstGeom prst="rect">
            <a:avLst/>
          </a:prstGeom>
          <a:noFill/>
        </p:spPr>
        <p:txBody>
          <a:bodyPr wrap="square">
            <a:spAutoFit/>
          </a:bodyPr>
          <a:lstStyle/>
          <a:p>
            <a:pPr algn="ctr"/>
            <a:r>
              <a:rPr lang="en-US" b="1" dirty="0">
                <a:solidFill>
                  <a:srgbClr val="0563C1"/>
                </a:solidFill>
                <a:hlinkClick r:id="rId4">
                  <a:extLst>
                    <a:ext uri="{A12FA001-AC4F-418D-AE19-62706E023703}">
                      <ahyp:hlinkClr xmlns:ahyp="http://schemas.microsoft.com/office/drawing/2018/hyperlinkcolor" val="tx"/>
                    </a:ext>
                  </a:extLst>
                </a:hlinkClick>
              </a:rPr>
              <a:t>https://web.demo.research.gov/proposalprep/#/sfr</a:t>
            </a:r>
            <a:endParaRPr lang="en-US" b="1" dirty="0">
              <a:solidFill>
                <a:srgbClr val="0563C1"/>
              </a:solidFill>
            </a:endParaRPr>
          </a:p>
          <a:p>
            <a:pPr algn="ct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(You will be prompted to sign in to Research.gov if you are not already signed in)</a:t>
            </a:r>
            <a:endParaRPr lang="en-US" sz="1400" b="1" i="1" dirty="0">
              <a:solidFill>
                <a:srgbClr val="0563C1"/>
              </a:solidFill>
            </a:endParaRPr>
          </a:p>
          <a:p>
            <a:pPr algn="ctr"/>
            <a:endParaRPr lang="en-US" sz="1400" i="1" dirty="0"/>
          </a:p>
        </p:txBody>
      </p:sp>
    </p:spTree>
    <p:extLst>
      <p:ext uri="{BB962C8B-B14F-4D97-AF65-F5344CB8AC3E}">
        <p14:creationId xmlns:p14="http://schemas.microsoft.com/office/powerpoint/2010/main" val="84473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AA284306-19EF-4A45-B785-AA02841038CA}"/>
              </a:ext>
            </a:extLst>
          </p:cNvPr>
          <p:cNvSpPr>
            <a:spLocks noGrp="1"/>
          </p:cNvSpPr>
          <p:nvPr>
            <p:ph type="sldNum" sz="quarter" idx="12"/>
          </p:nvPr>
        </p:nvSpPr>
        <p:spPr>
          <a:xfrm>
            <a:off x="939292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13B9C24-2ADF-772A-FE69-05D6C7C4B4F3}"/>
              </a:ext>
            </a:extLst>
          </p:cNvPr>
          <p:cNvSpPr>
            <a:spLocks noGrp="1"/>
          </p:cNvSpPr>
          <p:nvPr>
            <p:ph type="title"/>
          </p:nvPr>
        </p:nvSpPr>
        <p:spPr>
          <a:xfrm>
            <a:off x="126726" y="554305"/>
            <a:ext cx="11938547" cy="1325563"/>
          </a:xfrm>
        </p:spPr>
        <p:txBody>
          <a:bodyPr>
            <a:normAutofit/>
          </a:bodyPr>
          <a:lstStyle/>
          <a:p>
            <a:r>
              <a:rPr lang="en-US" sz="3200" b="1" dirty="0">
                <a:latin typeface="+mn-lt"/>
              </a:rPr>
              <a:t>Research.gov Enhancement: New About Supplemental Funding Request Preparation and Submission Page</a:t>
            </a:r>
          </a:p>
        </p:txBody>
      </p:sp>
      <p:sp>
        <p:nvSpPr>
          <p:cNvPr id="10" name="TextBox 9">
            <a:extLst>
              <a:ext uri="{FF2B5EF4-FFF2-40B4-BE49-F238E27FC236}">
                <a16:creationId xmlns:a16="http://schemas.microsoft.com/office/drawing/2014/main" id="{DF65E5EB-E81A-B589-7F25-57D7841013A2}"/>
              </a:ext>
            </a:extLst>
          </p:cNvPr>
          <p:cNvSpPr txBox="1"/>
          <p:nvPr/>
        </p:nvSpPr>
        <p:spPr>
          <a:xfrm>
            <a:off x="6095999" y="1698257"/>
            <a:ext cx="5202622" cy="338554"/>
          </a:xfrm>
          <a:prstGeom prst="rect">
            <a:avLst/>
          </a:prstGeom>
          <a:noFill/>
        </p:spPr>
        <p:txBody>
          <a:bodyPr wrap="square" rtlCol="0">
            <a:spAutoFit/>
          </a:bodyPr>
          <a:lstStyle/>
          <a:p>
            <a:pPr>
              <a:defRPr/>
            </a:pPr>
            <a:r>
              <a:rPr lang="en-US" sz="1600" b="1" dirty="0">
                <a:solidFill>
                  <a:schemeClr val="accent1"/>
                </a:solidFill>
                <a:hlinkClick r:id="rId3"/>
              </a:rPr>
              <a:t>https://www.research.gov/research-web/content/aboutsfr</a:t>
            </a:r>
            <a:endParaRPr lang="en-US" sz="1600" b="1" dirty="0">
              <a:solidFill>
                <a:schemeClr val="accent1"/>
              </a:solidFill>
            </a:endParaRPr>
          </a:p>
        </p:txBody>
      </p:sp>
      <p:sp>
        <p:nvSpPr>
          <p:cNvPr id="11" name="Content Placeholder 2">
            <a:extLst>
              <a:ext uri="{FF2B5EF4-FFF2-40B4-BE49-F238E27FC236}">
                <a16:creationId xmlns:a16="http://schemas.microsoft.com/office/drawing/2014/main" id="{F3BFB5A4-7463-776B-7E22-A0D68C1A39EC}"/>
              </a:ext>
            </a:extLst>
          </p:cNvPr>
          <p:cNvSpPr>
            <a:spLocks noGrp="1"/>
          </p:cNvSpPr>
          <p:nvPr>
            <p:ph idx="1"/>
          </p:nvPr>
        </p:nvSpPr>
        <p:spPr>
          <a:xfrm>
            <a:off x="573054" y="1904188"/>
            <a:ext cx="4852916" cy="4232265"/>
          </a:xfrm>
        </p:spPr>
        <p:txBody>
          <a:bodyPr>
            <a:noAutofit/>
          </a:bodyPr>
          <a:lstStyle/>
          <a:p>
            <a:pPr marL="0" indent="0">
              <a:lnSpc>
                <a:spcPct val="100000"/>
              </a:lnSpc>
              <a:buSzPct val="100000"/>
              <a:buNone/>
              <a:defRPr/>
            </a:pPr>
            <a:r>
              <a:rPr kumimoji="0" lang="en-US" sz="1900" b="1" i="0" u="none" strike="noStrike" kern="0" cap="none" spc="0" normalizeH="0" baseline="0" noProof="0" dirty="0">
                <a:ln>
                  <a:noFill/>
                </a:ln>
                <a:solidFill>
                  <a:prstClr val="black"/>
                </a:solidFill>
                <a:effectLst/>
                <a:uLnTx/>
                <a:uFillTx/>
                <a:latin typeface="Calibri" panose="020F0502020204030204"/>
                <a:ea typeface="+mn-ea"/>
                <a:cs typeface="+mn-cs"/>
              </a:rPr>
              <a:t>FAQs by Topic</a:t>
            </a:r>
          </a:p>
          <a:p>
            <a:pPr>
              <a:lnSpc>
                <a:spcPct val="100000"/>
              </a:lnSpc>
              <a:buSzPct val="100000"/>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General</a:t>
            </a:r>
          </a:p>
          <a:p>
            <a:pPr>
              <a:lnSpc>
                <a:spcPct val="100000"/>
              </a:lnSpc>
              <a:buSzPct val="100000"/>
              <a:defRPr/>
            </a:pPr>
            <a:r>
              <a:rPr lang="en-US" sz="1900" kern="0" dirty="0">
                <a:solidFill>
                  <a:prstClr val="black"/>
                </a:solidFill>
                <a:latin typeface="Calibri" panose="020F0502020204030204"/>
              </a:rPr>
              <a:t>Uploading Documents</a:t>
            </a:r>
          </a:p>
          <a:p>
            <a:pPr>
              <a:lnSpc>
                <a:spcPct val="100000"/>
              </a:lnSpc>
              <a:buSzPct val="100000"/>
              <a:defRPr/>
            </a:pPr>
            <a:r>
              <a:rPr lang="en-US" sz="1900" kern="0" dirty="0">
                <a:solidFill>
                  <a:prstClr val="black"/>
                </a:solidFill>
                <a:latin typeface="Calibri" panose="020F0502020204030204"/>
              </a:rPr>
              <a:t>Supplemental Funding Request Sections</a:t>
            </a:r>
          </a:p>
          <a:p>
            <a:pPr>
              <a:lnSpc>
                <a:spcPct val="100000"/>
              </a:lnSpc>
              <a:buSzPct val="100000"/>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Supplemental Funding Request Submission</a:t>
            </a:r>
          </a:p>
          <a:p>
            <a:pPr>
              <a:lnSpc>
                <a:spcPct val="100000"/>
              </a:lnSpc>
              <a:buSzPct val="100000"/>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Supplemental Funding Request Withdrawal</a:t>
            </a:r>
          </a:p>
          <a:p>
            <a:pPr>
              <a:lnSpc>
                <a:spcPct val="100000"/>
              </a:lnSpc>
              <a:buSzPct val="100000"/>
              <a:defRPr/>
            </a:pPr>
            <a:r>
              <a:rPr kumimoji="0" lang="en-US" sz="1900" b="0" i="0" u="none" strike="noStrike" kern="0" cap="none" spc="0" normalizeH="0" baseline="0" noProof="0" dirty="0">
                <a:ln>
                  <a:noFill/>
                </a:ln>
                <a:solidFill>
                  <a:prstClr val="black"/>
                </a:solidFill>
                <a:effectLst/>
                <a:uLnTx/>
                <a:uFillTx/>
                <a:latin typeface="Calibri" panose="020F0502020204030204"/>
                <a:ea typeface="+mn-ea"/>
                <a:cs typeface="+mn-cs"/>
              </a:rPr>
              <a:t>Supplemental Funding Request Statuses</a:t>
            </a:r>
          </a:p>
          <a:p>
            <a:pPr>
              <a:lnSpc>
                <a:spcPct val="100000"/>
              </a:lnSpc>
              <a:buSzPct val="100000"/>
              <a:defRPr/>
            </a:pPr>
            <a:r>
              <a:rPr kumimoji="0" lang="en-US" sz="1900" b="0" u="none" strike="noStrike" kern="0" cap="none" spc="0" normalizeH="0" baseline="0" noProof="0" dirty="0">
                <a:ln>
                  <a:noFill/>
                </a:ln>
                <a:solidFill>
                  <a:prstClr val="black"/>
                </a:solidFill>
                <a:effectLst/>
                <a:uLnTx/>
                <a:uFillTx/>
                <a:latin typeface="Calibri" panose="020F0502020204030204"/>
                <a:ea typeface="+mn-ea"/>
                <a:cs typeface="+mn-cs"/>
              </a:rPr>
              <a:t>Demo site FAQs</a:t>
            </a:r>
          </a:p>
          <a:p>
            <a:pPr lvl="1">
              <a:lnSpc>
                <a:spcPct val="100000"/>
              </a:lnSpc>
              <a:buSzPct val="75000"/>
              <a:buFont typeface="Wingdings" panose="05000000000000000000" pitchFamily="2" charset="2"/>
              <a:buChar char="§"/>
              <a:defRPr/>
            </a:pPr>
            <a:r>
              <a:rPr lang="en-US" sz="1900" kern="0" dirty="0">
                <a:solidFill>
                  <a:prstClr val="black"/>
                </a:solidFill>
                <a:latin typeface="Calibri" panose="020F0502020204030204"/>
              </a:rPr>
              <a:t>General</a:t>
            </a:r>
          </a:p>
          <a:p>
            <a:pPr lvl="1">
              <a:lnSpc>
                <a:spcPct val="100000"/>
              </a:lnSpc>
              <a:buSzPct val="75000"/>
              <a:buFont typeface="Wingdings" panose="05000000000000000000" pitchFamily="2" charset="2"/>
              <a:buChar char="§"/>
              <a:defRPr/>
            </a:pPr>
            <a:r>
              <a:rPr kumimoji="0" lang="en-US" sz="1900" b="0" u="none" strike="noStrike" kern="0" cap="none" spc="0" normalizeH="0" baseline="0" noProof="0" dirty="0">
                <a:ln>
                  <a:noFill/>
                </a:ln>
                <a:solidFill>
                  <a:prstClr val="black"/>
                </a:solidFill>
                <a:effectLst/>
                <a:uLnTx/>
                <a:uFillTx/>
                <a:latin typeface="Calibri" panose="020F0502020204030204"/>
                <a:ea typeface="+mn-ea"/>
                <a:cs typeface="+mn-cs"/>
              </a:rPr>
              <a:t>Access and User Roles</a:t>
            </a:r>
          </a:p>
          <a:p>
            <a:pPr lvl="1">
              <a:lnSpc>
                <a:spcPct val="100000"/>
              </a:lnSpc>
              <a:buSzPct val="75000"/>
              <a:buFont typeface="Wingdings" panose="05000000000000000000" pitchFamily="2" charset="2"/>
              <a:buChar char="§"/>
              <a:defRPr/>
            </a:pPr>
            <a:r>
              <a:rPr lang="en-US" sz="1900" kern="0" dirty="0">
                <a:solidFill>
                  <a:prstClr val="black"/>
                </a:solidFill>
                <a:latin typeface="Calibri" panose="020F0502020204030204"/>
              </a:rPr>
              <a:t>Demo Site Features</a:t>
            </a:r>
            <a:endParaRPr kumimoji="0" lang="en-US" sz="1900" b="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4C76566-0202-5681-5C11-A0FD8E8597E9}"/>
              </a:ext>
            </a:extLst>
          </p:cNvPr>
          <p:cNvGrpSpPr/>
          <p:nvPr/>
        </p:nvGrpSpPr>
        <p:grpSpPr>
          <a:xfrm>
            <a:off x="5879120" y="2036811"/>
            <a:ext cx="5550448" cy="4507777"/>
            <a:chOff x="5875020" y="2104287"/>
            <a:chExt cx="5550448" cy="4507777"/>
          </a:xfrm>
        </p:grpSpPr>
        <p:pic>
          <p:nvPicPr>
            <p:cNvPr id="3" name="Picture 2">
              <a:extLst>
                <a:ext uri="{FF2B5EF4-FFF2-40B4-BE49-F238E27FC236}">
                  <a16:creationId xmlns:a16="http://schemas.microsoft.com/office/drawing/2014/main" id="{27EEE94B-7E15-AC51-5D8A-25901316B7C1}"/>
                </a:ext>
              </a:extLst>
            </p:cNvPr>
            <p:cNvPicPr>
              <a:picLocks noChangeAspect="1"/>
            </p:cNvPicPr>
            <p:nvPr/>
          </p:nvPicPr>
          <p:blipFill>
            <a:blip r:embed="rId4"/>
            <a:stretch>
              <a:fillRect/>
            </a:stretch>
          </p:blipFill>
          <p:spPr>
            <a:xfrm>
              <a:off x="5883221" y="2104287"/>
              <a:ext cx="5542247" cy="4507777"/>
            </a:xfrm>
            <a:prstGeom prst="rect">
              <a:avLst/>
            </a:prstGeom>
            <a:ln w="9525">
              <a:solidFill>
                <a:srgbClr val="0000FF"/>
              </a:solidFill>
            </a:ln>
          </p:spPr>
        </p:pic>
        <p:sp>
          <p:nvSpPr>
            <p:cNvPr id="12" name="Rectangle 11">
              <a:extLst>
                <a:ext uri="{FF2B5EF4-FFF2-40B4-BE49-F238E27FC236}">
                  <a16:creationId xmlns:a16="http://schemas.microsoft.com/office/drawing/2014/main" id="{4E91CB4B-5F51-8690-494F-1FCAD2B14F7A}"/>
                </a:ext>
              </a:extLst>
            </p:cNvPr>
            <p:cNvSpPr/>
            <p:nvPr/>
          </p:nvSpPr>
          <p:spPr>
            <a:xfrm>
              <a:off x="5887720" y="2413640"/>
              <a:ext cx="1268730" cy="247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6B843B-FB3F-6CAC-A898-F09E48907B3F}"/>
                </a:ext>
              </a:extLst>
            </p:cNvPr>
            <p:cNvSpPr/>
            <p:nvPr/>
          </p:nvSpPr>
          <p:spPr>
            <a:xfrm>
              <a:off x="5875020" y="4820290"/>
              <a:ext cx="1275079" cy="170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57EC3C-2C21-87DA-6880-CF417F939E76}"/>
                </a:ext>
              </a:extLst>
            </p:cNvPr>
            <p:cNvSpPr/>
            <p:nvPr/>
          </p:nvSpPr>
          <p:spPr>
            <a:xfrm>
              <a:off x="8332470" y="4629150"/>
              <a:ext cx="1459230" cy="139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2290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1DB16C9-5B3F-45DE-8DD4-F5EC048BF7E2}"/>
              </a:ext>
            </a:extLst>
          </p:cNvPr>
          <p:cNvSpPr txBox="1">
            <a:spLocks noChangeArrowheads="1"/>
          </p:cNvSpPr>
          <p:nvPr/>
        </p:nvSpPr>
        <p:spPr>
          <a:xfrm>
            <a:off x="140776" y="607279"/>
            <a:ext cx="11703894"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Enhancement: SBIR and STTR Proposal Types</a:t>
            </a:r>
          </a:p>
        </p:txBody>
      </p:sp>
      <p:sp>
        <p:nvSpPr>
          <p:cNvPr id="42" name="Content Placeholder 2">
            <a:extLst>
              <a:ext uri="{FF2B5EF4-FFF2-40B4-BE49-F238E27FC236}">
                <a16:creationId xmlns:a16="http://schemas.microsoft.com/office/drawing/2014/main" id="{F60D929D-0677-42E0-B572-9D25403F71FD}"/>
              </a:ext>
            </a:extLst>
          </p:cNvPr>
          <p:cNvSpPr txBox="1">
            <a:spLocks/>
          </p:cNvSpPr>
          <p:nvPr/>
        </p:nvSpPr>
        <p:spPr>
          <a:xfrm>
            <a:off x="338668" y="1592371"/>
            <a:ext cx="4890397" cy="476397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125000"/>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New proposal types</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Small Business Innovation Research Program (SBIR)</a:t>
            </a:r>
          </a:p>
          <a:p>
            <a:pPr marL="342900" marR="0" lvl="0"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Small Business Technology Transfer Program (STTR)</a:t>
            </a:r>
            <a:r>
              <a:rPr kumimoji="0" lang="en-US" sz="2400" b="0" i="1"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1000"/>
              </a:spcBef>
              <a:spcAft>
                <a:spcPts val="0"/>
              </a:spcAft>
              <a:buClrTx/>
              <a:buSzPct val="125000"/>
              <a:buFontTx/>
              <a:buNone/>
              <a:tabLst/>
              <a:defRPr/>
            </a:pPr>
            <a:r>
              <a:rPr lang="en-US" sz="2400" b="1" kern="0" dirty="0">
                <a:solidFill>
                  <a:prstClr val="black"/>
                </a:solidFill>
                <a:latin typeface="Calibri" panose="020F0502020204030204"/>
              </a:rPr>
              <a:t>Selection in Proposal Setup Wizard</a:t>
            </a: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Proposers will be able to select these proposal types to prepare and submit SBIR and STTR Phase I/II proposals for the fiscal year 2023 competitions</a:t>
            </a:r>
          </a:p>
        </p:txBody>
      </p:sp>
      <p:sp>
        <p:nvSpPr>
          <p:cNvPr id="28" name="Slide Number Placeholder 3">
            <a:extLst>
              <a:ext uri="{FF2B5EF4-FFF2-40B4-BE49-F238E27FC236}">
                <a16:creationId xmlns:a16="http://schemas.microsoft.com/office/drawing/2014/main" id="{851771A6-4597-4F44-A963-6F23C6B64288}"/>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DF99E3E4-A152-483A-A6B4-926A60168AB2}"/>
              </a:ext>
            </a:extLst>
          </p:cNvPr>
          <p:cNvGrpSpPr/>
          <p:nvPr/>
        </p:nvGrpSpPr>
        <p:grpSpPr>
          <a:xfrm>
            <a:off x="5431714" y="1284594"/>
            <a:ext cx="6656153" cy="4745628"/>
            <a:chOff x="5431714" y="1284594"/>
            <a:chExt cx="6656153" cy="4745628"/>
          </a:xfrm>
        </p:grpSpPr>
        <p:pic>
          <p:nvPicPr>
            <p:cNvPr id="3" name="Picture 2">
              <a:extLst>
                <a:ext uri="{FF2B5EF4-FFF2-40B4-BE49-F238E27FC236}">
                  <a16:creationId xmlns:a16="http://schemas.microsoft.com/office/drawing/2014/main" id="{EE4AF6E2-05B0-4C64-8DFA-A43C61396630}"/>
                </a:ext>
              </a:extLst>
            </p:cNvPr>
            <p:cNvPicPr>
              <a:picLocks noChangeAspect="1"/>
            </p:cNvPicPr>
            <p:nvPr/>
          </p:nvPicPr>
          <p:blipFill>
            <a:blip r:embed="rId3"/>
            <a:stretch>
              <a:fillRect/>
            </a:stretch>
          </p:blipFill>
          <p:spPr>
            <a:xfrm>
              <a:off x="5431714" y="1685968"/>
              <a:ext cx="6656153" cy="4344254"/>
            </a:xfrm>
            <a:prstGeom prst="rect">
              <a:avLst/>
            </a:prstGeom>
            <a:ln w="9525">
              <a:solidFill>
                <a:srgbClr val="1160FF"/>
              </a:solidFill>
            </a:ln>
          </p:spPr>
        </p:pic>
        <p:sp>
          <p:nvSpPr>
            <p:cNvPr id="25" name="TextBox 24">
              <a:extLst>
                <a:ext uri="{FF2B5EF4-FFF2-40B4-BE49-F238E27FC236}">
                  <a16:creationId xmlns:a16="http://schemas.microsoft.com/office/drawing/2014/main" id="{46B52EEA-AD08-41ED-81FF-4C7440171D21}"/>
                </a:ext>
              </a:extLst>
            </p:cNvPr>
            <p:cNvSpPr txBox="1"/>
            <p:nvPr/>
          </p:nvSpPr>
          <p:spPr>
            <a:xfrm>
              <a:off x="6248029" y="1284594"/>
              <a:ext cx="47953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ea typeface="+mn-ea"/>
                  <a:cs typeface="+mn-cs"/>
                </a:rPr>
                <a:t>Research.gov Proposal Screenshot: Full Proposal Type Options </a:t>
              </a:r>
            </a:p>
          </p:txBody>
        </p:sp>
        <p:sp>
          <p:nvSpPr>
            <p:cNvPr id="40" name="TextBox 39">
              <a:extLst>
                <a:ext uri="{FF2B5EF4-FFF2-40B4-BE49-F238E27FC236}">
                  <a16:creationId xmlns:a16="http://schemas.microsoft.com/office/drawing/2014/main" id="{0AB95FC4-3C30-4A32-9293-0349A617E501}"/>
                </a:ext>
              </a:extLst>
            </p:cNvPr>
            <p:cNvSpPr txBox="1"/>
            <p:nvPr/>
          </p:nvSpPr>
          <p:spPr>
            <a:xfrm>
              <a:off x="9666500" y="4252814"/>
              <a:ext cx="2194560" cy="1015663"/>
            </a:xfrm>
            <a:prstGeom prst="rect">
              <a:avLst/>
            </a:prstGeom>
            <a:solidFill>
              <a:srgbClr val="002060"/>
            </a:solid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All proposal types now </a:t>
              </a:r>
              <a:r>
                <a:rPr lang="en-US" sz="2000" b="1" dirty="0">
                  <a:solidFill>
                    <a:prstClr val="white"/>
                  </a:solidFill>
                  <a:latin typeface="Calibri" panose="020F0502020204030204"/>
                </a:rPr>
                <a:t>enabled in Research.gov</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39E4FAD-4E92-444A-B4D4-030DADDB6201}"/>
                </a:ext>
              </a:extLst>
            </p:cNvPr>
            <p:cNvSpPr/>
            <p:nvPr/>
          </p:nvSpPr>
          <p:spPr>
            <a:xfrm>
              <a:off x="5455872" y="1819656"/>
              <a:ext cx="2033063" cy="23226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BEFDE002-8237-043E-21C4-F37C2DEF9B1B}"/>
              </a:ext>
            </a:extLst>
          </p:cNvPr>
          <p:cNvSpPr/>
          <p:nvPr/>
        </p:nvSpPr>
        <p:spPr>
          <a:xfrm>
            <a:off x="5431714" y="5492188"/>
            <a:ext cx="2195763" cy="399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ight Brace 3">
            <a:extLst>
              <a:ext uri="{FF2B5EF4-FFF2-40B4-BE49-F238E27FC236}">
                <a16:creationId xmlns:a16="http://schemas.microsoft.com/office/drawing/2014/main" id="{E0C5A1BC-7466-FDB6-8D5B-7A75688A66BB}"/>
              </a:ext>
            </a:extLst>
          </p:cNvPr>
          <p:cNvSpPr/>
          <p:nvPr/>
        </p:nvSpPr>
        <p:spPr>
          <a:xfrm>
            <a:off x="8985374" y="3280877"/>
            <a:ext cx="640080" cy="2651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394354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1422991" y="2842747"/>
            <a:ext cx="9346019" cy="742950"/>
          </a:xfrm>
        </p:spPr>
        <p:txBody>
          <a:bodyPr>
            <a:noAutofit/>
          </a:bodyPr>
          <a:lstStyle/>
          <a:p>
            <a:pPr algn="ctr"/>
            <a:r>
              <a:rPr lang="en-US" b="1" dirty="0">
                <a:latin typeface="+mn-lt"/>
              </a:rPr>
              <a:t>Upcoming Enhancement</a:t>
            </a: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83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5C1A-F97C-49A1-B5C5-BEA19AB8D315}"/>
              </a:ext>
            </a:extLst>
          </p:cNvPr>
          <p:cNvSpPr>
            <a:spLocks noGrp="1"/>
          </p:cNvSpPr>
          <p:nvPr>
            <p:ph type="title"/>
          </p:nvPr>
        </p:nvSpPr>
        <p:spPr>
          <a:xfrm>
            <a:off x="197573" y="384269"/>
            <a:ext cx="11938547" cy="1325563"/>
          </a:xfrm>
        </p:spPr>
        <p:txBody>
          <a:bodyPr>
            <a:normAutofit/>
          </a:bodyPr>
          <a:lstStyle/>
          <a:p>
            <a:r>
              <a:rPr lang="en-US" sz="3200" b="1" dirty="0">
                <a:latin typeface="+mn-lt"/>
              </a:rPr>
              <a:t>Upcoming Research.gov Enhancement: Integration with Grants.gov</a:t>
            </a:r>
          </a:p>
        </p:txBody>
      </p:sp>
      <p:sp>
        <p:nvSpPr>
          <p:cNvPr id="5" name="Slide Number Placeholder 3">
            <a:extLst>
              <a:ext uri="{FF2B5EF4-FFF2-40B4-BE49-F238E27FC236}">
                <a16:creationId xmlns:a16="http://schemas.microsoft.com/office/drawing/2014/main" id="{F524F671-A049-E30A-3FC7-1AC31EF6BBE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9C738D84-AA23-D937-882E-ECA1159C6027}"/>
              </a:ext>
            </a:extLst>
          </p:cNvPr>
          <p:cNvSpPr>
            <a:spLocks noGrp="1"/>
          </p:cNvSpPr>
          <p:nvPr>
            <p:ph idx="1"/>
          </p:nvPr>
        </p:nvSpPr>
        <p:spPr>
          <a:xfrm>
            <a:off x="5604137" y="1704397"/>
            <a:ext cx="6390290" cy="4769334"/>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Effective Monday, November 21st, Grants.gov applications will be processed in Research.gov instead of in FastLane</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Corrections or additions to Grants.gov applications submitted to NSF on or after November 21st will also be made in Research.gov</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lang="en-US" sz="24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 day to </a:t>
            </a:r>
            <a:r>
              <a:rPr lang="en-US" sz="2400" b="0" i="0"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submit</a:t>
            </a:r>
            <a:r>
              <a:rPr lang="en-US" sz="24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proposal file updates/  budget revisions</a:t>
            </a:r>
            <a:r>
              <a:rPr lang="en-US" sz="24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FastLane is F</a:t>
            </a:r>
            <a:r>
              <a:rPr lang="en-US" sz="2400" b="0" i="0" u="none" strike="noStrike" kern="1200" spc="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riday, September 29, 2023 (5:00 PM submitter’s local time)</a:t>
            </a:r>
            <a:endParaRPr lang="en-US" sz="2400" b="0" i="0" u="none" strike="noStrike" dirty="0">
              <a:effectLst/>
              <a:latin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lang="en-US" sz="2100" kern="0" dirty="0">
              <a:solidFill>
                <a:prstClr val="black"/>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Tx/>
              <a:buSzPct val="125000"/>
              <a:buNone/>
              <a:tabLst/>
              <a:defRPr/>
            </a:pPr>
            <a:endPar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Pct val="125000"/>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E7176CC-E45A-6313-1869-9D27393B5BBE}"/>
              </a:ext>
            </a:extLst>
          </p:cNvPr>
          <p:cNvGrpSpPr/>
          <p:nvPr/>
        </p:nvGrpSpPr>
        <p:grpSpPr>
          <a:xfrm>
            <a:off x="1182964" y="1704397"/>
            <a:ext cx="3877216" cy="3509032"/>
            <a:chOff x="1182964" y="1704397"/>
            <a:chExt cx="3877216" cy="3509032"/>
          </a:xfrm>
        </p:grpSpPr>
        <p:pic>
          <p:nvPicPr>
            <p:cNvPr id="6" name="Picture 5">
              <a:extLst>
                <a:ext uri="{FF2B5EF4-FFF2-40B4-BE49-F238E27FC236}">
                  <a16:creationId xmlns:a16="http://schemas.microsoft.com/office/drawing/2014/main" id="{D2E1AFCC-7E58-8481-A9A9-86A2D642B4FB}"/>
                </a:ext>
              </a:extLst>
            </p:cNvPr>
            <p:cNvPicPr>
              <a:picLocks noChangeAspect="1"/>
            </p:cNvPicPr>
            <p:nvPr/>
          </p:nvPicPr>
          <p:blipFill>
            <a:blip r:embed="rId3"/>
            <a:stretch>
              <a:fillRect/>
            </a:stretch>
          </p:blipFill>
          <p:spPr>
            <a:xfrm>
              <a:off x="1182964" y="1704397"/>
              <a:ext cx="3877216" cy="1352739"/>
            </a:xfrm>
            <a:prstGeom prst="rect">
              <a:avLst/>
            </a:prstGeom>
            <a:ln w="9525">
              <a:solidFill>
                <a:schemeClr val="accent1"/>
              </a:solidFill>
            </a:ln>
          </p:spPr>
        </p:pic>
        <p:pic>
          <p:nvPicPr>
            <p:cNvPr id="12" name="Picture 11">
              <a:extLst>
                <a:ext uri="{FF2B5EF4-FFF2-40B4-BE49-F238E27FC236}">
                  <a16:creationId xmlns:a16="http://schemas.microsoft.com/office/drawing/2014/main" id="{43718712-FADD-3DF3-AF23-561149C1789E}"/>
                </a:ext>
              </a:extLst>
            </p:cNvPr>
            <p:cNvPicPr>
              <a:picLocks noChangeAspect="1"/>
            </p:cNvPicPr>
            <p:nvPr/>
          </p:nvPicPr>
          <p:blipFill>
            <a:blip r:embed="rId4"/>
            <a:stretch>
              <a:fillRect/>
            </a:stretch>
          </p:blipFill>
          <p:spPr>
            <a:xfrm>
              <a:off x="1182964" y="4161800"/>
              <a:ext cx="3877215" cy="1051629"/>
            </a:xfrm>
            <a:prstGeom prst="rect">
              <a:avLst/>
            </a:prstGeom>
            <a:ln w="9525">
              <a:solidFill>
                <a:schemeClr val="accent1"/>
              </a:solidFill>
            </a:ln>
          </p:spPr>
        </p:pic>
        <p:sp>
          <p:nvSpPr>
            <p:cNvPr id="13" name="Arrow: Down 12">
              <a:extLst>
                <a:ext uri="{FF2B5EF4-FFF2-40B4-BE49-F238E27FC236}">
                  <a16:creationId xmlns:a16="http://schemas.microsoft.com/office/drawing/2014/main" id="{882ECB30-E22D-CEB1-7CCF-747319A65887}"/>
                </a:ext>
              </a:extLst>
            </p:cNvPr>
            <p:cNvSpPr/>
            <p:nvPr/>
          </p:nvSpPr>
          <p:spPr>
            <a:xfrm>
              <a:off x="2743198" y="3382621"/>
              <a:ext cx="567558" cy="575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4497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08F6D-7FD0-478C-807E-8E73A7A011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07E7A2B-2E93-4022-A4E2-7CC826128171}"/>
              </a:ext>
            </a:extLst>
          </p:cNvPr>
          <p:cNvSpPr>
            <a:spLocks noGrp="1"/>
          </p:cNvSpPr>
          <p:nvPr>
            <p:ph type="title"/>
          </p:nvPr>
        </p:nvSpPr>
        <p:spPr>
          <a:xfrm>
            <a:off x="273638" y="393355"/>
            <a:ext cx="11274121" cy="1325563"/>
          </a:xfrm>
        </p:spPr>
        <p:txBody>
          <a:bodyPr>
            <a:normAutofit/>
          </a:bodyPr>
          <a:lstStyle/>
          <a:p>
            <a:r>
              <a:rPr lang="en-US" sz="3200" b="1" dirty="0">
                <a:latin typeface="+mn-lt"/>
              </a:rPr>
              <a:t>Research.gov Proposal Preparation Demo</a:t>
            </a:r>
            <a:endParaRPr lang="en-US" sz="3200" b="1" i="1" dirty="0">
              <a:solidFill>
                <a:schemeClr val="tx1"/>
              </a:solidFill>
              <a:latin typeface="+mn-lt"/>
            </a:endParaRPr>
          </a:p>
        </p:txBody>
      </p:sp>
      <p:sp>
        <p:nvSpPr>
          <p:cNvPr id="5" name="Content Placeholder 9">
            <a:extLst>
              <a:ext uri="{FF2B5EF4-FFF2-40B4-BE49-F238E27FC236}">
                <a16:creationId xmlns:a16="http://schemas.microsoft.com/office/drawing/2014/main" id="{5955107F-F414-4264-AB87-023ADDBC00E8}"/>
              </a:ext>
            </a:extLst>
          </p:cNvPr>
          <p:cNvSpPr>
            <a:spLocks noGrp="1"/>
          </p:cNvSpPr>
          <p:nvPr>
            <p:ph idx="1"/>
          </p:nvPr>
        </p:nvSpPr>
        <p:spPr>
          <a:xfrm>
            <a:off x="479649" y="1579967"/>
            <a:ext cx="6628740" cy="3174913"/>
          </a:xfrm>
        </p:spPr>
        <p:txBody>
          <a:bodyPr>
            <a:noAutofit/>
          </a:bodyPr>
          <a:lstStyle/>
          <a:p>
            <a:pPr lvl="0"/>
            <a:r>
              <a:rPr lang="en-US" dirty="0">
                <a:solidFill>
                  <a:prstClr val="black"/>
                </a:solidFill>
              </a:rPr>
              <a:t>Proposal Setup Wizard</a:t>
            </a:r>
          </a:p>
          <a:p>
            <a:pPr lvl="0"/>
            <a:r>
              <a:rPr lang="en-US" dirty="0">
                <a:solidFill>
                  <a:srgbClr val="000000"/>
                </a:solidFill>
              </a:rPr>
              <a:t>Proposal Main Page</a:t>
            </a:r>
          </a:p>
          <a:p>
            <a:pPr lvl="0"/>
            <a:r>
              <a:rPr lang="en-US" dirty="0">
                <a:solidFill>
                  <a:srgbClr val="000000"/>
                </a:solidFill>
              </a:rPr>
              <a:t>Document Upload and Compliance Error/Warning Messages </a:t>
            </a:r>
          </a:p>
          <a:p>
            <a:pPr lvl="0"/>
            <a:r>
              <a:rPr lang="en-US" dirty="0">
                <a:solidFill>
                  <a:srgbClr val="000000"/>
                </a:solidFill>
              </a:rPr>
              <a:t>Budget</a:t>
            </a:r>
          </a:p>
          <a:p>
            <a:pPr lvl="0"/>
            <a:r>
              <a:rPr lang="en-US" dirty="0">
                <a:solidFill>
                  <a:srgbClr val="000000"/>
                </a:solidFill>
              </a:rPr>
              <a:t>Highlights of Recent Enhancements</a:t>
            </a:r>
          </a:p>
          <a:p>
            <a:pPr marL="0" lvl="0" indent="0">
              <a:buNone/>
            </a:pPr>
            <a:endParaRPr lang="en-US" sz="2400" dirty="0">
              <a:solidFill>
                <a:srgbClr val="000000"/>
              </a:solidFill>
            </a:endParaRPr>
          </a:p>
          <a:p>
            <a:endParaRPr lang="en-US" dirty="0">
              <a:solidFill>
                <a:srgbClr val="000000"/>
              </a:solidFill>
            </a:endParaRPr>
          </a:p>
          <a:p>
            <a:endParaRPr lang="en-US" dirty="0">
              <a:solidFill>
                <a:srgbClr val="000000"/>
              </a:solidFill>
            </a:endParaRPr>
          </a:p>
          <a:p>
            <a:pPr lvl="0"/>
            <a:endParaRPr lang="en-US" sz="1400" dirty="0">
              <a:solidFill>
                <a:srgbClr val="0073C2"/>
              </a:solidFill>
            </a:endParaRPr>
          </a:p>
          <a:p>
            <a:pPr defTabSz="457200">
              <a:spcBef>
                <a:spcPct val="20000"/>
              </a:spcBef>
              <a:buSzPct val="125000"/>
              <a:defRPr/>
            </a:pPr>
            <a:endParaRPr lang="en-US" sz="2200" dirty="0"/>
          </a:p>
          <a:p>
            <a:endParaRPr lang="en-US" sz="2400" dirty="0"/>
          </a:p>
          <a:p>
            <a:endParaRPr lang="en-US" sz="2400" dirty="0"/>
          </a:p>
          <a:p>
            <a:pPr marL="0" indent="0">
              <a:lnSpc>
                <a:spcPct val="120000"/>
              </a:lnSpc>
              <a:buNone/>
            </a:pPr>
            <a:endParaRPr lang="en-US" sz="2200" dirty="0">
              <a:solidFill>
                <a:schemeClr val="tx1"/>
              </a:solidFill>
            </a:endParaRPr>
          </a:p>
        </p:txBody>
      </p:sp>
      <p:grpSp>
        <p:nvGrpSpPr>
          <p:cNvPr id="2" name="Group 1">
            <a:extLst>
              <a:ext uri="{FF2B5EF4-FFF2-40B4-BE49-F238E27FC236}">
                <a16:creationId xmlns:a16="http://schemas.microsoft.com/office/drawing/2014/main" id="{0F41EBA8-A360-95C2-8ED2-C9D929ACA6C9}"/>
              </a:ext>
            </a:extLst>
          </p:cNvPr>
          <p:cNvGrpSpPr/>
          <p:nvPr/>
        </p:nvGrpSpPr>
        <p:grpSpPr>
          <a:xfrm>
            <a:off x="6562857" y="1287217"/>
            <a:ext cx="4803058" cy="5251695"/>
            <a:chOff x="6562857" y="1287217"/>
            <a:chExt cx="4803058" cy="5251695"/>
          </a:xfrm>
        </p:grpSpPr>
        <p:pic>
          <p:nvPicPr>
            <p:cNvPr id="7" name="Picture 6">
              <a:extLst>
                <a:ext uri="{FF2B5EF4-FFF2-40B4-BE49-F238E27FC236}">
                  <a16:creationId xmlns:a16="http://schemas.microsoft.com/office/drawing/2014/main" id="{A175D3CD-2F42-489B-A3BA-6FD0FC695D3C}"/>
                </a:ext>
              </a:extLst>
            </p:cNvPr>
            <p:cNvPicPr>
              <a:picLocks noChangeAspect="1"/>
            </p:cNvPicPr>
            <p:nvPr/>
          </p:nvPicPr>
          <p:blipFill>
            <a:blip r:embed="rId3"/>
            <a:stretch>
              <a:fillRect/>
            </a:stretch>
          </p:blipFill>
          <p:spPr>
            <a:xfrm>
              <a:off x="6562857" y="1287217"/>
              <a:ext cx="4803058" cy="5251695"/>
            </a:xfrm>
            <a:prstGeom prst="rect">
              <a:avLst/>
            </a:prstGeom>
          </p:spPr>
        </p:pic>
        <p:pic>
          <p:nvPicPr>
            <p:cNvPr id="9" name="Picture 8">
              <a:extLst>
                <a:ext uri="{FF2B5EF4-FFF2-40B4-BE49-F238E27FC236}">
                  <a16:creationId xmlns:a16="http://schemas.microsoft.com/office/drawing/2014/main" id="{300DC936-792C-40D5-B01A-14AECF25EF8B}"/>
                </a:ext>
              </a:extLst>
            </p:cNvPr>
            <p:cNvPicPr>
              <a:picLocks noChangeAspect="1"/>
            </p:cNvPicPr>
            <p:nvPr/>
          </p:nvPicPr>
          <p:blipFill>
            <a:blip r:embed="rId4"/>
            <a:stretch>
              <a:fillRect/>
            </a:stretch>
          </p:blipFill>
          <p:spPr>
            <a:xfrm>
              <a:off x="8378233" y="2246784"/>
              <a:ext cx="2509507" cy="1254754"/>
            </a:xfrm>
            <a:prstGeom prst="rect">
              <a:avLst/>
            </a:prstGeom>
          </p:spPr>
        </p:pic>
      </p:grpSp>
    </p:spTree>
    <p:extLst>
      <p:ext uri="{BB962C8B-B14F-4D97-AF65-F5344CB8AC3E}">
        <p14:creationId xmlns:p14="http://schemas.microsoft.com/office/powerpoint/2010/main" val="68679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EDCB7-6413-4B34-87C8-01656E043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7062679-DDDE-45C2-9A73-BFE8A5328E06}"/>
              </a:ext>
            </a:extLst>
          </p:cNvPr>
          <p:cNvSpPr txBox="1">
            <a:spLocks/>
          </p:cNvSpPr>
          <p:nvPr/>
        </p:nvSpPr>
        <p:spPr>
          <a:xfrm>
            <a:off x="248920" y="330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Presenter</a:t>
            </a:r>
          </a:p>
        </p:txBody>
      </p:sp>
      <p:sp>
        <p:nvSpPr>
          <p:cNvPr id="6" name="Content Placeholder 9">
            <a:extLst>
              <a:ext uri="{FF2B5EF4-FFF2-40B4-BE49-F238E27FC236}">
                <a16:creationId xmlns:a16="http://schemas.microsoft.com/office/drawing/2014/main" id="{7B77273E-C62B-4A9A-94CB-18AA94D76B07}"/>
              </a:ext>
            </a:extLst>
          </p:cNvPr>
          <p:cNvSpPr txBox="1">
            <a:spLocks/>
          </p:cNvSpPr>
          <p:nvPr/>
        </p:nvSpPr>
        <p:spPr>
          <a:xfrm>
            <a:off x="488950" y="1253737"/>
            <a:ext cx="11406632" cy="1390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9">
            <a:extLst>
              <a:ext uri="{FF2B5EF4-FFF2-40B4-BE49-F238E27FC236}">
                <a16:creationId xmlns:a16="http://schemas.microsoft.com/office/drawing/2014/main" id="{A06AB8E7-30A9-4917-8CDD-830603451EC9}"/>
              </a:ext>
            </a:extLst>
          </p:cNvPr>
          <p:cNvSpPr txBox="1">
            <a:spLocks/>
          </p:cNvSpPr>
          <p:nvPr/>
        </p:nvSpPr>
        <p:spPr>
          <a:xfrm>
            <a:off x="296418" y="1428347"/>
            <a:ext cx="11646662" cy="4834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Stephanie Yee</a:t>
            </a:r>
            <a:b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 Project Manager</a:t>
            </a: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Research.gov/FastLane/Grants.gov Operations &amp; Maintenance Lead</a:t>
            </a: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Office of Information and Resource Management</a:t>
            </a: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Division of Information Systems</a:t>
            </a: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r>
              <a:rPr lang="en-US" dirty="0">
                <a:solidFill>
                  <a:schemeClr val="tx1"/>
                </a:solidFill>
                <a:latin typeface="Calibri" panose="020F0502020204030204"/>
                <a:hlinkClick r:id="rId3"/>
              </a:rPr>
              <a:t>syee@nsf.gov</a:t>
            </a:r>
            <a:endParaRPr lang="en-US" dirty="0">
              <a:solidFill>
                <a:schemeClr val="tx1"/>
              </a:solidFill>
              <a:latin typeface="Calibri" panose="020F0502020204030204"/>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2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3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1005840" rtl="0" eaLnBrk="1" fontAlgn="auto" latinLnBrk="0" hangingPunct="1">
              <a:lnSpc>
                <a:spcPct val="100000"/>
              </a:lnSpc>
              <a:spcBef>
                <a:spcPts val="0"/>
              </a:spcBef>
              <a:spcAft>
                <a:spcPts val="0"/>
              </a:spcAft>
              <a:buClr>
                <a:srgbClr val="115071"/>
              </a:buClr>
              <a:buSzPct val="125000"/>
              <a:buFont typeface="Arial" panose="020B0604020202020204" pitchFamily="34" charset="0"/>
              <a:buNone/>
              <a:tabLst/>
              <a:defRPr/>
            </a:pPr>
            <a:endParaRPr kumimoji="0" lang="en-US" sz="3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17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1928038" y="2980436"/>
            <a:ext cx="8335925" cy="742950"/>
          </a:xfrm>
        </p:spPr>
        <p:txBody>
          <a:bodyPr>
            <a:noAutofit/>
          </a:bodyPr>
          <a:lstStyle/>
          <a:p>
            <a:pPr algn="ctr"/>
            <a:r>
              <a:rPr lang="en-US" b="1" dirty="0">
                <a:latin typeface="+mn-lt"/>
              </a:rPr>
              <a:t>Providing Feedback and Why It’s Important  </a:t>
            </a: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50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C75EA-7DD8-461C-A680-A98B88FADB51}"/>
              </a:ext>
            </a:extLst>
          </p:cNvPr>
          <p:cNvPicPr>
            <a:picLocks noChangeAspect="1"/>
          </p:cNvPicPr>
          <p:nvPr/>
        </p:nvPicPr>
        <p:blipFill rotWithShape="1">
          <a:blip r:embed="rId3"/>
          <a:srcRect l="1579"/>
          <a:stretch/>
        </p:blipFill>
        <p:spPr>
          <a:xfrm>
            <a:off x="0" y="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itle 1">
            <a:extLst>
              <a:ext uri="{FF2B5EF4-FFF2-40B4-BE49-F238E27FC236}">
                <a16:creationId xmlns:a16="http://schemas.microsoft.com/office/drawing/2014/main" id="{A3066F7B-4351-4C26-83CA-CFCF9765CF58}"/>
              </a:ext>
            </a:extLst>
          </p:cNvPr>
          <p:cNvSpPr txBox="1">
            <a:spLocks/>
          </p:cNvSpPr>
          <p:nvPr/>
        </p:nvSpPr>
        <p:spPr>
          <a:xfrm>
            <a:off x="6311602" y="836528"/>
            <a:ext cx="60401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rPr>
              <a:t>Providing Feedback and Why It’s Important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j-ea"/>
              <a:cs typeface="Calibri" panose="020F0502020204030204" pitchFamily="34" charset="0"/>
            </a:endParaRPr>
          </a:p>
        </p:txBody>
      </p:sp>
      <p:sp>
        <p:nvSpPr>
          <p:cNvPr id="5" name="Slide Number Placeholder 3">
            <a:extLst>
              <a:ext uri="{FF2B5EF4-FFF2-40B4-BE49-F238E27FC236}">
                <a16:creationId xmlns:a16="http://schemas.microsoft.com/office/drawing/2014/main" id="{E59238EC-0FF3-46AE-83D2-5317F95ED6AE}"/>
              </a:ext>
            </a:extLst>
          </p:cNvPr>
          <p:cNvSpPr>
            <a:spLocks noGrp="1"/>
          </p:cNvSpPr>
          <p:nvPr>
            <p:ph type="sldNum" sz="quarter" idx="12"/>
          </p:nvPr>
        </p:nvSpPr>
        <p:spPr>
          <a:xfrm>
            <a:off x="939292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3">
            <a:extLst>
              <a:ext uri="{FF2B5EF4-FFF2-40B4-BE49-F238E27FC236}">
                <a16:creationId xmlns:a16="http://schemas.microsoft.com/office/drawing/2014/main" id="{6DF35452-7830-48FD-B731-5A3704497CD9}"/>
              </a:ext>
            </a:extLst>
          </p:cNvPr>
          <p:cNvSpPr txBox="1">
            <a:spLocks/>
          </p:cNvSpPr>
          <p:nvPr/>
        </p:nvSpPr>
        <p:spPr>
          <a:xfrm>
            <a:off x="6311602" y="1864435"/>
            <a:ext cx="5739413" cy="44919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Calibri" panose="020F0502020204030204"/>
                <a:ea typeface="+mn-ea"/>
                <a:cs typeface="+mn-cs"/>
              </a:rPr>
              <a:t>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Help NSF continue to build and refine Research.gov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Help ensure the system is working as intended and identify areas of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Calibri" panose="020F0502020204030204"/>
                <a:ea typeface="+mn-ea"/>
                <a:cs typeface="+mn-cs"/>
              </a:rPr>
              <a:t>How?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Feedback may be submitted on the Research.gov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Feedback page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using these drop-down menu options: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Proposal Preparation &amp; Submission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Proposal Preparation Demo Site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2000" dirty="0">
                <a:solidFill>
                  <a:srgbClr val="000000"/>
                </a:solidFill>
                <a:latin typeface="Calibri" panose="020F0502020204030204"/>
              </a:rPr>
              <a:t>Supplemental Funding Request Preparation &amp; Submission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Supplemental Funding Request Demo Site</a:t>
            </a:r>
          </a:p>
        </p:txBody>
      </p:sp>
    </p:spTree>
    <p:extLst>
      <p:ext uri="{BB962C8B-B14F-4D97-AF65-F5344CB8AC3E}">
        <p14:creationId xmlns:p14="http://schemas.microsoft.com/office/powerpoint/2010/main" val="198008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1253009" y="3226982"/>
            <a:ext cx="9685983" cy="742950"/>
          </a:xfrm>
        </p:spPr>
        <p:txBody>
          <a:bodyPr>
            <a:noAutofit/>
          </a:bodyPr>
          <a:lstStyle/>
          <a:p>
            <a:pPr algn="ctr"/>
            <a:r>
              <a:rPr lang="en-US" b="1" dirty="0">
                <a:latin typeface="+mn-lt"/>
              </a:rPr>
              <a:t>Research.gov Proposal Preparation Training Resources</a:t>
            </a:r>
            <a:br>
              <a:rPr lang="en-US" b="1" dirty="0">
                <a:latin typeface="+mn-lt"/>
              </a:rPr>
            </a:br>
            <a:endParaRPr lang="en-US" b="1" dirty="0">
              <a:latin typeface="+mn-lt"/>
            </a:endParaRP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03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3" y="806843"/>
            <a:ext cx="11369932" cy="898579"/>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Virtual Sessions with In-depth Demo of the Research.gov Proposal Submission System </a:t>
            </a:r>
            <a:endParaRPr lang="en-US" sz="2800" b="1" spc="-2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7B36CD6C-8111-4D79-9EDA-56587265A562}"/>
              </a:ext>
            </a:extLst>
          </p:cNvPr>
          <p:cNvSpPr txBox="1">
            <a:spLocks/>
          </p:cNvSpPr>
          <p:nvPr/>
        </p:nvSpPr>
        <p:spPr>
          <a:xfrm>
            <a:off x="510141" y="1848777"/>
            <a:ext cx="11171715" cy="40241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spcBef>
                <a:spcPts val="0"/>
              </a:spcBef>
              <a:spcAft>
                <a:spcPts val="0"/>
              </a:spcAft>
              <a:buFont typeface="Arial" panose="020B0604020202020204" pitchFamily="34" charset="0"/>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Pct val="10000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Pct val="10000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00E1B34-E2C6-D95C-FAEC-594652DFD536}"/>
              </a:ext>
            </a:extLst>
          </p:cNvPr>
          <p:cNvSpPr txBox="1"/>
          <p:nvPr/>
        </p:nvSpPr>
        <p:spPr>
          <a:xfrm>
            <a:off x="318884" y="1848777"/>
            <a:ext cx="7849860" cy="4493538"/>
          </a:xfrm>
          <a:prstGeom prst="rect">
            <a:avLst/>
          </a:prstGeom>
          <a:noFill/>
        </p:spPr>
        <p:txBody>
          <a:bodyPr wrap="square">
            <a:spAutoFit/>
          </a:bodyPr>
          <a:lstStyle/>
          <a:p>
            <a:pPr marL="342900" indent="-342900">
              <a:buFont typeface="Arial" panose="020B0604020202020204" pitchFamily="34" charset="0"/>
              <a:buChar char="•"/>
            </a:pPr>
            <a:r>
              <a:rPr lang="en-US" sz="2600" dirty="0"/>
              <a:t>For an added transition boost, NSF is offering a limited number of small, interactive virtual sessions with an in-depth demo of the Research.gov Proposal Submission System and its companion demo site </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b="1" dirty="0"/>
              <a:t>If your organization is interested in a virtual session and demo, please send a request to </a:t>
            </a:r>
            <a:r>
              <a:rPr lang="en-US" sz="2600" b="1" dirty="0">
                <a:hlinkClick r:id="rId4"/>
              </a:rPr>
              <a:t>rgovbusinessoffice@nsf.gov</a:t>
            </a:r>
            <a:r>
              <a:rPr lang="en-US" sz="2600" b="1" dirty="0"/>
              <a:t> and include your organization’s name</a:t>
            </a:r>
            <a:r>
              <a:rPr lang="en-US" sz="2600" dirty="0"/>
              <a:t>. When submitting your request, please indicate the number of people in your organization who will attend the session</a:t>
            </a:r>
          </a:p>
        </p:txBody>
      </p:sp>
      <p:pic>
        <p:nvPicPr>
          <p:cNvPr id="7" name="Picture 6">
            <a:extLst>
              <a:ext uri="{FF2B5EF4-FFF2-40B4-BE49-F238E27FC236}">
                <a16:creationId xmlns:a16="http://schemas.microsoft.com/office/drawing/2014/main" id="{F4BC0C92-5AB9-0776-1D4E-4174DD6D441C}"/>
              </a:ext>
            </a:extLst>
          </p:cNvPr>
          <p:cNvPicPr>
            <a:picLocks noChangeAspect="1"/>
          </p:cNvPicPr>
          <p:nvPr/>
        </p:nvPicPr>
        <p:blipFill>
          <a:blip r:embed="rId5"/>
          <a:stretch>
            <a:fillRect/>
          </a:stretch>
        </p:blipFill>
        <p:spPr>
          <a:xfrm>
            <a:off x="8112864" y="2301411"/>
            <a:ext cx="4023256" cy="2655508"/>
          </a:xfrm>
          <a:prstGeom prst="rect">
            <a:avLst/>
          </a:prstGeom>
        </p:spPr>
      </p:pic>
    </p:spTree>
    <p:extLst>
      <p:ext uri="{BB962C8B-B14F-4D97-AF65-F5344CB8AC3E}">
        <p14:creationId xmlns:p14="http://schemas.microsoft.com/office/powerpoint/2010/main" val="3963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77344-AA5B-462E-8FB6-C8F0E09CCC0B}"/>
              </a:ext>
            </a:extLst>
          </p:cNvPr>
          <p:cNvPicPr>
            <a:picLocks noChangeAspect="1"/>
          </p:cNvPicPr>
          <p:nvPr/>
        </p:nvPicPr>
        <p:blipFill>
          <a:blip r:embed="rId3"/>
          <a:stretch>
            <a:fillRect/>
          </a:stretch>
        </p:blipFill>
        <p:spPr>
          <a:xfrm>
            <a:off x="5416387" y="2065557"/>
            <a:ext cx="6630442" cy="3125912"/>
          </a:xfrm>
          <a:prstGeom prst="rect">
            <a:avLst/>
          </a:prstGeom>
          <a:ln>
            <a:solidFill>
              <a:schemeClr val="accent1"/>
            </a:solidFill>
          </a:ln>
        </p:spPr>
      </p:pic>
      <p:sp>
        <p:nvSpPr>
          <p:cNvPr id="12" name="Content Placeholder 2">
            <a:extLst>
              <a:ext uri="{FF2B5EF4-FFF2-40B4-BE49-F238E27FC236}">
                <a16:creationId xmlns:a16="http://schemas.microsoft.com/office/drawing/2014/main" id="{0CF2E541-2801-4CDB-9537-3CCA1B68162E}"/>
              </a:ext>
            </a:extLst>
          </p:cNvPr>
          <p:cNvSpPr>
            <a:spLocks noGrp="1"/>
          </p:cNvSpPr>
          <p:nvPr>
            <p:ph idx="1"/>
          </p:nvPr>
        </p:nvSpPr>
        <p:spPr>
          <a:xfrm>
            <a:off x="269418" y="1378383"/>
            <a:ext cx="5146969" cy="5316489"/>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Demo site can be used to explore preparing proposals </a:t>
            </a:r>
            <a:r>
              <a:rPr kumimoji="0" lang="en-US" sz="2100" b="0" i="0" u="sng" strike="noStrike" kern="0" cap="none" spc="0" normalizeH="0" baseline="0" noProof="0" dirty="0">
                <a:ln>
                  <a:noFill/>
                </a:ln>
                <a:solidFill>
                  <a:prstClr val="black"/>
                </a:solidFill>
                <a:effectLst/>
                <a:uLnTx/>
                <a:uFillTx/>
                <a:latin typeface="Calibri" panose="020F0502020204030204"/>
                <a:ea typeface="+mn-ea"/>
                <a:cs typeface="+mn-cs"/>
              </a:rPr>
              <a:t>and</a:t>
            </a: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 to check compliance of uploaded proposal documents (e.g., Collaborators and Other Affiliations and Biographical Sketch)</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lang="en-US" sz="2100" kern="0" dirty="0">
                <a:solidFill>
                  <a:prstClr val="black"/>
                </a:solidFill>
              </a:rPr>
              <a:t>All demo site users are automatically given the PI role for demo site purposes, in order to perform the proposal </a:t>
            </a:r>
            <a:r>
              <a:rPr lang="en-US" sz="2100" u="sng" kern="0" dirty="0">
                <a:solidFill>
                  <a:prstClr val="black"/>
                </a:solidFill>
              </a:rPr>
              <a:t>preparation</a:t>
            </a:r>
            <a:r>
              <a:rPr lang="en-US" sz="2100" kern="0" dirty="0">
                <a:solidFill>
                  <a:prstClr val="black"/>
                </a:solidFill>
              </a:rPr>
              <a:t> functions that a PI can do in the actual system. Proposal submission capability is disabled</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lang="en-US" sz="2100" kern="0" dirty="0">
                <a:solidFill>
                  <a:prstClr val="black"/>
                </a:solidFill>
              </a:rPr>
              <a:t>See the demo site FAQs on the Research.gov </a:t>
            </a:r>
            <a:r>
              <a:rPr lang="en-US" sz="2100" kern="0" dirty="0">
                <a:solidFill>
                  <a:prstClr val="black"/>
                </a:solidFill>
                <a:hlinkClick r:id="rId4"/>
              </a:rPr>
              <a:t>About Proposal Preparation and Submission</a:t>
            </a:r>
            <a:r>
              <a:rPr lang="en-US" sz="2100" kern="0" dirty="0">
                <a:solidFill>
                  <a:prstClr val="black"/>
                </a:solidFill>
              </a:rPr>
              <a:t> page for information on demo site access and features </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lang="en-US" sz="2000" kern="0" dirty="0">
              <a:solidFill>
                <a:prstClr val="black"/>
              </a:solidFill>
            </a:endParaRP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lang="en-US" sz="2000" kern="0" dirty="0">
              <a:solidFill>
                <a:prstClr val="black"/>
              </a:solidFill>
            </a:endParaRPr>
          </a:p>
        </p:txBody>
      </p:sp>
      <p:grpSp>
        <p:nvGrpSpPr>
          <p:cNvPr id="2" name="Group 1">
            <a:extLst>
              <a:ext uri="{FF2B5EF4-FFF2-40B4-BE49-F238E27FC236}">
                <a16:creationId xmlns:a16="http://schemas.microsoft.com/office/drawing/2014/main" id="{FFA4F174-655A-434A-9FB6-66A7C47412E4}"/>
              </a:ext>
            </a:extLst>
          </p:cNvPr>
          <p:cNvGrpSpPr/>
          <p:nvPr/>
        </p:nvGrpSpPr>
        <p:grpSpPr>
          <a:xfrm>
            <a:off x="6115576" y="1589772"/>
            <a:ext cx="6076424" cy="3371300"/>
            <a:chOff x="6035676" y="1715655"/>
            <a:chExt cx="6076424" cy="3371300"/>
          </a:xfrm>
        </p:grpSpPr>
        <p:sp>
          <p:nvSpPr>
            <p:cNvPr id="17" name="TextBox 16">
              <a:extLst>
                <a:ext uri="{FF2B5EF4-FFF2-40B4-BE49-F238E27FC236}">
                  <a16:creationId xmlns:a16="http://schemas.microsoft.com/office/drawing/2014/main" id="{40402E45-48E8-4180-BFAD-CB31A776E1CA}"/>
                </a:ext>
              </a:extLst>
            </p:cNvPr>
            <p:cNvSpPr txBox="1"/>
            <p:nvPr/>
          </p:nvSpPr>
          <p:spPr>
            <a:xfrm>
              <a:off x="6035676" y="1715655"/>
              <a:ext cx="607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Research.gov Demo Site: Proposal Preparation Homepage</a:t>
              </a:r>
            </a:p>
          </p:txBody>
        </p:sp>
        <p:sp>
          <p:nvSpPr>
            <p:cNvPr id="18" name="Rectangle 17">
              <a:extLst>
                <a:ext uri="{FF2B5EF4-FFF2-40B4-BE49-F238E27FC236}">
                  <a16:creationId xmlns:a16="http://schemas.microsoft.com/office/drawing/2014/main" id="{72751583-8822-434E-AE28-73C11A7B602C}"/>
                </a:ext>
              </a:extLst>
            </p:cNvPr>
            <p:cNvSpPr/>
            <p:nvPr/>
          </p:nvSpPr>
          <p:spPr>
            <a:xfrm>
              <a:off x="7276957" y="2488079"/>
              <a:ext cx="1026160" cy="459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047168A-34B5-4D4A-A48B-C602EAE8A080}"/>
                </a:ext>
              </a:extLst>
            </p:cNvPr>
            <p:cNvSpPr/>
            <p:nvPr/>
          </p:nvSpPr>
          <p:spPr>
            <a:xfrm>
              <a:off x="9746434" y="2524783"/>
              <a:ext cx="518162" cy="202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Multiplication Sign 20">
              <a:extLst>
                <a:ext uri="{FF2B5EF4-FFF2-40B4-BE49-F238E27FC236}">
                  <a16:creationId xmlns:a16="http://schemas.microsoft.com/office/drawing/2014/main" id="{C61E3F0F-725F-4F7D-96A0-657E7D6D8D8E}"/>
                </a:ext>
              </a:extLst>
            </p:cNvPr>
            <p:cNvSpPr/>
            <p:nvPr/>
          </p:nvSpPr>
          <p:spPr>
            <a:xfrm>
              <a:off x="9927479" y="3888652"/>
              <a:ext cx="898294" cy="11983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6ECE63-B785-4EE3-BDE3-59F70B310E5C}"/>
                </a:ext>
              </a:extLst>
            </p:cNvPr>
            <p:cNvSpPr/>
            <p:nvPr/>
          </p:nvSpPr>
          <p:spPr>
            <a:xfrm>
              <a:off x="7870144" y="2146166"/>
              <a:ext cx="1429015" cy="27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itle 1">
            <a:extLst>
              <a:ext uri="{FF2B5EF4-FFF2-40B4-BE49-F238E27FC236}">
                <a16:creationId xmlns:a16="http://schemas.microsoft.com/office/drawing/2014/main" id="{2D6E5FA8-AF4E-437A-8DDF-FF98CD06BF4A}"/>
              </a:ext>
            </a:extLst>
          </p:cNvPr>
          <p:cNvSpPr txBox="1">
            <a:spLocks noChangeArrowheads="1"/>
          </p:cNvSpPr>
          <p:nvPr/>
        </p:nvSpPr>
        <p:spPr>
          <a:xfrm>
            <a:off x="269418" y="628774"/>
            <a:ext cx="11902028"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a:t>
            </a: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Proposal Preparation Demo Site</a:t>
            </a:r>
          </a:p>
        </p:txBody>
      </p:sp>
      <p:sp>
        <p:nvSpPr>
          <p:cNvPr id="14" name="Slide Number Placeholder 3">
            <a:extLst>
              <a:ext uri="{FF2B5EF4-FFF2-40B4-BE49-F238E27FC236}">
                <a16:creationId xmlns:a16="http://schemas.microsoft.com/office/drawing/2014/main" id="{AA284306-19EF-4A45-B785-AA02841038CA}"/>
              </a:ext>
            </a:extLst>
          </p:cNvPr>
          <p:cNvSpPr>
            <a:spLocks noGrp="1"/>
          </p:cNvSpPr>
          <p:nvPr>
            <p:ph type="sldNum" sz="quarter" idx="12"/>
          </p:nvPr>
        </p:nvSpPr>
        <p:spPr>
          <a:xfrm>
            <a:off x="939292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4517BD8-2A04-4F00-8E59-7335CDC169A4}"/>
              </a:ext>
            </a:extLst>
          </p:cNvPr>
          <p:cNvSpPr/>
          <p:nvPr/>
        </p:nvSpPr>
        <p:spPr>
          <a:xfrm>
            <a:off x="10563356" y="2398900"/>
            <a:ext cx="887524" cy="173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51650DB-4C67-470D-8136-0773779EF7E7}"/>
              </a:ext>
            </a:extLst>
          </p:cNvPr>
          <p:cNvSpPr txBox="1"/>
          <p:nvPr/>
        </p:nvSpPr>
        <p:spPr>
          <a:xfrm>
            <a:off x="5416387" y="5209148"/>
            <a:ext cx="6630442" cy="584775"/>
          </a:xfrm>
          <a:prstGeom prst="rect">
            <a:avLst/>
          </a:prstGeom>
          <a:noFill/>
        </p:spPr>
        <p:txBody>
          <a:bodyPr wrap="square">
            <a:spAutoFit/>
          </a:bodyPr>
          <a:lstStyle/>
          <a:p>
            <a:pPr algn="ctr"/>
            <a:r>
              <a:rPr lang="en-US" b="1" dirty="0">
                <a:solidFill>
                  <a:srgbClr val="0563C1"/>
                </a:solidFill>
                <a:hlinkClick r:id="rId5">
                  <a:extLst>
                    <a:ext uri="{A12FA001-AC4F-418D-AE19-62706E023703}">
                      <ahyp:hlinkClr xmlns:ahyp="http://schemas.microsoft.com/office/drawing/2018/hyperlinkcolor" val="tx"/>
                    </a:ext>
                  </a:extLst>
                </a:hlinkClick>
              </a:rPr>
              <a:t>https://web.demo.research.gov/proposalprep/#/proposal-prep</a:t>
            </a:r>
            <a:r>
              <a:rPr lang="en-US" b="1" dirty="0">
                <a:solidFill>
                  <a:srgbClr val="0563C1"/>
                </a:solidFill>
              </a:rPr>
              <a:t>   </a:t>
            </a:r>
            <a:r>
              <a:rPr lang="en-US" sz="1400" i="1" dirty="0"/>
              <a:t>(You will be prompted to sign in to Research.gov if you are not already signed in)</a:t>
            </a:r>
          </a:p>
        </p:txBody>
      </p:sp>
    </p:spTree>
    <p:extLst>
      <p:ext uri="{BB962C8B-B14F-4D97-AF65-F5344CB8AC3E}">
        <p14:creationId xmlns:p14="http://schemas.microsoft.com/office/powerpoint/2010/main" val="378195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80D0-7D2A-4A44-AF81-399F71AF3B7E}"/>
              </a:ext>
            </a:extLst>
          </p:cNvPr>
          <p:cNvSpPr>
            <a:spLocks noGrp="1"/>
          </p:cNvSpPr>
          <p:nvPr>
            <p:ph type="title"/>
          </p:nvPr>
        </p:nvSpPr>
        <p:spPr>
          <a:xfrm>
            <a:off x="201398" y="534393"/>
            <a:ext cx="11934722" cy="1325563"/>
          </a:xfrm>
        </p:spPr>
        <p:txBody>
          <a:bodyPr>
            <a:normAutofit/>
          </a:bodyPr>
          <a:lstStyle/>
          <a:p>
            <a:r>
              <a:rPr lang="en-US" sz="3200" b="1" dirty="0">
                <a:latin typeface="+mn-lt"/>
              </a:rPr>
              <a:t>Research.gov About Proposal Preparation and Submission Page Training Resources</a:t>
            </a:r>
            <a:endParaRPr lang="en-US" sz="3200" dirty="0">
              <a:latin typeface="+mn-lt"/>
            </a:endParaRPr>
          </a:p>
        </p:txBody>
      </p:sp>
      <p:sp>
        <p:nvSpPr>
          <p:cNvPr id="4" name="Slide Number Placeholder 3">
            <a:extLst>
              <a:ext uri="{FF2B5EF4-FFF2-40B4-BE49-F238E27FC236}">
                <a16:creationId xmlns:a16="http://schemas.microsoft.com/office/drawing/2014/main" id="{B37B634D-95B5-48B2-BE84-0013D0C5A1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1BCC11A-D58F-4C28-AE40-ACA95A979361}"/>
              </a:ext>
            </a:extLst>
          </p:cNvPr>
          <p:cNvSpPr>
            <a:spLocks noGrp="1"/>
          </p:cNvSpPr>
          <p:nvPr>
            <p:ph idx="1"/>
          </p:nvPr>
        </p:nvSpPr>
        <p:spPr>
          <a:xfrm>
            <a:off x="201398" y="1622333"/>
            <a:ext cx="6126201" cy="5235667"/>
          </a:xfrm>
        </p:spPr>
        <p:txBody>
          <a:bodyPr>
            <a:noAutofit/>
          </a:bodyPr>
          <a:lstStyle/>
          <a:p>
            <a:pPr>
              <a:lnSpc>
                <a:spcPct val="100000"/>
              </a:lnSpc>
              <a:buSzPct val="100000"/>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Recently Added FAQs</a:t>
            </a:r>
          </a:p>
          <a:p>
            <a:pPr lvl="1">
              <a:lnSpc>
                <a:spcPct val="100000"/>
              </a:lnSpc>
              <a:buSzPct val="100000"/>
              <a:buFont typeface="Wingdings" panose="05000000000000000000" pitchFamily="2" charset="2"/>
              <a:buChar char="§"/>
              <a:defRPr/>
            </a:pPr>
            <a:r>
              <a:rPr kumimoji="0" lang="en-US" sz="1500" b="0" i="0" u="none" strike="noStrike" kern="0" cap="none" spc="0" normalizeH="0" baseline="0" noProof="0" dirty="0">
                <a:ln>
                  <a:noFill/>
                </a:ln>
                <a:solidFill>
                  <a:prstClr val="black"/>
                </a:solidFill>
                <a:effectLst/>
                <a:uLnTx/>
                <a:uFillTx/>
                <a:latin typeface="Calibri" panose="020F0502020204030204"/>
                <a:ea typeface="+mn-ea"/>
                <a:cs typeface="+mn-cs"/>
              </a:rPr>
              <a:t>Managing Where to Apply and Secondary Units of Consideration FAQs </a:t>
            </a:r>
            <a:r>
              <a:rPr kumimoji="0" lang="en-US" sz="1500" b="0" i="1" u="none" strike="noStrike" kern="0" cap="none" spc="0" normalizeH="0" baseline="0" noProof="0" dirty="0">
                <a:ln>
                  <a:noFill/>
                </a:ln>
                <a:solidFill>
                  <a:prstClr val="black"/>
                </a:solidFill>
                <a:effectLst/>
                <a:uLnTx/>
                <a:uFillTx/>
                <a:latin typeface="Calibri" panose="020F0502020204030204"/>
                <a:ea typeface="+mn-ea"/>
                <a:cs typeface="+mn-cs"/>
              </a:rPr>
              <a:t>(see the General FAQ topic)</a:t>
            </a:r>
          </a:p>
          <a:p>
            <a:pPr lvl="1">
              <a:lnSpc>
                <a:spcPct val="100000"/>
              </a:lnSpc>
              <a:buSzPct val="100000"/>
              <a:buFont typeface="Wingdings" panose="05000000000000000000" pitchFamily="2" charset="2"/>
              <a:buChar char="§"/>
              <a:defRPr/>
            </a:pPr>
            <a:r>
              <a:rPr kumimoji="0" lang="en-US" sz="1500" b="0" i="0" u="none" strike="noStrike" kern="0" cap="none" spc="0" normalizeH="0" baseline="0" noProof="0" dirty="0">
                <a:ln>
                  <a:noFill/>
                </a:ln>
                <a:solidFill>
                  <a:prstClr val="black"/>
                </a:solidFill>
                <a:effectLst/>
                <a:uLnTx/>
                <a:uFillTx/>
                <a:latin typeface="Calibri" panose="020F0502020204030204"/>
                <a:ea typeface="+mn-ea"/>
                <a:cs typeface="+mn-cs"/>
              </a:rPr>
              <a:t>Postdoctoral Fellowship Proposals FAQs </a:t>
            </a:r>
            <a:r>
              <a:rPr kumimoji="0" lang="en-US" sz="1500" b="0" i="1" u="none" strike="noStrike" kern="0" cap="none" spc="0" normalizeH="0" baseline="0" noProof="0" dirty="0">
                <a:ln>
                  <a:noFill/>
                </a:ln>
                <a:solidFill>
                  <a:prstClr val="black"/>
                </a:solidFill>
                <a:effectLst/>
                <a:uLnTx/>
                <a:uFillTx/>
                <a:latin typeface="Calibri" panose="020F0502020204030204"/>
                <a:ea typeface="+mn-ea"/>
                <a:cs typeface="+mn-cs"/>
              </a:rPr>
              <a:t>(see the General FAQ topic)</a:t>
            </a:r>
          </a:p>
          <a:p>
            <a:pPr lvl="1">
              <a:lnSpc>
                <a:spcPct val="100000"/>
              </a:lnSpc>
              <a:buSzPct val="100000"/>
              <a:buFont typeface="Wingdings" panose="05000000000000000000" pitchFamily="2" charset="2"/>
              <a:buChar char="§"/>
              <a:defRPr/>
            </a:pPr>
            <a:r>
              <a:rPr kumimoji="0" lang="en-US" sz="1500" b="0" u="none" strike="noStrike" kern="0" cap="none" spc="0" normalizeH="0" baseline="0" noProof="0" dirty="0">
                <a:ln>
                  <a:noFill/>
                </a:ln>
                <a:solidFill>
                  <a:prstClr val="black"/>
                </a:solidFill>
                <a:effectLst/>
                <a:uLnTx/>
                <a:uFillTx/>
                <a:latin typeface="Calibri" panose="020F0502020204030204"/>
                <a:ea typeface="+mn-ea"/>
                <a:cs typeface="+mn-cs"/>
              </a:rPr>
              <a:t>Project Data Form FAQs </a:t>
            </a:r>
            <a:r>
              <a:rPr kumimoji="0" lang="en-US" sz="1500" b="0" i="1" u="none" strike="noStrike" kern="0" cap="none" spc="0" normalizeH="0" baseline="0" noProof="0" dirty="0">
                <a:ln>
                  <a:noFill/>
                </a:ln>
                <a:solidFill>
                  <a:prstClr val="black"/>
                </a:solidFill>
                <a:effectLst/>
                <a:uLnTx/>
                <a:uFillTx/>
                <a:latin typeface="Calibri" panose="020F0502020204030204"/>
                <a:ea typeface="+mn-ea"/>
                <a:cs typeface="+mn-cs"/>
              </a:rPr>
              <a:t>(see the Proposal Sections FAQ topic)</a:t>
            </a:r>
          </a:p>
          <a:p>
            <a:pPr>
              <a:lnSpc>
                <a:spcPct val="100000"/>
              </a:lnSpc>
              <a:buSzPct val="100000"/>
              <a:defRPr/>
            </a:pPr>
            <a:r>
              <a:rPr lang="en-US" sz="1800" b="1" kern="0" dirty="0">
                <a:solidFill>
                  <a:prstClr val="black"/>
                </a:solidFill>
                <a:latin typeface="Calibri" panose="020F0502020204030204"/>
              </a:rPr>
              <a:t>How-to Guides</a:t>
            </a: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lang="en-US" sz="1500" kern="0" dirty="0">
                <a:solidFill>
                  <a:srgbClr val="0563C1"/>
                </a:solidFill>
                <a:latin typeface="Calibri" panose="020F0502020204030204"/>
                <a:hlinkClick r:id="rId3">
                  <a:extLst>
                    <a:ext uri="{A12FA001-AC4F-418D-AE19-62706E023703}">
                      <ahyp:hlinkClr xmlns:ahyp="http://schemas.microsoft.com/office/drawing/2018/hyperlinkcolor" val="tx"/>
                    </a:ext>
                  </a:extLst>
                </a:hlinkClick>
              </a:rPr>
              <a:t>Initiating a New Proposal</a:t>
            </a:r>
            <a:endParaRPr lang="en-US" sz="1500" i="1" kern="0" dirty="0">
              <a:solidFill>
                <a:srgbClr val="0563C1"/>
              </a:solidFill>
              <a:latin typeface="Calibri" panose="020F0502020204030204"/>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Adding or Removing an OAU</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Sharing Proposal and Proposal File Update/Budget Revision Access with SPO/AOR</a:t>
            </a:r>
            <a:r>
              <a:rPr lang="en-US" sz="1500" i="1" kern="0" dirty="0">
                <a:solidFill>
                  <a:srgbClr val="0563C1"/>
                </a:solidFill>
                <a:latin typeface="Calibri" panose="020F0502020204030204"/>
              </a:rPr>
              <a:t> </a:t>
            </a:r>
            <a:endParaRPr kumimoji="0" lang="en-US" sz="1500" b="0" i="1" u="none" strike="noStrike" kern="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6"/>
              </a:rPr>
              <a:t>Entering Proposal Budgets</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7"/>
              </a:rPr>
              <a:t>Adding or Removing Subaward Organizations</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8"/>
              </a:rPr>
              <a:t>Adding or Removing Collaborators and Other Affiliations</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9"/>
              </a:rPr>
              <a:t>Deleting an In Progress Letter of Intent, Proposal, or Proposal File Update/Budget Revision</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10"/>
              </a:rPr>
              <a:t>Submitting Letters of Intent and Proposals</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chemeClr val="tx1"/>
              </a:buClr>
              <a:buSzPct val="100000"/>
              <a:buFont typeface="Wingdings" panose="05000000000000000000" pitchFamily="2" charset="2"/>
              <a:buChar char="§"/>
              <a:tabLst/>
              <a:defRPr/>
            </a:pPr>
            <a:r>
              <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hlinkClick r:id="rId11"/>
              </a:rPr>
              <a:t>Submitting Proposal File Updates/Budget Revisions</a:t>
            </a:r>
            <a:endParaRPr kumimoji="0" lang="en-US" sz="1500" b="0" u="none" strike="noStrike" kern="0" cap="none" spc="0" normalizeH="0" baseline="0" noProof="0" dirty="0">
              <a:ln>
                <a:noFill/>
              </a:ln>
              <a:solidFill>
                <a:srgbClr val="0563C1"/>
              </a:solidFill>
              <a:effectLst/>
              <a:uLnTx/>
              <a:uFillTx/>
              <a:latin typeface="Calibri" panose="020F0502020204030204"/>
              <a:ea typeface="+mn-ea"/>
              <a:cs typeface="+mn-cs"/>
            </a:endParaRPr>
          </a:p>
          <a:p>
            <a:pPr>
              <a:lnSpc>
                <a:spcPct val="100000"/>
              </a:lnSpc>
              <a:buSzPct val="100000"/>
              <a:defRPr/>
            </a:pPr>
            <a:endParaRPr lang="en-US" sz="1900" kern="0" dirty="0">
              <a:solidFill>
                <a:prstClr val="black"/>
              </a:solidFill>
              <a:latin typeface="Calibri" panose="020F0502020204030204"/>
            </a:endParaRPr>
          </a:p>
          <a:p>
            <a:pPr>
              <a:lnSpc>
                <a:spcPct val="100000"/>
              </a:lnSpc>
              <a:buSzPct val="100000"/>
              <a:defRPr/>
            </a:pPr>
            <a:endParaRPr lang="en-US" sz="1900" kern="0" dirty="0">
              <a:solidFill>
                <a:prstClr val="black"/>
              </a:solidFill>
              <a:latin typeface="Calibri" panose="020F0502020204030204"/>
            </a:endParaRPr>
          </a:p>
        </p:txBody>
      </p:sp>
      <p:sp>
        <p:nvSpPr>
          <p:cNvPr id="7" name="Slide Number Placeholder 3">
            <a:extLst>
              <a:ext uri="{FF2B5EF4-FFF2-40B4-BE49-F238E27FC236}">
                <a16:creationId xmlns:a16="http://schemas.microsoft.com/office/drawing/2014/main" id="{A9AE477B-8C0D-4C13-8827-66BACCFD8FD2}"/>
              </a:ext>
            </a:extLst>
          </p:cNvPr>
          <p:cNvSpPr txBox="1">
            <a:spLocks/>
          </p:cNvSpPr>
          <p:nvPr/>
        </p:nvSpPr>
        <p:spPr>
          <a:xfrm>
            <a:off x="10709237" y="6326179"/>
            <a:ext cx="531586" cy="436178"/>
          </a:xfrm>
          <a:prstGeom prst="rect">
            <a:avLst/>
          </a:prstGeom>
        </p:spPr>
        <p:txBody>
          <a:bodyPr/>
          <a:lstStyle>
            <a:defPPr>
              <a:defRPr lang="en-US"/>
            </a:defPPr>
            <a:lvl1pPr marL="0" algn="l"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4BFF97E4-5FF7-40B2-A598-DC95DE6C5CC6}"/>
              </a:ext>
            </a:extLst>
          </p:cNvPr>
          <p:cNvGrpSpPr/>
          <p:nvPr/>
        </p:nvGrpSpPr>
        <p:grpSpPr>
          <a:xfrm>
            <a:off x="6490768" y="1622333"/>
            <a:ext cx="5362644" cy="4901603"/>
            <a:chOff x="6018642" y="1454747"/>
            <a:chExt cx="5362644" cy="4901603"/>
          </a:xfrm>
        </p:grpSpPr>
        <p:pic>
          <p:nvPicPr>
            <p:cNvPr id="12" name="Picture 11">
              <a:extLst>
                <a:ext uri="{FF2B5EF4-FFF2-40B4-BE49-F238E27FC236}">
                  <a16:creationId xmlns:a16="http://schemas.microsoft.com/office/drawing/2014/main" id="{37D9FB31-8AEE-4C3C-B302-A17C375687B7}"/>
                </a:ext>
              </a:extLst>
            </p:cNvPr>
            <p:cNvPicPr>
              <a:picLocks noChangeAspect="1"/>
            </p:cNvPicPr>
            <p:nvPr/>
          </p:nvPicPr>
          <p:blipFill>
            <a:blip r:embed="rId12"/>
            <a:stretch>
              <a:fillRect/>
            </a:stretch>
          </p:blipFill>
          <p:spPr>
            <a:xfrm>
              <a:off x="6018642" y="1454747"/>
              <a:ext cx="5362644" cy="4901603"/>
            </a:xfrm>
            <a:prstGeom prst="rect">
              <a:avLst/>
            </a:prstGeom>
            <a:ln w="6350">
              <a:solidFill>
                <a:schemeClr val="accent1"/>
              </a:solidFill>
            </a:ln>
          </p:spPr>
        </p:pic>
        <p:grpSp>
          <p:nvGrpSpPr>
            <p:cNvPr id="13" name="Group 12">
              <a:extLst>
                <a:ext uri="{FF2B5EF4-FFF2-40B4-BE49-F238E27FC236}">
                  <a16:creationId xmlns:a16="http://schemas.microsoft.com/office/drawing/2014/main" id="{1FE13B82-B817-404D-BB7F-B775C30DD6C8}"/>
                </a:ext>
              </a:extLst>
            </p:cNvPr>
            <p:cNvGrpSpPr/>
            <p:nvPr/>
          </p:nvGrpSpPr>
          <p:grpSpPr>
            <a:xfrm>
              <a:off x="6030790" y="1760341"/>
              <a:ext cx="5300212" cy="3755557"/>
              <a:chOff x="6030790" y="1760341"/>
              <a:chExt cx="5300212" cy="3755557"/>
            </a:xfrm>
          </p:grpSpPr>
          <p:sp>
            <p:nvSpPr>
              <p:cNvPr id="33" name="Rectangle 32">
                <a:extLst>
                  <a:ext uri="{FF2B5EF4-FFF2-40B4-BE49-F238E27FC236}">
                    <a16:creationId xmlns:a16="http://schemas.microsoft.com/office/drawing/2014/main" id="{A04553D4-218E-4ECB-8AA9-8B7ACB9357BB}"/>
                  </a:ext>
                </a:extLst>
              </p:cNvPr>
              <p:cNvSpPr/>
              <p:nvPr/>
            </p:nvSpPr>
            <p:spPr>
              <a:xfrm>
                <a:off x="10165406" y="1961416"/>
                <a:ext cx="1165596" cy="183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C6A84F6-7624-4A33-B367-9278D6B239FC}"/>
                  </a:ext>
                </a:extLst>
              </p:cNvPr>
              <p:cNvSpPr/>
              <p:nvPr/>
            </p:nvSpPr>
            <p:spPr>
              <a:xfrm>
                <a:off x="6030790" y="5344257"/>
                <a:ext cx="1238645" cy="1716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F7F61-D310-40D1-B71F-3E494EEAF3A6}"/>
                  </a:ext>
                </a:extLst>
              </p:cNvPr>
              <p:cNvSpPr/>
              <p:nvPr/>
            </p:nvSpPr>
            <p:spPr>
              <a:xfrm>
                <a:off x="6031342" y="1760341"/>
                <a:ext cx="1249629" cy="158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991DD6A-58AB-47A0-AE89-84B8B054DA04}"/>
                  </a:ext>
                </a:extLst>
              </p:cNvPr>
              <p:cNvSpPr/>
              <p:nvPr/>
            </p:nvSpPr>
            <p:spPr>
              <a:xfrm>
                <a:off x="7425576" y="3771900"/>
                <a:ext cx="2448674" cy="160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B0C6E5E-051F-49D0-837A-6CD427A68058}"/>
                  </a:ext>
                </a:extLst>
              </p:cNvPr>
              <p:cNvSpPr/>
              <p:nvPr/>
            </p:nvSpPr>
            <p:spPr>
              <a:xfrm>
                <a:off x="6031341" y="4398501"/>
                <a:ext cx="1225985" cy="185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F3FFE0-3CF5-4ECF-B596-25064E3AB5BA}"/>
                  </a:ext>
                </a:extLst>
              </p:cNvPr>
              <p:cNvSpPr/>
              <p:nvPr/>
            </p:nvSpPr>
            <p:spPr>
              <a:xfrm>
                <a:off x="6031342" y="5132054"/>
                <a:ext cx="1238977" cy="185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226FDE-9D96-4A5C-8268-AE2C64345C95}"/>
                  </a:ext>
                </a:extLst>
              </p:cNvPr>
              <p:cNvSpPr/>
              <p:nvPr/>
            </p:nvSpPr>
            <p:spPr>
              <a:xfrm>
                <a:off x="6031342" y="2144454"/>
                <a:ext cx="1244739" cy="148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 name="TextBox 2">
            <a:extLst>
              <a:ext uri="{FF2B5EF4-FFF2-40B4-BE49-F238E27FC236}">
                <a16:creationId xmlns:a16="http://schemas.microsoft.com/office/drawing/2014/main" id="{9E3344D5-0785-42E0-643A-525259CCD150}"/>
              </a:ext>
            </a:extLst>
          </p:cNvPr>
          <p:cNvSpPr txBox="1"/>
          <p:nvPr/>
        </p:nvSpPr>
        <p:spPr>
          <a:xfrm>
            <a:off x="6755695" y="1299470"/>
            <a:ext cx="48327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https://www.research.gov/research-web/content/aboutpsm</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3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4" y="832687"/>
            <a:ext cx="11369932" cy="843180"/>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Resources for LaTeX Users</a:t>
            </a:r>
            <a:br>
              <a:rPr lang="en-US" sz="2800" b="1" spc="-20" dirty="0">
                <a:latin typeface="Calibri" panose="020F0502020204030204" pitchFamily="34" charset="0"/>
                <a:cs typeface="Calibri" panose="020F0502020204030204" pitchFamily="34" charset="0"/>
              </a:rPr>
            </a:br>
            <a:endParaRPr lang="en-US" sz="2800" b="1" spc="-2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7B36CD6C-8111-4D79-9EDA-56587265A562}"/>
              </a:ext>
            </a:extLst>
          </p:cNvPr>
          <p:cNvSpPr txBox="1">
            <a:spLocks/>
          </p:cNvSpPr>
          <p:nvPr/>
        </p:nvSpPr>
        <p:spPr>
          <a:xfrm>
            <a:off x="510142" y="1743651"/>
            <a:ext cx="11171715" cy="40241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Open-source repository of compliant LaTeX/TeX sample input/output files for LaTeX/TeX users to reference for their own documents</a:t>
            </a:r>
          </a:p>
          <a:p>
            <a:pPr marL="0" marR="0" lvl="0" indent="0">
              <a:spcBef>
                <a:spcPts val="0"/>
              </a:spcBef>
              <a:spcAft>
                <a:spcPts val="0"/>
              </a:spcAft>
              <a:buNone/>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Repository link: </a:t>
            </a:r>
            <a:r>
              <a:rPr lang="en-US" sz="2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https://github.com/nsf-open/nsf-proposal-latex-samples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Pct val="10000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Pct val="10000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97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2208984" y="3280144"/>
            <a:ext cx="7774033" cy="742950"/>
          </a:xfrm>
        </p:spPr>
        <p:txBody>
          <a:bodyPr>
            <a:noAutofit/>
          </a:bodyPr>
          <a:lstStyle/>
          <a:p>
            <a:pPr algn="ctr"/>
            <a:br>
              <a:rPr lang="en-US" b="1" dirty="0">
                <a:latin typeface="+mn-lt"/>
              </a:rPr>
            </a:br>
            <a:br>
              <a:rPr lang="en-US" b="1" dirty="0">
                <a:latin typeface="+mn-lt"/>
              </a:rPr>
            </a:br>
            <a:r>
              <a:rPr lang="en-US" b="1" dirty="0">
                <a:latin typeface="+mn-lt"/>
              </a:rPr>
              <a:t>Other FastLane Functionality Decommissioning</a:t>
            </a:r>
            <a:br>
              <a:rPr lang="en-US" b="1" dirty="0">
                <a:latin typeface="+mn-lt"/>
              </a:rPr>
            </a:br>
            <a:br>
              <a:rPr lang="en-US" b="1" dirty="0">
                <a:latin typeface="+mn-lt"/>
              </a:rPr>
            </a:br>
            <a:br>
              <a:rPr lang="en-US" b="1" dirty="0">
                <a:latin typeface="+mn-lt"/>
              </a:rPr>
            </a:br>
            <a:endParaRPr lang="en-US" b="1" dirty="0">
              <a:latin typeface="+mn-lt"/>
            </a:endParaRP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87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4" y="832687"/>
            <a:ext cx="11369932" cy="843180"/>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Other FastLane Functionality Decommissioning – Award Documents</a:t>
            </a:r>
            <a:br>
              <a:rPr lang="en-US" sz="2800" b="1" spc="-20" dirty="0">
                <a:latin typeface="Calibri" panose="020F0502020204030204" pitchFamily="34" charset="0"/>
                <a:cs typeface="Calibri" panose="020F0502020204030204" pitchFamily="34" charset="0"/>
              </a:rPr>
            </a:br>
            <a:endParaRPr lang="en-US" sz="2800" b="1" spc="-20" dirty="0">
              <a:latin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1E76C1E5-85EF-E567-AD6C-6BFC532D43F8}"/>
              </a:ext>
            </a:extLst>
          </p:cNvPr>
          <p:cNvSpPr txBox="1">
            <a:spLocks/>
          </p:cNvSpPr>
          <p:nvPr/>
        </p:nvSpPr>
        <p:spPr>
          <a:xfrm>
            <a:off x="209010" y="4514884"/>
            <a:ext cx="6487318" cy="21844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As of November 21st, FastLane Award Documents functionality as well all award documents will transition to Research.gov</a:t>
            </a:r>
          </a:p>
          <a:p>
            <a:pPr marL="342900" marR="0" lvl="0" indent="-342900">
              <a:spcBef>
                <a:spcPts val="0"/>
              </a:spcBef>
              <a:spcAft>
                <a:spcPts val="0"/>
              </a:spcAft>
              <a:buFont typeface="Arial" panose="020B0604020202020204" pitchFamily="34" charset="0"/>
              <a:buChar char="•"/>
              <a:tabLst>
                <a:tab pos="4572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Access Award Documents via new link within the Awards &amp; Reporting tile on the Research.gov My Desktop page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5F097D2-C4D1-DB9A-FB21-88068A92218B}"/>
              </a:ext>
            </a:extLst>
          </p:cNvPr>
          <p:cNvSpPr/>
          <p:nvPr/>
        </p:nvSpPr>
        <p:spPr>
          <a:xfrm>
            <a:off x="8941982" y="3384809"/>
            <a:ext cx="895276" cy="230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2500B0B1-A104-93C9-4677-FA3AD8130F31}"/>
              </a:ext>
            </a:extLst>
          </p:cNvPr>
          <p:cNvGrpSpPr/>
          <p:nvPr/>
        </p:nvGrpSpPr>
        <p:grpSpPr>
          <a:xfrm>
            <a:off x="212651" y="1377596"/>
            <a:ext cx="11686482" cy="5170509"/>
            <a:chOff x="212651" y="1377596"/>
            <a:chExt cx="11686482" cy="5170509"/>
          </a:xfrm>
        </p:grpSpPr>
        <p:grpSp>
          <p:nvGrpSpPr>
            <p:cNvPr id="19" name="Group 18">
              <a:extLst>
                <a:ext uri="{FF2B5EF4-FFF2-40B4-BE49-F238E27FC236}">
                  <a16:creationId xmlns:a16="http://schemas.microsoft.com/office/drawing/2014/main" id="{488AC86F-679F-316A-53EB-F71BE0828882}"/>
                </a:ext>
              </a:extLst>
            </p:cNvPr>
            <p:cNvGrpSpPr/>
            <p:nvPr/>
          </p:nvGrpSpPr>
          <p:grpSpPr>
            <a:xfrm>
              <a:off x="212651" y="1377596"/>
              <a:ext cx="11686482" cy="5170509"/>
              <a:chOff x="929166" y="1583017"/>
              <a:chExt cx="10725418" cy="4240925"/>
            </a:xfrm>
          </p:grpSpPr>
          <p:pic>
            <p:nvPicPr>
              <p:cNvPr id="3" name="Picture 2">
                <a:extLst>
                  <a:ext uri="{FF2B5EF4-FFF2-40B4-BE49-F238E27FC236}">
                    <a16:creationId xmlns:a16="http://schemas.microsoft.com/office/drawing/2014/main" id="{56BF3E30-147C-3A08-41F5-952DC1CE9214}"/>
                  </a:ext>
                </a:extLst>
              </p:cNvPr>
              <p:cNvPicPr>
                <a:picLocks noChangeAspect="1"/>
              </p:cNvPicPr>
              <p:nvPr/>
            </p:nvPicPr>
            <p:blipFill>
              <a:blip r:embed="rId4"/>
              <a:stretch>
                <a:fillRect/>
              </a:stretch>
            </p:blipFill>
            <p:spPr>
              <a:xfrm>
                <a:off x="929166" y="1882387"/>
                <a:ext cx="5953820" cy="2109695"/>
              </a:xfrm>
              <a:prstGeom prst="rect">
                <a:avLst/>
              </a:prstGeom>
              <a:ln w="9525">
                <a:solidFill>
                  <a:schemeClr val="accent1"/>
                </a:solidFill>
              </a:ln>
            </p:spPr>
          </p:pic>
          <p:pic>
            <p:nvPicPr>
              <p:cNvPr id="7" name="Picture 6">
                <a:extLst>
                  <a:ext uri="{FF2B5EF4-FFF2-40B4-BE49-F238E27FC236}">
                    <a16:creationId xmlns:a16="http://schemas.microsoft.com/office/drawing/2014/main" id="{AA9506C1-FE91-B3AF-027D-443A12BAC241}"/>
                  </a:ext>
                </a:extLst>
              </p:cNvPr>
              <p:cNvPicPr>
                <a:picLocks noChangeAspect="1"/>
              </p:cNvPicPr>
              <p:nvPr/>
            </p:nvPicPr>
            <p:blipFill>
              <a:blip r:embed="rId5"/>
              <a:stretch>
                <a:fillRect/>
              </a:stretch>
            </p:blipFill>
            <p:spPr>
              <a:xfrm>
                <a:off x="7131255" y="1583017"/>
                <a:ext cx="4523329" cy="4240925"/>
              </a:xfrm>
              <a:prstGeom prst="rect">
                <a:avLst/>
              </a:prstGeom>
              <a:ln w="9525">
                <a:solidFill>
                  <a:schemeClr val="accent1"/>
                </a:solidFill>
              </a:ln>
            </p:spPr>
          </p:pic>
          <p:sp>
            <p:nvSpPr>
              <p:cNvPr id="8" name="Rectangle 7">
                <a:extLst>
                  <a:ext uri="{FF2B5EF4-FFF2-40B4-BE49-F238E27FC236}">
                    <a16:creationId xmlns:a16="http://schemas.microsoft.com/office/drawing/2014/main" id="{3A05C978-3495-E4AB-A2E6-AFEA2004FCFF}"/>
                  </a:ext>
                </a:extLst>
              </p:cNvPr>
              <p:cNvSpPr/>
              <p:nvPr/>
            </p:nvSpPr>
            <p:spPr>
              <a:xfrm>
                <a:off x="2526405" y="3230497"/>
                <a:ext cx="1131195" cy="1261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611D85AF-3BED-334C-EF6A-2599D4BA7566}"/>
                </a:ext>
              </a:extLst>
            </p:cNvPr>
            <p:cNvPicPr>
              <a:picLocks noChangeAspect="1"/>
            </p:cNvPicPr>
            <p:nvPr/>
          </p:nvPicPr>
          <p:blipFill>
            <a:blip r:embed="rId6"/>
            <a:stretch>
              <a:fillRect/>
            </a:stretch>
          </p:blipFill>
          <p:spPr>
            <a:xfrm>
              <a:off x="8888819" y="1621642"/>
              <a:ext cx="2459551" cy="2666914"/>
            </a:xfrm>
            <a:prstGeom prst="rect">
              <a:avLst/>
            </a:prstGeom>
            <a:ln w="28575">
              <a:solidFill>
                <a:srgbClr val="FF0000"/>
              </a:solidFill>
            </a:ln>
          </p:spPr>
        </p:pic>
        <p:sp>
          <p:nvSpPr>
            <p:cNvPr id="13" name="Arrow: Right 12">
              <a:extLst>
                <a:ext uri="{FF2B5EF4-FFF2-40B4-BE49-F238E27FC236}">
                  <a16:creationId xmlns:a16="http://schemas.microsoft.com/office/drawing/2014/main" id="{A396D97E-3584-B65D-929A-6A93CDF14AF2}"/>
                </a:ext>
              </a:extLst>
            </p:cNvPr>
            <p:cNvSpPr/>
            <p:nvPr/>
          </p:nvSpPr>
          <p:spPr>
            <a:xfrm>
              <a:off x="3303182" y="3408499"/>
              <a:ext cx="5303520" cy="914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urved Left 15">
              <a:extLst>
                <a:ext uri="{FF2B5EF4-FFF2-40B4-BE49-F238E27FC236}">
                  <a16:creationId xmlns:a16="http://schemas.microsoft.com/office/drawing/2014/main" id="{D8932435-28EB-A0E3-ED1D-2428CCE5CDF6}"/>
                </a:ext>
              </a:extLst>
            </p:cNvPr>
            <p:cNvSpPr/>
            <p:nvPr/>
          </p:nvSpPr>
          <p:spPr>
            <a:xfrm flipV="1">
              <a:off x="10118594" y="4149124"/>
              <a:ext cx="549406" cy="64008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5347A868-B6D5-DEC0-0BF1-494E52B4C5D1}"/>
              </a:ext>
            </a:extLst>
          </p:cNvPr>
          <p:cNvSpPr/>
          <p:nvPr/>
        </p:nvSpPr>
        <p:spPr>
          <a:xfrm>
            <a:off x="8846289" y="3402419"/>
            <a:ext cx="1903228" cy="223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28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4" y="754452"/>
            <a:ext cx="11369932" cy="898579"/>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Other FastLane Functionality Decommissioning – Organizational Reports</a:t>
            </a:r>
            <a:endParaRPr lang="en-US" sz="2800" b="1" spc="-20" dirty="0">
              <a:latin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8B1A329D-E719-1A91-024E-443A3C759485}"/>
              </a:ext>
            </a:extLst>
          </p:cNvPr>
          <p:cNvSpPr txBox="1">
            <a:spLocks/>
          </p:cNvSpPr>
          <p:nvPr/>
        </p:nvSpPr>
        <p:spPr>
          <a:xfrm>
            <a:off x="233457" y="5445428"/>
            <a:ext cx="11725086" cy="8985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spcBef>
                <a:spcPts val="0"/>
              </a:spcBef>
              <a:spcAft>
                <a:spcPts val="0"/>
              </a:spcAft>
              <a:buFont typeface="Arial" panose="020B0604020202020204" pitchFamily="34" charset="0"/>
              <a:buChar char="•"/>
              <a:tabLst>
                <a:tab pos="457200" algn="l"/>
              </a:tabLst>
            </a:pPr>
            <a:r>
              <a:rPr lang="en-US" sz="1500" b="1" dirty="0">
                <a:latin typeface="Calibri" panose="020F0502020204030204" pitchFamily="34" charset="0"/>
                <a:ea typeface="Times New Roman" panose="02020603050405020304" pitchFamily="18" charset="0"/>
                <a:cs typeface="Times New Roman" panose="02020603050405020304" pitchFamily="18" charset="0"/>
              </a:rPr>
              <a:t>Continuing Grant Increments Reports </a:t>
            </a:r>
            <a:r>
              <a:rPr lang="en-US" sz="1500" dirty="0">
                <a:latin typeface="Calibri" panose="020F0502020204030204" pitchFamily="34" charset="0"/>
                <a:ea typeface="Times New Roman" panose="02020603050405020304" pitchFamily="18" charset="0"/>
                <a:cs typeface="Times New Roman" panose="02020603050405020304" pitchFamily="18" charset="0"/>
              </a:rPr>
              <a:t>will transition from FastLane to Research.gov as of November 21st and will be accessible by users with an AOR or SPO role from a new link within the Awards &amp; Reporting tile on the Research.gov My Desktop page</a:t>
            </a:r>
          </a:p>
          <a:p>
            <a:pPr marL="0" marR="0" lvl="0" indent="0" algn="l" defTabSz="914400" rtl="0" eaLnBrk="1" fontAlgn="auto" latinLnBrk="0" hangingPunct="1">
              <a:lnSpc>
                <a:spcPct val="100000"/>
              </a:lnSpc>
              <a:spcBef>
                <a:spcPts val="0"/>
              </a:spcBef>
              <a:spcAft>
                <a:spcPts val="0"/>
              </a:spcAft>
              <a:buClrTx/>
              <a:buSzTx/>
              <a:buNone/>
              <a:tabLst>
                <a:tab pos="457200" algn="l"/>
              </a:tabLst>
              <a:defRPr/>
            </a:pPr>
            <a:r>
              <a:rPr lang="en-US" sz="1500" b="1"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Complete:</a:t>
            </a:r>
            <a:endParaRPr kumimoji="0" lang="en-US" sz="15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Active Awards Report information currently available via NSF.gov </a:t>
            </a: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Award Search</a:t>
            </a: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500" dirty="0">
                <a:latin typeface="Calibri" panose="020F0502020204030204" pitchFamily="34" charset="0"/>
                <a:ea typeface="Calibri" panose="020F0502020204030204" pitchFamily="34" charset="0"/>
                <a:cs typeface="Times New Roman" panose="02020603050405020304" pitchFamily="18" charset="0"/>
              </a:rPr>
              <a:t>Organization Permission Report information currently available in Research.gov Account Management My Profile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8" name="Group 37">
            <a:extLst>
              <a:ext uri="{FF2B5EF4-FFF2-40B4-BE49-F238E27FC236}">
                <a16:creationId xmlns:a16="http://schemas.microsoft.com/office/drawing/2014/main" id="{3A5047F0-C5C8-A70E-BFBB-B35AD94BC809}"/>
              </a:ext>
            </a:extLst>
          </p:cNvPr>
          <p:cNvGrpSpPr/>
          <p:nvPr/>
        </p:nvGrpSpPr>
        <p:grpSpPr>
          <a:xfrm>
            <a:off x="754680" y="1387678"/>
            <a:ext cx="10682641" cy="3913172"/>
            <a:chOff x="754680" y="1387678"/>
            <a:chExt cx="10682641" cy="3913172"/>
          </a:xfrm>
        </p:grpSpPr>
        <p:grpSp>
          <p:nvGrpSpPr>
            <p:cNvPr id="25" name="Group 24">
              <a:extLst>
                <a:ext uri="{FF2B5EF4-FFF2-40B4-BE49-F238E27FC236}">
                  <a16:creationId xmlns:a16="http://schemas.microsoft.com/office/drawing/2014/main" id="{4DC6FE5A-C303-816C-BC2D-21636B41D2AF}"/>
                </a:ext>
              </a:extLst>
            </p:cNvPr>
            <p:cNvGrpSpPr/>
            <p:nvPr/>
          </p:nvGrpSpPr>
          <p:grpSpPr>
            <a:xfrm>
              <a:off x="754680" y="1770916"/>
              <a:ext cx="10682641" cy="3529934"/>
              <a:chOff x="496894" y="1793223"/>
              <a:chExt cx="11172008" cy="4098248"/>
            </a:xfrm>
          </p:grpSpPr>
          <p:pic>
            <p:nvPicPr>
              <p:cNvPr id="3" name="Picture 2">
                <a:extLst>
                  <a:ext uri="{FF2B5EF4-FFF2-40B4-BE49-F238E27FC236}">
                    <a16:creationId xmlns:a16="http://schemas.microsoft.com/office/drawing/2014/main" id="{56BF3E30-147C-3A08-41F5-952DC1CE9214}"/>
                  </a:ext>
                </a:extLst>
              </p:cNvPr>
              <p:cNvPicPr>
                <a:picLocks noChangeAspect="1"/>
              </p:cNvPicPr>
              <p:nvPr/>
            </p:nvPicPr>
            <p:blipFill>
              <a:blip r:embed="rId5"/>
              <a:stretch>
                <a:fillRect/>
              </a:stretch>
            </p:blipFill>
            <p:spPr>
              <a:xfrm>
                <a:off x="496894" y="1793224"/>
                <a:ext cx="5953820" cy="2109695"/>
              </a:xfrm>
              <a:prstGeom prst="rect">
                <a:avLst/>
              </a:prstGeom>
              <a:ln w="9525">
                <a:solidFill>
                  <a:schemeClr val="accent1"/>
                </a:solidFill>
              </a:ln>
            </p:spPr>
          </p:pic>
          <p:pic>
            <p:nvPicPr>
              <p:cNvPr id="7" name="Picture 6">
                <a:extLst>
                  <a:ext uri="{FF2B5EF4-FFF2-40B4-BE49-F238E27FC236}">
                    <a16:creationId xmlns:a16="http://schemas.microsoft.com/office/drawing/2014/main" id="{AA9506C1-FE91-B3AF-027D-443A12BAC241}"/>
                  </a:ext>
                </a:extLst>
              </p:cNvPr>
              <p:cNvPicPr>
                <a:picLocks noChangeAspect="1"/>
              </p:cNvPicPr>
              <p:nvPr/>
            </p:nvPicPr>
            <p:blipFill>
              <a:blip r:embed="rId6"/>
              <a:stretch>
                <a:fillRect/>
              </a:stretch>
            </p:blipFill>
            <p:spPr>
              <a:xfrm>
                <a:off x="7297751" y="1793223"/>
                <a:ext cx="4371151" cy="4098247"/>
              </a:xfrm>
              <a:prstGeom prst="rect">
                <a:avLst/>
              </a:prstGeom>
              <a:ln w="9525">
                <a:solidFill>
                  <a:schemeClr val="accent1"/>
                </a:solidFill>
              </a:ln>
            </p:spPr>
          </p:pic>
          <p:sp>
            <p:nvSpPr>
              <p:cNvPr id="8" name="Rectangle 7">
                <a:extLst>
                  <a:ext uri="{FF2B5EF4-FFF2-40B4-BE49-F238E27FC236}">
                    <a16:creationId xmlns:a16="http://schemas.microsoft.com/office/drawing/2014/main" id="{3A05C978-3495-E4AB-A2E6-AFEA2004FCFF}"/>
                  </a:ext>
                </a:extLst>
              </p:cNvPr>
              <p:cNvSpPr/>
              <p:nvPr/>
            </p:nvSpPr>
            <p:spPr>
              <a:xfrm>
                <a:off x="2137543" y="3546281"/>
                <a:ext cx="1131195" cy="1261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57B097-6AB9-DE8D-7DA0-3069B5DB4B99}"/>
                  </a:ext>
                </a:extLst>
              </p:cNvPr>
              <p:cNvPicPr>
                <a:picLocks noChangeAspect="1"/>
              </p:cNvPicPr>
              <p:nvPr/>
            </p:nvPicPr>
            <p:blipFill>
              <a:blip r:embed="rId7"/>
              <a:stretch>
                <a:fillRect/>
              </a:stretch>
            </p:blipFill>
            <p:spPr>
              <a:xfrm>
                <a:off x="496894" y="4176647"/>
                <a:ext cx="5953820" cy="1714824"/>
              </a:xfrm>
              <a:prstGeom prst="rect">
                <a:avLst/>
              </a:prstGeom>
              <a:ln w="9525">
                <a:solidFill>
                  <a:schemeClr val="accent1"/>
                </a:solidFill>
              </a:ln>
            </p:spPr>
          </p:pic>
          <p:sp>
            <p:nvSpPr>
              <p:cNvPr id="14" name="Rectangle 13">
                <a:extLst>
                  <a:ext uri="{FF2B5EF4-FFF2-40B4-BE49-F238E27FC236}">
                    <a16:creationId xmlns:a16="http://schemas.microsoft.com/office/drawing/2014/main" id="{16391AF9-C971-F59C-8CD0-2F4E0FFEDCEF}"/>
                  </a:ext>
                </a:extLst>
              </p:cNvPr>
              <p:cNvSpPr/>
              <p:nvPr/>
            </p:nvSpPr>
            <p:spPr>
              <a:xfrm>
                <a:off x="564510" y="4469957"/>
                <a:ext cx="1526683" cy="14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FDE6E4AA-6F53-EF17-1855-A48AC73A198D}"/>
                  </a:ext>
                </a:extLst>
              </p:cNvPr>
              <p:cNvCxnSpPr>
                <a:cxnSpLocks/>
              </p:cNvCxnSpPr>
              <p:nvPr/>
            </p:nvCxnSpPr>
            <p:spPr>
              <a:xfrm>
                <a:off x="2121640" y="3690293"/>
                <a:ext cx="0" cy="4863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E83AF8CD-A88B-51DF-9153-88E11ADA0F0E}"/>
                </a:ext>
              </a:extLst>
            </p:cNvPr>
            <p:cNvPicPr>
              <a:picLocks noChangeAspect="1"/>
            </p:cNvPicPr>
            <p:nvPr/>
          </p:nvPicPr>
          <p:blipFill>
            <a:blip r:embed="rId8"/>
            <a:stretch>
              <a:fillRect/>
            </a:stretch>
          </p:blipFill>
          <p:spPr>
            <a:xfrm>
              <a:off x="8978512" y="1387678"/>
              <a:ext cx="2349693" cy="2547794"/>
            </a:xfrm>
            <a:prstGeom prst="rect">
              <a:avLst/>
            </a:prstGeom>
            <a:ln w="28575">
              <a:solidFill>
                <a:srgbClr val="FF0000"/>
              </a:solidFill>
            </a:ln>
          </p:spPr>
        </p:pic>
        <p:sp>
          <p:nvSpPr>
            <p:cNvPr id="22" name="Rectangle 21">
              <a:extLst>
                <a:ext uri="{FF2B5EF4-FFF2-40B4-BE49-F238E27FC236}">
                  <a16:creationId xmlns:a16="http://schemas.microsoft.com/office/drawing/2014/main" id="{55BEB725-5A85-A7FB-2A47-74F2C16D2D1E}"/>
                </a:ext>
              </a:extLst>
            </p:cNvPr>
            <p:cNvSpPr/>
            <p:nvPr/>
          </p:nvSpPr>
          <p:spPr>
            <a:xfrm>
              <a:off x="3874439" y="4029228"/>
              <a:ext cx="1392505" cy="118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33CDFE4-A33C-7436-E344-2D505CE8E0C1}"/>
                </a:ext>
              </a:extLst>
            </p:cNvPr>
            <p:cNvSpPr/>
            <p:nvPr/>
          </p:nvSpPr>
          <p:spPr>
            <a:xfrm>
              <a:off x="9006160" y="2870790"/>
              <a:ext cx="1785886" cy="212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C8F33DCF-7E0A-05EB-3771-BBC8E9F9C021}"/>
                </a:ext>
              </a:extLst>
            </p:cNvPr>
            <p:cNvSpPr/>
            <p:nvPr/>
          </p:nvSpPr>
          <p:spPr>
            <a:xfrm rot="20530293">
              <a:off x="6433645" y="3371610"/>
              <a:ext cx="2592230" cy="971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5CD23AB-3E21-7582-01F8-F6597C999B00}"/>
                </a:ext>
              </a:extLst>
            </p:cNvPr>
            <p:cNvSpPr/>
            <p:nvPr/>
          </p:nvSpPr>
          <p:spPr>
            <a:xfrm>
              <a:off x="3874439" y="4025900"/>
              <a:ext cx="1681721" cy="1079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E1338302-0EFA-96F4-358E-65F19A506B2A}"/>
                </a:ext>
              </a:extLst>
            </p:cNvPr>
            <p:cNvSpPr/>
            <p:nvPr/>
          </p:nvSpPr>
          <p:spPr>
            <a:xfrm>
              <a:off x="1430386" y="4473702"/>
              <a:ext cx="2609986" cy="48974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16D0C21-183D-CA00-F9B4-0CAB0966E13F}"/>
                </a:ext>
              </a:extLst>
            </p:cNvPr>
            <p:cNvPicPr>
              <a:picLocks noChangeAspect="1"/>
            </p:cNvPicPr>
            <p:nvPr/>
          </p:nvPicPr>
          <p:blipFill>
            <a:blip r:embed="rId9"/>
            <a:stretch>
              <a:fillRect/>
            </a:stretch>
          </p:blipFill>
          <p:spPr>
            <a:xfrm>
              <a:off x="2893102" y="3624338"/>
              <a:ext cx="3779692" cy="886187"/>
            </a:xfrm>
            <a:prstGeom prst="rect">
              <a:avLst/>
            </a:prstGeom>
            <a:ln w="28575">
              <a:solidFill>
                <a:srgbClr val="FF0000"/>
              </a:solidFill>
            </a:ln>
          </p:spPr>
        </p:pic>
        <p:sp>
          <p:nvSpPr>
            <p:cNvPr id="36" name="Arrow: Curved Left 35">
              <a:extLst>
                <a:ext uri="{FF2B5EF4-FFF2-40B4-BE49-F238E27FC236}">
                  <a16:creationId xmlns:a16="http://schemas.microsoft.com/office/drawing/2014/main" id="{5B8A70BE-48D6-8F04-F964-403BF8A3EDA7}"/>
                </a:ext>
              </a:extLst>
            </p:cNvPr>
            <p:cNvSpPr/>
            <p:nvPr/>
          </p:nvSpPr>
          <p:spPr>
            <a:xfrm flipV="1">
              <a:off x="4040372" y="4369620"/>
              <a:ext cx="365760" cy="4572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9" name="Rectangle 38">
            <a:extLst>
              <a:ext uri="{FF2B5EF4-FFF2-40B4-BE49-F238E27FC236}">
                <a16:creationId xmlns:a16="http://schemas.microsoft.com/office/drawing/2014/main" id="{F813B5A9-11DB-3540-3E67-ABD30AAD24ED}"/>
              </a:ext>
            </a:extLst>
          </p:cNvPr>
          <p:cNvSpPr/>
          <p:nvPr/>
        </p:nvSpPr>
        <p:spPr>
          <a:xfrm>
            <a:off x="3834204" y="4016415"/>
            <a:ext cx="1681721" cy="1215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15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08F6D-7FD0-478C-807E-8E73A7A011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2E240FA-E90D-4060-822D-F6A230E76EC4}"/>
              </a:ext>
            </a:extLst>
          </p:cNvPr>
          <p:cNvSpPr txBox="1">
            <a:spLocks/>
          </p:cNvSpPr>
          <p:nvPr/>
        </p:nvSpPr>
        <p:spPr>
          <a:xfrm>
            <a:off x="248920" y="3190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Agenda</a:t>
            </a:r>
          </a:p>
        </p:txBody>
      </p:sp>
      <p:sp>
        <p:nvSpPr>
          <p:cNvPr id="7" name="Content Placeholder 2">
            <a:extLst>
              <a:ext uri="{FF2B5EF4-FFF2-40B4-BE49-F238E27FC236}">
                <a16:creationId xmlns:a16="http://schemas.microsoft.com/office/drawing/2014/main" id="{B387699C-F3CF-40F5-ACD8-907FB2C92FFF}"/>
              </a:ext>
            </a:extLst>
          </p:cNvPr>
          <p:cNvSpPr>
            <a:spLocks noGrp="1"/>
          </p:cNvSpPr>
          <p:nvPr>
            <p:ph idx="1"/>
          </p:nvPr>
        </p:nvSpPr>
        <p:spPr>
          <a:xfrm>
            <a:off x="370097" y="979878"/>
            <a:ext cx="11572983" cy="5559034"/>
          </a:xfrm>
        </p:spPr>
        <p:txBody>
          <a:bodyPr>
            <a:noAutofit/>
          </a:bodyPr>
          <a:lstStyle/>
          <a:p>
            <a:pPr marL="0" indent="0">
              <a:buNone/>
            </a:pPr>
            <a:endParaRPr lang="en-US" sz="2400" dirty="0"/>
          </a:p>
          <a:p>
            <a:pPr marL="466725" lvl="0" indent="-457200">
              <a:lnSpc>
                <a:spcPct val="100000"/>
              </a:lnSpc>
              <a:buSzPct val="125000"/>
              <a:tabLst>
                <a:tab pos="266224" algn="l"/>
              </a:tabLst>
              <a:defRPr/>
            </a:pPr>
            <a:r>
              <a:rPr lang="en-US" sz="2200" spc="-11" dirty="0">
                <a:solidFill>
                  <a:prstClr val="black"/>
                </a:solidFill>
                <a:cs typeface="Calibri"/>
              </a:rPr>
              <a:t>January Transition from FastLane to Research.gov for New Proposal Preparation and Submission</a:t>
            </a:r>
          </a:p>
          <a:p>
            <a:pPr marL="809625" lvl="1" indent="-342900" defTabSz="685800">
              <a:lnSpc>
                <a:spcPct val="100000"/>
              </a:lnSpc>
              <a:spcBef>
                <a:spcPts val="750"/>
              </a:spcBef>
              <a:buSzPct val="80000"/>
              <a:buFont typeface="Wingdings" panose="05000000000000000000" pitchFamily="2" charset="2"/>
              <a:buChar char="§"/>
              <a:tabLst>
                <a:tab pos="266224" algn="l"/>
              </a:tabLst>
              <a:defRPr/>
            </a:pPr>
            <a:r>
              <a:rPr lang="en-US" sz="2200" spc="-11" dirty="0">
                <a:solidFill>
                  <a:prstClr val="black"/>
                </a:solidFill>
                <a:cs typeface="Calibri"/>
              </a:rPr>
              <a:t>Important FastLane Proposal Preparation and Submission Decommissioning Deadlines</a:t>
            </a:r>
          </a:p>
          <a:p>
            <a:pPr marL="809625" lvl="1" indent="-342900" defTabSz="685800">
              <a:lnSpc>
                <a:spcPct val="100000"/>
              </a:lnSpc>
              <a:spcBef>
                <a:spcPts val="750"/>
              </a:spcBef>
              <a:buSzPct val="80000"/>
              <a:buFont typeface="Wingdings" panose="05000000000000000000" pitchFamily="2" charset="2"/>
              <a:buChar char="§"/>
              <a:tabLst>
                <a:tab pos="266224" algn="l"/>
              </a:tabLst>
              <a:defRPr/>
            </a:pPr>
            <a:r>
              <a:rPr lang="en-US" sz="2200" spc="-11" dirty="0">
                <a:solidFill>
                  <a:prstClr val="black"/>
                </a:solidFill>
                <a:cs typeface="Calibri"/>
              </a:rPr>
              <a:t>Research.gov Proposal Preparation Features and Reminders</a:t>
            </a:r>
          </a:p>
          <a:p>
            <a:pPr marL="466725" lvl="0" indent="-457200" defTabSz="685800">
              <a:lnSpc>
                <a:spcPct val="100000"/>
              </a:lnSpc>
              <a:spcBef>
                <a:spcPts val="750"/>
              </a:spcBef>
              <a:buSzPct val="125000"/>
              <a:tabLst>
                <a:tab pos="266224" algn="l"/>
              </a:tabLst>
              <a:defRPr/>
            </a:pPr>
            <a:r>
              <a:rPr lang="en-US" sz="2200" spc="-11" dirty="0">
                <a:cs typeface="Calibri"/>
              </a:rPr>
              <a:t>Research.gov Proposals: Current Capabilities and Remaining Functionality to be Added</a:t>
            </a:r>
          </a:p>
          <a:p>
            <a:pPr marL="466725" indent="-457200" defTabSz="685800">
              <a:lnSpc>
                <a:spcPct val="100000"/>
              </a:lnSpc>
              <a:spcBef>
                <a:spcPts val="750"/>
              </a:spcBef>
              <a:buSzPct val="125000"/>
              <a:tabLst>
                <a:tab pos="266224" algn="l"/>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Recent and Upcoming Enhancements</a:t>
            </a:r>
          </a:p>
          <a:p>
            <a:pPr marL="466725" marR="0" lvl="0" indent="-457200" algn="l" defTabSz="685800" rtl="0" eaLnBrk="1" fontAlgn="auto" latinLnBrk="0" hangingPunct="1">
              <a:lnSpc>
                <a:spcPct val="100000"/>
              </a:lnSpc>
              <a:spcBef>
                <a:spcPts val="750"/>
              </a:spcBef>
              <a:spcAft>
                <a:spcPts val="0"/>
              </a:spcAft>
              <a:buClrTx/>
              <a:buSzPct val="125000"/>
              <a:tabLst>
                <a:tab pos="266224" algn="l"/>
              </a:tabLst>
              <a:defRPr/>
            </a:pPr>
            <a:r>
              <a:rPr kumimoji="0" lang="en-US" sz="2200" b="0" i="0" u="none" strike="noStrike" kern="1200" cap="none" spc="-11" normalizeH="0" baseline="0" noProof="0" dirty="0">
                <a:ln>
                  <a:noFill/>
                </a:ln>
                <a:solidFill>
                  <a:prstClr val="black"/>
                </a:solidFill>
                <a:effectLst/>
                <a:uLnTx/>
                <a:uFillTx/>
                <a:latin typeface="Calibri" panose="020F0502020204030204"/>
                <a:ea typeface="+mn-ea"/>
                <a:cs typeface="Calibri"/>
              </a:rPr>
              <a:t>Research.gov Proposal Demo </a:t>
            </a:r>
          </a:p>
          <a:p>
            <a:pPr marL="466725" indent="-457200" defTabSz="685800">
              <a:lnSpc>
                <a:spcPct val="100000"/>
              </a:lnSpc>
              <a:spcBef>
                <a:spcPts val="750"/>
              </a:spcBef>
              <a:buSzPct val="125000"/>
              <a:tabLst>
                <a:tab pos="266224" algn="l"/>
              </a:tabLst>
              <a:defRPr/>
            </a:pPr>
            <a:r>
              <a:rPr lang="en-US" sz="2200" spc="-11" dirty="0">
                <a:solidFill>
                  <a:prstClr val="black"/>
                </a:solidFill>
                <a:latin typeface="Calibri" panose="020F0502020204030204"/>
                <a:cs typeface="Calibri"/>
              </a:rPr>
              <a:t>Providing Feedback and Why It’s Important</a:t>
            </a:r>
          </a:p>
          <a:p>
            <a:pPr marL="466725" lvl="0" indent="-457200" defTabSz="685800">
              <a:lnSpc>
                <a:spcPct val="100000"/>
              </a:lnSpc>
              <a:spcBef>
                <a:spcPts val="750"/>
              </a:spcBef>
              <a:buSzPct val="125000"/>
              <a:tabLst>
                <a:tab pos="266224" algn="l"/>
              </a:tabLst>
              <a:defRPr/>
            </a:pPr>
            <a:r>
              <a:rPr lang="en-US" sz="2200" spc="-11" dirty="0">
                <a:cs typeface="Calibri"/>
              </a:rPr>
              <a:t>Research.gov Proposal Preparation Training Resources</a:t>
            </a:r>
          </a:p>
          <a:p>
            <a:pPr marL="466725" lvl="0" indent="-457200" defTabSz="685800">
              <a:lnSpc>
                <a:spcPct val="100000"/>
              </a:lnSpc>
              <a:spcBef>
                <a:spcPts val="750"/>
              </a:spcBef>
              <a:buSzPct val="125000"/>
              <a:tabLst>
                <a:tab pos="266224" algn="l"/>
              </a:tabLst>
              <a:defRPr/>
            </a:pPr>
            <a:r>
              <a:rPr lang="en-US" sz="2200" spc="-11" dirty="0">
                <a:cs typeface="Calibri"/>
              </a:rPr>
              <a:t>Other FastLane Functionality Decommissioning</a:t>
            </a:r>
          </a:p>
          <a:p>
            <a:pPr marL="466725" indent="-457200" defTabSz="685800">
              <a:lnSpc>
                <a:spcPct val="100000"/>
              </a:lnSpc>
              <a:spcBef>
                <a:spcPts val="750"/>
              </a:spcBef>
              <a:buSzPct val="125000"/>
              <a:tabLst>
                <a:tab pos="266224" algn="l"/>
              </a:tabLst>
              <a:defRPr/>
            </a:pPr>
            <a:r>
              <a:rPr lang="en-US" sz="2200" spc="-11" dirty="0">
                <a:solidFill>
                  <a:prstClr val="black"/>
                </a:solidFill>
                <a:cs typeface="Calibri"/>
              </a:rPr>
              <a:t>Information Resources for the Research Community &amp; Contacts for Questions</a:t>
            </a:r>
          </a:p>
          <a:p>
            <a:pPr marL="4667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tab pos="266224" algn="l"/>
              </a:tabLst>
              <a:defRPr/>
            </a:pPr>
            <a:endParaRPr kumimoji="0" lang="en-US" sz="2800" b="0" i="0" u="none" strike="noStrike" kern="1200" cap="none" spc="-11" normalizeH="0" baseline="0" noProof="0" dirty="0">
              <a:ln>
                <a:noFill/>
              </a:ln>
              <a:solidFill>
                <a:prstClr val="black"/>
              </a:solidFill>
              <a:effectLst/>
              <a:uLnTx/>
              <a:uFillTx/>
              <a:latin typeface="Calibri" panose="020F0502020204030204"/>
              <a:ea typeface="+mn-ea"/>
              <a:cs typeface="Calibri"/>
            </a:endParaRPr>
          </a:p>
          <a:p>
            <a:pPr marL="466725" indent="-457200" defTabSz="685800">
              <a:spcBef>
                <a:spcPts val="750"/>
              </a:spcBef>
              <a:buSzPct val="80000"/>
              <a:buFont typeface="Wingdings" panose="05000000000000000000" pitchFamily="2" charset="2"/>
              <a:buChar char="§"/>
              <a:tabLst>
                <a:tab pos="266224" algn="l"/>
              </a:tabLst>
              <a:defRPr/>
            </a:pPr>
            <a:endParaRPr kumimoji="0" lang="en-US" sz="3200" b="0" i="0" u="none" strike="noStrike" kern="1200" cap="none" spc="-11" normalizeH="0" baseline="0" noProof="0" dirty="0">
              <a:ln>
                <a:noFill/>
              </a:ln>
              <a:solidFill>
                <a:prstClr val="black"/>
              </a:solidFill>
              <a:effectLst/>
              <a:uLnTx/>
              <a:uFillTx/>
              <a:latin typeface="Calibri" panose="020F0502020204030204"/>
              <a:ea typeface="+mn-ea"/>
              <a:cs typeface="Calibri"/>
            </a:endParaRPr>
          </a:p>
          <a:p>
            <a:pPr marL="923925" lvl="1" indent="-457200" defTabSz="685800">
              <a:spcBef>
                <a:spcPts val="750"/>
              </a:spcBef>
              <a:tabLst>
                <a:tab pos="266224" algn="l"/>
              </a:tabLst>
              <a:defRPr/>
            </a:pPr>
            <a:endParaRPr lang="en-US" spc="-11" dirty="0">
              <a:cs typeface="Calibri"/>
            </a:endParaRPr>
          </a:p>
          <a:p>
            <a:pPr marL="9525" indent="0">
              <a:buNone/>
              <a:tabLst>
                <a:tab pos="266224" algn="l"/>
              </a:tabLst>
              <a:defRPr/>
            </a:pPr>
            <a:endParaRPr lang="en-US" strike="sngStrike" dirty="0"/>
          </a:p>
        </p:txBody>
      </p:sp>
    </p:spTree>
    <p:extLst>
      <p:ext uri="{BB962C8B-B14F-4D97-AF65-F5344CB8AC3E}">
        <p14:creationId xmlns:p14="http://schemas.microsoft.com/office/powerpoint/2010/main" val="324701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2208984" y="2980436"/>
            <a:ext cx="7774033" cy="742950"/>
          </a:xfrm>
        </p:spPr>
        <p:txBody>
          <a:bodyPr>
            <a:noAutofit/>
          </a:bodyPr>
          <a:lstStyle/>
          <a:p>
            <a:pPr algn="ctr"/>
            <a:br>
              <a:rPr lang="en-US" b="1" dirty="0">
                <a:latin typeface="+mn-lt"/>
              </a:rPr>
            </a:br>
            <a:br>
              <a:rPr lang="en-US" b="1" dirty="0">
                <a:latin typeface="+mn-lt"/>
              </a:rPr>
            </a:br>
            <a:r>
              <a:rPr lang="en-US" b="1" dirty="0">
                <a:latin typeface="+mn-lt"/>
              </a:rPr>
              <a:t>Information Resources &amp; Contacts for Questions</a:t>
            </a:r>
            <a:br>
              <a:rPr lang="en-US" b="1" dirty="0">
                <a:latin typeface="+mn-lt"/>
              </a:rPr>
            </a:br>
            <a:br>
              <a:rPr lang="en-US" b="1" dirty="0">
                <a:latin typeface="+mn-lt"/>
              </a:rPr>
            </a:br>
            <a:endParaRPr lang="en-US" b="1" dirty="0">
              <a:latin typeface="+mn-lt"/>
            </a:endParaRP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8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5"/>
          <p:cNvSpPr>
            <a:spLocks noGrp="1"/>
          </p:cNvSpPr>
          <p:nvPr>
            <p:ph type="title"/>
          </p:nvPr>
        </p:nvSpPr>
        <p:spPr>
          <a:xfrm>
            <a:off x="220245" y="519850"/>
            <a:ext cx="11020578" cy="990600"/>
          </a:xfrm>
        </p:spPr>
        <p:txBody>
          <a:bodyPr>
            <a:noAutofit/>
          </a:bodyPr>
          <a:lstStyle/>
          <a:p>
            <a:r>
              <a:rPr lang="en-US" sz="3200" b="1" dirty="0">
                <a:latin typeface="+mn-lt"/>
              </a:rPr>
              <a:t>Information Resources</a:t>
            </a:r>
          </a:p>
        </p:txBody>
      </p:sp>
      <p:sp>
        <p:nvSpPr>
          <p:cNvPr id="6" name="Slide Number Placeholder 14">
            <a:extLst>
              <a:ext uri="{FF2B5EF4-FFF2-40B4-BE49-F238E27FC236}">
                <a16:creationId xmlns:a16="http://schemas.microsoft.com/office/drawing/2014/main" id="{3EE5CE51-AF8E-496B-9704-251AE77C2298}"/>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3">
            <a:extLst>
              <a:ext uri="{FF2B5EF4-FFF2-40B4-BE49-F238E27FC236}">
                <a16:creationId xmlns:a16="http://schemas.microsoft.com/office/drawing/2014/main" id="{1E5C513B-12FF-4A16-8D5C-5C062F259809}"/>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3">
            <a:extLst>
              <a:ext uri="{FF2B5EF4-FFF2-40B4-BE49-F238E27FC236}">
                <a16:creationId xmlns:a16="http://schemas.microsoft.com/office/drawing/2014/main" id="{7512D69B-B038-4AF6-A4F7-FB893D7C9C21}"/>
              </a:ext>
            </a:extLst>
          </p:cNvPr>
          <p:cNvSpPr txBox="1">
            <a:spLocks/>
          </p:cNvSpPr>
          <p:nvPr/>
        </p:nvSpPr>
        <p:spPr>
          <a:xfrm>
            <a:off x="10709237" y="6295699"/>
            <a:ext cx="531586" cy="436178"/>
          </a:xfrm>
          <a:prstGeom prst="rect">
            <a:avLst/>
          </a:prstGeom>
        </p:spPr>
        <p:txBody>
          <a:bodyPr/>
          <a:lstStyle>
            <a:defPPr>
              <a:defRPr lang="en-US"/>
            </a:defPPr>
            <a:lvl1pPr marL="0" algn="l"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2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ject 3">
            <a:extLst>
              <a:ext uri="{FF2B5EF4-FFF2-40B4-BE49-F238E27FC236}">
                <a16:creationId xmlns:a16="http://schemas.microsoft.com/office/drawing/2014/main" id="{5FAF2340-2A06-4A27-B24D-6FC8713524C3}"/>
              </a:ext>
            </a:extLst>
          </p:cNvPr>
          <p:cNvSpPr txBox="1">
            <a:spLocks noChangeArrowheads="1"/>
          </p:cNvSpPr>
          <p:nvPr/>
        </p:nvSpPr>
        <p:spPr bwMode="auto">
          <a:xfrm>
            <a:off x="396966" y="1386510"/>
            <a:ext cx="1139806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93675" indent="-180975">
              <a:tabLst>
                <a:tab pos="195263" algn="l"/>
              </a:tabLst>
              <a:defRPr>
                <a:solidFill>
                  <a:schemeClr val="tx1"/>
                </a:solidFill>
                <a:latin typeface="Calibri" panose="020F0502020204030204" pitchFamily="34" charset="0"/>
                <a:cs typeface="Arial" panose="020B0604020202020204" pitchFamily="34" charset="0"/>
              </a:defRPr>
            </a:lvl1pPr>
            <a:lvl2pPr marL="1017588" indent="-457200">
              <a:tabLst>
                <a:tab pos="195263" algn="l"/>
              </a:tabLst>
              <a:defRPr>
                <a:solidFill>
                  <a:schemeClr val="tx1"/>
                </a:solidFill>
                <a:latin typeface="Calibri" panose="020F0502020204030204" pitchFamily="34" charset="0"/>
                <a:cs typeface="Arial" panose="020B0604020202020204" pitchFamily="34" charset="0"/>
              </a:defRPr>
            </a:lvl2pPr>
            <a:lvl3pPr marL="1143000" indent="-228600">
              <a:tabLst>
                <a:tab pos="195263" algn="l"/>
              </a:tabLst>
              <a:defRPr>
                <a:solidFill>
                  <a:schemeClr val="tx1"/>
                </a:solidFill>
                <a:latin typeface="Calibri" panose="020F0502020204030204" pitchFamily="34" charset="0"/>
                <a:cs typeface="Arial" panose="020B0604020202020204" pitchFamily="34" charset="0"/>
              </a:defRPr>
            </a:lvl3pPr>
            <a:lvl4pPr marL="1600200" indent="-228600">
              <a:tabLst>
                <a:tab pos="195263" algn="l"/>
              </a:tabLst>
              <a:defRPr>
                <a:solidFill>
                  <a:schemeClr val="tx1"/>
                </a:solidFill>
                <a:latin typeface="Calibri" panose="020F0502020204030204" pitchFamily="34" charset="0"/>
                <a:cs typeface="Arial" panose="020B0604020202020204" pitchFamily="34" charset="0"/>
              </a:defRPr>
            </a:lvl4pPr>
            <a:lvl5pPr marL="2057400" indent="-228600">
              <a:tabLst>
                <a:tab pos="19526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9526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9526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9526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95263" algn="l"/>
              </a:tabLst>
              <a:defRPr>
                <a:solidFill>
                  <a:schemeClr val="tx1"/>
                </a:solidFill>
                <a:latin typeface="Calibri" panose="020F0502020204030204" pitchFamily="34" charset="0"/>
                <a:cs typeface="Arial" panose="020B0604020202020204" pitchFamily="34" charset="0"/>
              </a:defRPr>
            </a:lvl9pPr>
          </a:lstStyle>
          <a:p>
            <a:pPr marL="342900" marR="0" lvl="0" indent="-342900" algn="l" defTabSz="685800" rtl="0" eaLnBrk="1" fontAlgn="auto" latinLnBrk="0" hangingPunct="1">
              <a:lnSpc>
                <a:spcPct val="100000"/>
              </a:lnSpc>
              <a:spcBef>
                <a:spcPct val="20000"/>
              </a:spcBef>
              <a:spcAft>
                <a:spcPts val="0"/>
              </a:spcAft>
              <a:buClrTx/>
              <a:buSzPct val="125000"/>
              <a:buFont typeface="Arial" panose="020B0604020202020204" pitchFamily="34" charset="0"/>
              <a:buChar char="•"/>
              <a:tabLst/>
              <a:defRPr/>
            </a:pPr>
            <a:r>
              <a:rPr lang="en-US" sz="2000" kern="0" dirty="0">
                <a:solidFill>
                  <a:prstClr val="black"/>
                </a:solidFill>
                <a:latin typeface="Calibri" panose="020F0502020204030204"/>
              </a:rPr>
              <a:t>Join our </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NSF System Updates listserv to receive the latest Research.gov system enhancement information and FastLane decommissioning news! Sign up by sending a blank email to: </a:t>
            </a:r>
            <a:r>
              <a:rPr kumimoji="0" lang="en-US" sz="2000" b="0" i="0" u="none" strike="noStrike" kern="0" cap="none" spc="0" normalizeH="0" baseline="0" noProof="0" dirty="0">
                <a:ln>
                  <a:noFill/>
                </a:ln>
                <a:solidFill>
                  <a:srgbClr val="0563C1"/>
                </a:solidFill>
                <a:effectLst/>
                <a:uLnTx/>
                <a:uFillTx/>
                <a:latin typeface="Calibri" panose="020F0502020204030204"/>
                <a:ea typeface="+mn-ea"/>
                <a:cs typeface="Arial" panose="020B0604020202020204" pitchFamily="34" charset="0"/>
                <a:hlinkClick r:id="rId3">
                  <a:extLst>
                    <a:ext uri="{A12FA001-AC4F-418D-AE19-62706E023703}">
                      <ahyp:hlinkClr xmlns:ahyp="http://schemas.microsoft.com/office/drawing/2018/hyperlinkcolor" val="tx"/>
                    </a:ext>
                  </a:extLst>
                </a:hlinkClick>
              </a:rPr>
              <a:t>system_updates-subscribe-request@listserv.nsf.gov</a:t>
            </a:r>
            <a:endParaRPr kumimoji="0" lang="en-US" sz="2000" b="0" i="0" u="none" strike="noStrike" kern="0" cap="none" spc="0" normalizeH="0" baseline="0" noProof="0" dirty="0">
              <a:ln>
                <a:noFill/>
              </a:ln>
              <a:solidFill>
                <a:srgbClr val="0563C1"/>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hlinkClick r:id="rId4">
                  <a:extLst>
                    <a:ext uri="{A12FA001-AC4F-418D-AE19-62706E023703}">
                      <ahyp:hlinkClr xmlns:ahyp="http://schemas.microsoft.com/office/drawing/2018/hyperlinkcolor" val="tx"/>
                    </a:ext>
                  </a:extLst>
                </a:hlinkClick>
              </a:rPr>
              <a:t>Automated Compliance Checking of NSF Proposals</a:t>
            </a: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rPr>
              <a:t> </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page</a:t>
            </a: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lang="en-US" sz="2000" kern="0" dirty="0">
                <a:solidFill>
                  <a:prstClr val="black"/>
                </a:solidFill>
                <a:latin typeface="Calibri"/>
              </a:rPr>
              <a:t>Research.gov </a:t>
            </a:r>
            <a:r>
              <a:rPr kumimoji="0" lang="en-US" sz="2000" b="0" i="0" u="none" strike="noStrike" kern="0" cap="none" spc="0" normalizeH="0" baseline="0" noProof="0" dirty="0">
                <a:ln>
                  <a:noFill/>
                </a:ln>
                <a:solidFill>
                  <a:srgbClr val="0563C1"/>
                </a:solidFill>
                <a:effectLst/>
                <a:uLnTx/>
                <a:uFillTx/>
                <a:latin typeface="Calibri" panose="020F0502020204030204" pitchFamily="34" charset="0"/>
                <a:ea typeface="+mn-ea"/>
                <a:cs typeface="Arial" panose="020B0604020202020204" pitchFamily="34" charset="0"/>
                <a:hlinkClick r:id="rId5"/>
              </a:rPr>
              <a:t>About Proposal Preparation and Submission</a:t>
            </a:r>
            <a:r>
              <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page</a:t>
            </a: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lang="en-US" sz="2000" kern="0" dirty="0">
                <a:solidFill>
                  <a:prstClr val="black"/>
                </a:solidFill>
              </a:rPr>
              <a:t>Research.gov </a:t>
            </a:r>
            <a:r>
              <a:rPr lang="en-US" sz="2000" kern="0" dirty="0">
                <a:solidFill>
                  <a:prstClr val="black"/>
                </a:solidFill>
                <a:hlinkClick r:id="rId6"/>
              </a:rPr>
              <a:t>About Supplemental Funding Request Preparation and Submission</a:t>
            </a:r>
            <a:r>
              <a:rPr lang="en-US" sz="2000" kern="0" dirty="0">
                <a:solidFill>
                  <a:prstClr val="black"/>
                </a:solidFill>
              </a:rPr>
              <a:t> page</a:t>
            </a: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lang="en-US" sz="2000" kern="0" dirty="0">
                <a:solidFill>
                  <a:prstClr val="black"/>
                </a:solidFill>
              </a:rPr>
              <a:t>Research.gov </a:t>
            </a: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hlinkClick r:id="rId7"/>
              </a:rPr>
              <a:t>About Account Management</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page</a:t>
            </a: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hlinkClick r:id="rId8"/>
              </a:rPr>
              <a:t>Research.gov Proposal Preparation Demo Site</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(You will be prompted to sign in to Research.gov if you are not already signed in)</a:t>
            </a: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defRPr/>
            </a:pPr>
            <a:r>
              <a:rPr lang="en-US" sz="2000" kern="0" dirty="0">
                <a:solidFill>
                  <a:prstClr val="black"/>
                </a:solidFill>
                <a:latin typeface="Calibri"/>
                <a:hlinkClick r:id="rId9"/>
              </a:rPr>
              <a:t>Research.gov </a:t>
            </a:r>
            <a:r>
              <a:rPr kumimoji="0" lang="en-US" sz="2000" b="0" i="0" u="none" strike="noStrike" kern="0" cap="none" spc="0" normalizeH="0" baseline="0" noProof="0" dirty="0">
                <a:ln>
                  <a:noFill/>
                </a:ln>
                <a:solidFill>
                  <a:prstClr val="black"/>
                </a:solidFill>
                <a:effectLst/>
                <a:uLnTx/>
                <a:uFillTx/>
                <a:latin typeface="Calibri"/>
                <a:hlinkClick r:id="rId9"/>
              </a:rPr>
              <a:t>Supplemental Funding Requests Demo Site</a:t>
            </a:r>
            <a:r>
              <a:rPr kumimoji="0" lang="en-US" sz="2000" b="0" i="0" u="none" strike="noStrike" kern="0" cap="none" spc="0" normalizeH="0" baseline="0" noProof="0" dirty="0">
                <a:ln>
                  <a:noFill/>
                </a:ln>
                <a:solidFill>
                  <a:prstClr val="black"/>
                </a:solidFill>
                <a:effectLst/>
                <a:uLnTx/>
                <a:uFillTx/>
                <a:latin typeface="Calibri"/>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(You will be prompted to sign in to Research.gov if you are not already signed in)</a:t>
            </a: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Resources for LaTeX Users: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10"/>
              </a:rPr>
              <a:t>https://github.com/nsf-open/nsf-proposal-latex-samples</a:t>
            </a:r>
            <a:endPar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hlinkClick r:id="rId11">
                  <a:extLst>
                    <a:ext uri="{A12FA001-AC4F-418D-AE19-62706E023703}">
                      <ahyp:hlinkClr xmlns:ahyp="http://schemas.microsoft.com/office/drawing/2018/hyperlinkcolor" val="tx"/>
                    </a:ext>
                  </a:extLst>
                </a:hlinkClick>
              </a:rPr>
              <a:t>NSF Electronic Research Administration (ERA) Forum</a:t>
            </a: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rPr>
              <a:t> </a:t>
            </a: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page</a:t>
            </a:r>
          </a:p>
          <a:p>
            <a:pPr marL="342900" marR="0" lvl="0" indent="-342900" algn="l" defTabSz="914400" rtl="0" eaLnBrk="1" fontAlgn="auto" latinLnBrk="0" hangingPunct="1">
              <a:lnSpc>
                <a:spcPct val="100000"/>
              </a:lnSpc>
              <a:spcBef>
                <a:spcPct val="20000"/>
              </a:spcBef>
              <a:spcAft>
                <a:spcPts val="0"/>
              </a:spcAft>
              <a:buClr>
                <a:prstClr val="black"/>
              </a:buClr>
              <a:buSzPct val="125000"/>
              <a:buFont typeface="Arial" panose="020B0604020202020204" pitchFamily="34" charset="0"/>
              <a:buChar char="•"/>
              <a:tabLst>
                <a:tab pos="195263" algn="l"/>
              </a:tabLst>
              <a:defRPr/>
            </a:pPr>
            <a:r>
              <a:rPr kumimoji="0" lang="en-US" sz="2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NSF ERA Forum listserv to receive updates on ERA Forum activities. Sign up by sending a blank email to: </a:t>
            </a:r>
            <a:r>
              <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hlinkClick r:id="rId12"/>
              </a:rPr>
              <a:t>NSF_ERA_FORUM-subscribe-request@listserv.nsf.gov</a:t>
            </a:r>
            <a:endParaRPr kumimoji="0" lang="en-US" sz="2000" b="0" i="0" u="none" strike="noStrike" kern="0" cap="none" spc="0" normalizeH="0" baseline="0" noProof="0" dirty="0">
              <a:ln>
                <a:noFill/>
              </a:ln>
              <a:solidFill>
                <a:srgbClr val="0563C1"/>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3943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algn="r"/>
            <a:fld id="{70E540F0-DA7B-4C56-87CD-BCD4DA2482A9}" type="slidenum">
              <a:rPr lang="en-US" smtClean="0"/>
              <a:pPr algn="r"/>
              <a:t>32</a:t>
            </a:fld>
            <a:endParaRPr lang="en-US" dirty="0"/>
          </a:p>
        </p:txBody>
      </p:sp>
      <p:sp>
        <p:nvSpPr>
          <p:cNvPr id="5" name="Slide Number Placeholder 3">
            <a:extLst>
              <a:ext uri="{FF2B5EF4-FFF2-40B4-BE49-F238E27FC236}">
                <a16:creationId xmlns:a16="http://schemas.microsoft.com/office/drawing/2014/main" id="{99E60BC2-1FAF-4C02-987E-243552445BE4}"/>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32</a:t>
            </a:fld>
            <a:endParaRPr lang="en-US" dirty="0"/>
          </a:p>
        </p:txBody>
      </p:sp>
      <p:sp>
        <p:nvSpPr>
          <p:cNvPr id="9" name="Title 1">
            <a:extLst>
              <a:ext uri="{FF2B5EF4-FFF2-40B4-BE49-F238E27FC236}">
                <a16:creationId xmlns:a16="http://schemas.microsoft.com/office/drawing/2014/main" id="{34ACD982-A442-4070-B8C6-68714AB1F54C}"/>
              </a:ext>
            </a:extLst>
          </p:cNvPr>
          <p:cNvSpPr>
            <a:spLocks noGrp="1"/>
          </p:cNvSpPr>
          <p:nvPr>
            <p:ph type="title"/>
          </p:nvPr>
        </p:nvSpPr>
        <p:spPr>
          <a:xfrm>
            <a:off x="320040" y="347472"/>
            <a:ext cx="10515600" cy="1325563"/>
          </a:xfrm>
        </p:spPr>
        <p:txBody>
          <a:bodyPr>
            <a:normAutofit/>
          </a:bodyPr>
          <a:lstStyle/>
          <a:p>
            <a:r>
              <a:rPr lang="en-US" sz="3200" b="1" dirty="0">
                <a:latin typeface="+mn-lt"/>
              </a:rPr>
              <a:t>Contacts for Questions</a:t>
            </a:r>
          </a:p>
        </p:txBody>
      </p:sp>
      <p:sp>
        <p:nvSpPr>
          <p:cNvPr id="10" name="TextBox 9">
            <a:extLst>
              <a:ext uri="{FF2B5EF4-FFF2-40B4-BE49-F238E27FC236}">
                <a16:creationId xmlns:a16="http://schemas.microsoft.com/office/drawing/2014/main" id="{477914A2-8B85-438F-A986-4E3ED23C2A15}"/>
              </a:ext>
            </a:extLst>
          </p:cNvPr>
          <p:cNvSpPr txBox="1"/>
          <p:nvPr/>
        </p:nvSpPr>
        <p:spPr>
          <a:xfrm>
            <a:off x="193216" y="1388904"/>
            <a:ext cx="7965264" cy="4226798"/>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For program-specific questions, please contact the cognizant NSF Program Officer</a:t>
            </a:r>
          </a:p>
          <a:p>
            <a:pPr marL="800100" marR="0" lvl="1"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For IT system-related questions or technical questions, please contact the NSF Help Desk at 1-800-381-1532 (7:00 AM - 9:00 PM ET; Monday - Friday except federal holidays) or via </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hlinkClick r:id="rId2"/>
              </a:rPr>
              <a:t>rgov@nsf.gov</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rPr>
              <a:t>Policy-related questions should be directed to </a:t>
            </a:r>
            <a:r>
              <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hlinkClick r:id="rId3"/>
              </a:rPr>
              <a:t>policy@nsf.gov</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5">
            <a:extLst>
              <a:ext uri="{FF2B5EF4-FFF2-40B4-BE49-F238E27FC236}">
                <a16:creationId xmlns:a16="http://schemas.microsoft.com/office/drawing/2014/main" id="{54E81A79-3648-4695-A6D6-D43A158B03A1}"/>
              </a:ext>
            </a:extLst>
          </p:cNvPr>
          <p:cNvSpPr/>
          <p:nvPr/>
        </p:nvSpPr>
        <p:spPr>
          <a:xfrm>
            <a:off x="8270299" y="1695561"/>
            <a:ext cx="3865821" cy="346687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9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algn="r"/>
            <a:fld id="{70E540F0-DA7B-4C56-87CD-BCD4DA2482A9}" type="slidenum">
              <a:rPr lang="en-US" smtClean="0"/>
              <a:pPr algn="r"/>
              <a:t>33</a:t>
            </a:fld>
            <a:endParaRPr lang="en-US" dirty="0"/>
          </a:p>
        </p:txBody>
      </p:sp>
      <p:sp>
        <p:nvSpPr>
          <p:cNvPr id="5" name="Slide Number Placeholder 3">
            <a:extLst>
              <a:ext uri="{FF2B5EF4-FFF2-40B4-BE49-F238E27FC236}">
                <a16:creationId xmlns:a16="http://schemas.microsoft.com/office/drawing/2014/main" id="{99E60BC2-1FAF-4C02-987E-243552445BE4}"/>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33</a:t>
            </a:fld>
            <a:endParaRPr lang="en-US" dirty="0"/>
          </a:p>
        </p:txBody>
      </p:sp>
      <p:sp>
        <p:nvSpPr>
          <p:cNvPr id="6" name="Content Placeholder 13">
            <a:extLst>
              <a:ext uri="{FF2B5EF4-FFF2-40B4-BE49-F238E27FC236}">
                <a16:creationId xmlns:a16="http://schemas.microsoft.com/office/drawing/2014/main" id="{1AD37314-F803-4F2A-8FF6-5207F51645C0}"/>
              </a:ext>
            </a:extLst>
          </p:cNvPr>
          <p:cNvSpPr>
            <a:spLocks noGrp="1"/>
          </p:cNvSpPr>
          <p:nvPr>
            <p:ph idx="1"/>
          </p:nvPr>
        </p:nvSpPr>
        <p:spPr>
          <a:xfrm>
            <a:off x="1756145" y="1465531"/>
            <a:ext cx="8679711" cy="3926938"/>
          </a:xfrm>
        </p:spPr>
        <p:txBody>
          <a:bodyPr anchor="ctr">
            <a:normAutofit/>
          </a:bodyPr>
          <a:lstStyle/>
          <a:p>
            <a:pPr marL="0" lvl="1" indent="0">
              <a:buNone/>
            </a:pPr>
            <a:r>
              <a:rPr lang="en-US" sz="4000" b="1" dirty="0">
                <a:solidFill>
                  <a:srgbClr val="000000"/>
                </a:solidFill>
              </a:rPr>
              <a:t>Thank you for your participation today!</a:t>
            </a:r>
          </a:p>
          <a:p>
            <a:endParaRPr lang="en-US" sz="2000" dirty="0">
              <a:solidFill>
                <a:srgbClr val="000000"/>
              </a:solidFill>
            </a:endParaRPr>
          </a:p>
        </p:txBody>
      </p:sp>
    </p:spTree>
    <p:extLst>
      <p:ext uri="{BB962C8B-B14F-4D97-AF65-F5344CB8AC3E}">
        <p14:creationId xmlns:p14="http://schemas.microsoft.com/office/powerpoint/2010/main" val="1726798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4875619" y="2847213"/>
            <a:ext cx="2440763" cy="742950"/>
          </a:xfrm>
        </p:spPr>
        <p:txBody>
          <a:bodyPr>
            <a:noAutofit/>
          </a:bodyPr>
          <a:lstStyle/>
          <a:p>
            <a:r>
              <a:rPr lang="en-US" b="1" dirty="0">
                <a:latin typeface="+mn-lt"/>
              </a:rPr>
              <a:t>Appendix</a:t>
            </a: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algn="r"/>
            <a:fld id="{70E540F0-DA7B-4C56-87CD-BCD4DA2482A9}" type="slidenum">
              <a:rPr lang="en-US" smtClean="0"/>
              <a:pPr algn="r"/>
              <a:t>34</a:t>
            </a:fld>
            <a:endParaRPr lang="en-US" dirty="0"/>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34</a:t>
            </a:fld>
            <a:endParaRPr lang="en-US" dirty="0"/>
          </a:p>
        </p:txBody>
      </p:sp>
    </p:spTree>
    <p:extLst>
      <p:ext uri="{BB962C8B-B14F-4D97-AF65-F5344CB8AC3E}">
        <p14:creationId xmlns:p14="http://schemas.microsoft.com/office/powerpoint/2010/main" val="349922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CF2E541-2801-4CDB-9537-3CCA1B68162E}"/>
              </a:ext>
            </a:extLst>
          </p:cNvPr>
          <p:cNvSpPr>
            <a:spLocks noGrp="1"/>
          </p:cNvSpPr>
          <p:nvPr>
            <p:ph idx="1"/>
          </p:nvPr>
        </p:nvSpPr>
        <p:spPr>
          <a:xfrm>
            <a:off x="264906" y="1313754"/>
            <a:ext cx="11662187" cy="5161341"/>
          </a:xfrm>
        </p:spPr>
        <p:txBody>
          <a:bodyPr>
            <a:noAutofit/>
          </a:bodyPr>
          <a:lstStyle/>
          <a:p>
            <a:pPr marL="342900" indent="-342900">
              <a:lnSpc>
                <a:spcPct val="100000"/>
              </a:lnSpc>
              <a:buSzPct val="125000"/>
              <a:defRPr/>
            </a:pPr>
            <a:r>
              <a:rPr lang="en-US" sz="2400" dirty="0">
                <a:solidFill>
                  <a:prstClr val="black"/>
                </a:solidFill>
                <a:latin typeface="Calibri" panose="020F0502020204030204"/>
              </a:rPr>
              <a:t>Automated proposal compliance checks triggering an error message will </a:t>
            </a:r>
            <a:r>
              <a:rPr lang="en-US" sz="2400" b="1" dirty="0">
                <a:solidFill>
                  <a:prstClr val="black"/>
                </a:solidFill>
                <a:latin typeface="Calibri" panose="020F0502020204030204"/>
              </a:rPr>
              <a:t>stop </a:t>
            </a:r>
            <a:r>
              <a:rPr lang="en-US" sz="2400" dirty="0">
                <a:solidFill>
                  <a:prstClr val="black"/>
                </a:solidFill>
                <a:latin typeface="Calibri" panose="020F0502020204030204"/>
              </a:rPr>
              <a:t>proposal submission to NSF, whereas checks triggering a warning message will still allow proposal submission</a:t>
            </a:r>
          </a:p>
          <a:p>
            <a:pPr marL="342900" indent="-342900">
              <a:lnSpc>
                <a:spcPct val="100000"/>
              </a:lnSpc>
              <a:buSzPct val="125000"/>
              <a:defRPr/>
            </a:pPr>
            <a:r>
              <a:rPr lang="en-US" sz="2400" dirty="0">
                <a:solidFill>
                  <a:prstClr val="black"/>
                </a:solidFill>
                <a:latin typeface="Calibri" panose="020F0502020204030204"/>
              </a:rPr>
              <a:t>Proposers receiving a compliance error or warning message should check the </a:t>
            </a:r>
            <a:r>
              <a:rPr lang="en-US" sz="2400" dirty="0">
                <a:solidFill>
                  <a:prstClr val="black"/>
                </a:solidFill>
                <a:latin typeface="Calibri" panose="020F0502020204030204"/>
                <a:hlinkClick r:id="rId3"/>
              </a:rPr>
              <a:t>Automated Compliance Checking of NSF Proposals</a:t>
            </a:r>
            <a:r>
              <a:rPr lang="en-US" sz="2400" dirty="0">
                <a:solidFill>
                  <a:prstClr val="black"/>
                </a:solidFill>
                <a:latin typeface="Calibri" panose="020F0502020204030204"/>
              </a:rPr>
              <a:t> page and the solicitation for specific proposal requirements</a:t>
            </a:r>
          </a:p>
          <a:p>
            <a:pPr marL="342900" indent="-342900">
              <a:lnSpc>
                <a:spcPct val="100000"/>
              </a:lnSpc>
              <a:buSzPct val="125000"/>
              <a:defRPr/>
            </a:pPr>
            <a:r>
              <a:rPr lang="en-US" sz="2400" dirty="0">
                <a:solidFill>
                  <a:prstClr val="black"/>
                </a:solidFill>
                <a:latin typeface="Calibri" panose="020F0502020204030204"/>
              </a:rPr>
              <a:t>Proposers should also review the topic-specific FAQs on the Research.gov </a:t>
            </a:r>
            <a:r>
              <a:rPr lang="en-US" sz="2400" dirty="0">
                <a:solidFill>
                  <a:prstClr val="black"/>
                </a:solidFill>
                <a:latin typeface="Calibri" panose="020F0502020204030204"/>
                <a:hlinkClick r:id="rId4"/>
              </a:rPr>
              <a:t>About Proposal Preparation and Submission</a:t>
            </a:r>
            <a:r>
              <a:rPr lang="en-US" sz="2400" dirty="0">
                <a:solidFill>
                  <a:prstClr val="black"/>
                </a:solidFill>
                <a:latin typeface="Calibri" panose="020F0502020204030204"/>
              </a:rPr>
              <a:t> page </a:t>
            </a:r>
          </a:p>
          <a:p>
            <a:pPr lvl="1">
              <a:lnSpc>
                <a:spcPct val="100000"/>
              </a:lnSpc>
              <a:buSzPct val="80000"/>
              <a:buFont typeface="Wingdings" panose="05000000000000000000" pitchFamily="2" charset="2"/>
              <a:buChar char="§"/>
              <a:defRPr/>
            </a:pPr>
            <a:r>
              <a:rPr lang="en-US" i="1" dirty="0">
                <a:solidFill>
                  <a:prstClr val="black"/>
                </a:solidFill>
                <a:latin typeface="Calibri" panose="020F0502020204030204"/>
              </a:rPr>
              <a:t>Uploading Documents</a:t>
            </a:r>
            <a:r>
              <a:rPr lang="en-US" dirty="0">
                <a:solidFill>
                  <a:prstClr val="black"/>
                </a:solidFill>
                <a:latin typeface="Calibri" panose="020F0502020204030204"/>
              </a:rPr>
              <a:t> topic includes document formatting FAQs</a:t>
            </a:r>
          </a:p>
          <a:p>
            <a:pPr lvl="1">
              <a:lnSpc>
                <a:spcPct val="100000"/>
              </a:lnSpc>
              <a:buSzPct val="80000"/>
              <a:buFont typeface="Wingdings" panose="05000000000000000000" pitchFamily="2" charset="2"/>
              <a:buChar char="§"/>
              <a:defRPr/>
            </a:pPr>
            <a:r>
              <a:rPr lang="en-US" i="1" dirty="0">
                <a:solidFill>
                  <a:prstClr val="black"/>
                </a:solidFill>
                <a:latin typeface="Calibri" panose="020F0502020204030204"/>
              </a:rPr>
              <a:t>Proposal Sections</a:t>
            </a:r>
            <a:r>
              <a:rPr lang="en-US" dirty="0">
                <a:solidFill>
                  <a:prstClr val="black"/>
                </a:solidFill>
                <a:latin typeface="Calibri" panose="020F0502020204030204"/>
              </a:rPr>
              <a:t> topic includes Cover Sheet and budget FAQs</a:t>
            </a:r>
          </a:p>
          <a:p>
            <a:pPr marL="342900" marR="0" lvl="0" indent="-3429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Pct val="125000"/>
              <a:buNone/>
              <a:tabLst/>
              <a:defRPr/>
            </a:pPr>
            <a:endParaRPr lang="en-US" sz="2000" kern="0" dirty="0">
              <a:solidFill>
                <a:prstClr val="black"/>
              </a:solidFill>
            </a:endParaRPr>
          </a:p>
        </p:txBody>
      </p:sp>
      <p:sp>
        <p:nvSpPr>
          <p:cNvPr id="6" name="Title 1">
            <a:extLst>
              <a:ext uri="{FF2B5EF4-FFF2-40B4-BE49-F238E27FC236}">
                <a16:creationId xmlns:a16="http://schemas.microsoft.com/office/drawing/2014/main" id="{ECF6F4D6-3864-4405-BDA3-D03CFDB6895D}"/>
              </a:ext>
            </a:extLst>
          </p:cNvPr>
          <p:cNvSpPr txBox="1">
            <a:spLocks noChangeArrowheads="1"/>
          </p:cNvSpPr>
          <p:nvPr/>
        </p:nvSpPr>
        <p:spPr>
          <a:xfrm>
            <a:off x="214380" y="624462"/>
            <a:ext cx="11444266"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Proposal Compliance Error and Warning Messages</a:t>
            </a:r>
          </a:p>
        </p:txBody>
      </p:sp>
      <p:sp>
        <p:nvSpPr>
          <p:cNvPr id="7" name="Slide Number Placeholder 3">
            <a:extLst>
              <a:ext uri="{FF2B5EF4-FFF2-40B4-BE49-F238E27FC236}">
                <a16:creationId xmlns:a16="http://schemas.microsoft.com/office/drawing/2014/main" id="{AD5B510A-4272-4124-B9C4-B5CC17AD0F63}"/>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35</a:t>
            </a:fld>
            <a:endParaRPr lang="en-US" dirty="0"/>
          </a:p>
        </p:txBody>
      </p:sp>
    </p:spTree>
    <p:extLst>
      <p:ext uri="{BB962C8B-B14F-4D97-AF65-F5344CB8AC3E}">
        <p14:creationId xmlns:p14="http://schemas.microsoft.com/office/powerpoint/2010/main" val="3355476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CF2E541-2801-4CDB-9537-3CCA1B68162E}"/>
              </a:ext>
            </a:extLst>
          </p:cNvPr>
          <p:cNvSpPr>
            <a:spLocks noGrp="1"/>
          </p:cNvSpPr>
          <p:nvPr>
            <p:ph idx="1"/>
          </p:nvPr>
        </p:nvSpPr>
        <p:spPr>
          <a:xfrm>
            <a:off x="362121" y="1406863"/>
            <a:ext cx="11565384" cy="5275197"/>
          </a:xfrm>
        </p:spPr>
        <p:txBody>
          <a:bodyPr>
            <a:noAutofit/>
          </a:bodyPr>
          <a:lstStyle/>
          <a:p>
            <a:pPr marL="342900" indent="-342900">
              <a:lnSpc>
                <a:spcPct val="100000"/>
              </a:lnSpc>
              <a:buSzPct val="125000"/>
              <a:defRPr/>
            </a:pPr>
            <a:r>
              <a:rPr lang="en-US" sz="2000" kern="0" dirty="0">
                <a:solidFill>
                  <a:prstClr val="black"/>
                </a:solidFill>
              </a:rPr>
              <a:t>Demo site FAQs are available on the Research.gov </a:t>
            </a:r>
            <a:r>
              <a:rPr lang="en-US" sz="2000" kern="0" dirty="0">
                <a:solidFill>
                  <a:srgbClr val="0073C2"/>
                </a:solidFill>
                <a:hlinkClick r:id="rId3">
                  <a:extLst>
                    <a:ext uri="{A12FA001-AC4F-418D-AE19-62706E023703}">
                      <ahyp:hlinkClr xmlns:ahyp="http://schemas.microsoft.com/office/drawing/2018/hyperlinkcolor" val="tx"/>
                    </a:ext>
                  </a:extLst>
                </a:hlinkClick>
              </a:rPr>
              <a:t>About Proposal Preparation and Submission</a:t>
            </a:r>
            <a:r>
              <a:rPr lang="en-US" sz="2000" kern="0" dirty="0">
                <a:solidFill>
                  <a:prstClr val="black"/>
                </a:solidFill>
              </a:rPr>
              <a:t> page via the left navigation menu. How-to guides with step-by-step instructions and screenshots are also available</a:t>
            </a:r>
          </a:p>
          <a:p>
            <a:pPr marL="342900" indent="-342900">
              <a:lnSpc>
                <a:spcPct val="100000"/>
              </a:lnSpc>
              <a:buSzPct val="125000"/>
              <a:defRPr/>
            </a:pPr>
            <a:r>
              <a:rPr lang="en-US" sz="2000" kern="0" dirty="0">
                <a:solidFill>
                  <a:prstClr val="black"/>
                </a:solidFill>
              </a:rPr>
              <a:t>The demo site is available both to the research community and to NSF staff</a:t>
            </a:r>
          </a:p>
          <a:p>
            <a:pPr marL="342900" indent="-342900">
              <a:lnSpc>
                <a:spcPct val="100000"/>
              </a:lnSpc>
              <a:buSzPct val="125000"/>
              <a:defRPr/>
            </a:pPr>
            <a:r>
              <a:rPr lang="en-US" sz="2000" kern="0" dirty="0">
                <a:solidFill>
                  <a:prstClr val="black"/>
                </a:solidFill>
              </a:rPr>
              <a:t>An orange "Proposal Preparation Demo Site" banner is at the top of each demo site page to indicate the user is on the demo site</a:t>
            </a:r>
          </a:p>
          <a:p>
            <a:pPr marL="342900" indent="-342900">
              <a:lnSpc>
                <a:spcPct val="100000"/>
              </a:lnSpc>
              <a:buSzPct val="125000"/>
              <a:defRPr/>
            </a:pPr>
            <a:r>
              <a:rPr lang="en-US" sz="2000" kern="0" dirty="0">
                <a:solidFill>
                  <a:prstClr val="black"/>
                </a:solidFill>
              </a:rPr>
              <a:t>The demo site allows users to prepare and edit proposals before preparing them in the actual Research.gov site</a:t>
            </a:r>
          </a:p>
          <a:p>
            <a:pPr marL="342900" indent="-342900">
              <a:lnSpc>
                <a:spcPct val="100000"/>
              </a:lnSpc>
              <a:buSzPct val="125000"/>
              <a:defRPr/>
            </a:pPr>
            <a:r>
              <a:rPr lang="en-US" sz="2000" dirty="0">
                <a:solidFill>
                  <a:prstClr val="black"/>
                </a:solidFill>
                <a:latin typeface="Calibri" panose="020F0502020204030204"/>
              </a:rPr>
              <a:t>Demo site proposals are not visible or available in the actual Research.gov Proposal Submission System, and data cannot be transferred between the demo site and the actual proposal system</a:t>
            </a:r>
          </a:p>
          <a:p>
            <a:pPr marL="342900" indent="-342900">
              <a:lnSpc>
                <a:spcPct val="100000"/>
              </a:lnSpc>
              <a:buSzPct val="125000"/>
              <a:defRPr/>
            </a:pPr>
            <a:r>
              <a:rPr lang="en-US" sz="2000" dirty="0">
                <a:solidFill>
                  <a:prstClr val="black"/>
                </a:solidFill>
                <a:latin typeface="Calibri" panose="020F0502020204030204"/>
              </a:rPr>
              <a:t>All proposal and submission types are available in the demo site</a:t>
            </a:r>
          </a:p>
          <a:p>
            <a:pPr marL="342900" indent="-342900">
              <a:lnSpc>
                <a:spcPct val="100000"/>
              </a:lnSpc>
              <a:buSzPct val="125000"/>
              <a:defRPr/>
            </a:pPr>
            <a:r>
              <a:rPr lang="en-US" sz="2000" dirty="0">
                <a:solidFill>
                  <a:prstClr val="black"/>
                </a:solidFill>
                <a:latin typeface="Calibri" panose="020F0502020204030204"/>
              </a:rPr>
              <a:t>All compliance checks enabled in the actual Research.gov Proposal Submission System are also in the demo site. Proposers can use the demo site as a resource to check document compliance before uploading them in the actual system</a:t>
            </a:r>
            <a:endParaRPr lang="en-US" sz="2200" dirty="0">
              <a:solidFill>
                <a:prstClr val="black"/>
              </a:solidFill>
              <a:latin typeface="Calibri" panose="020F0502020204030204"/>
            </a:endParaRPr>
          </a:p>
          <a:p>
            <a:pPr marL="342900" indent="-342900">
              <a:lnSpc>
                <a:spcPct val="100000"/>
              </a:lnSpc>
              <a:buSzPct val="125000"/>
              <a:defRPr/>
            </a:pPr>
            <a:endParaRPr lang="en-US" sz="2200" dirty="0">
              <a:solidFill>
                <a:prstClr val="black"/>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Tx/>
              <a:buSzPct val="125000"/>
              <a:buNone/>
              <a:tabLst/>
              <a:defRPr/>
            </a:pPr>
            <a:endParaRPr lang="en-US" sz="2000" kern="0" dirty="0">
              <a:solidFill>
                <a:prstClr val="black"/>
              </a:solidFill>
            </a:endParaRPr>
          </a:p>
        </p:txBody>
      </p:sp>
      <p:sp>
        <p:nvSpPr>
          <p:cNvPr id="6" name="Title 1">
            <a:extLst>
              <a:ext uri="{FF2B5EF4-FFF2-40B4-BE49-F238E27FC236}">
                <a16:creationId xmlns:a16="http://schemas.microsoft.com/office/drawing/2014/main" id="{ECF6F4D6-3864-4405-BDA3-D03CFDB6895D}"/>
              </a:ext>
            </a:extLst>
          </p:cNvPr>
          <p:cNvSpPr txBox="1">
            <a:spLocks noChangeArrowheads="1"/>
          </p:cNvSpPr>
          <p:nvPr/>
        </p:nvSpPr>
        <p:spPr>
          <a:xfrm>
            <a:off x="252750" y="598826"/>
            <a:ext cx="11444266"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Proposal Preparation Demo Site Tips</a:t>
            </a:r>
          </a:p>
        </p:txBody>
      </p:sp>
      <p:sp>
        <p:nvSpPr>
          <p:cNvPr id="7" name="Slide Number Placeholder 3">
            <a:extLst>
              <a:ext uri="{FF2B5EF4-FFF2-40B4-BE49-F238E27FC236}">
                <a16:creationId xmlns:a16="http://schemas.microsoft.com/office/drawing/2014/main" id="{AD5B510A-4272-4124-B9C4-B5CC17AD0F63}"/>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36</a:t>
            </a:fld>
            <a:endParaRPr lang="en-US" dirty="0"/>
          </a:p>
        </p:txBody>
      </p:sp>
    </p:spTree>
    <p:extLst>
      <p:ext uri="{BB962C8B-B14F-4D97-AF65-F5344CB8AC3E}">
        <p14:creationId xmlns:p14="http://schemas.microsoft.com/office/powerpoint/2010/main" val="304108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CF2E541-2801-4CDB-9537-3CCA1B68162E}"/>
              </a:ext>
            </a:extLst>
          </p:cNvPr>
          <p:cNvSpPr>
            <a:spLocks noGrp="1"/>
          </p:cNvSpPr>
          <p:nvPr>
            <p:ph idx="1"/>
          </p:nvPr>
        </p:nvSpPr>
        <p:spPr>
          <a:xfrm>
            <a:off x="373866" y="1300804"/>
            <a:ext cx="11444265" cy="5275197"/>
          </a:xfrm>
        </p:spPr>
        <p:txBody>
          <a:bodyPr>
            <a:noAutofit/>
          </a:bodyPr>
          <a:lstStyle/>
          <a:p>
            <a:pPr marL="342900" marR="0" lvl="0" indent="-3429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Proposals created in the demo site will be available for six months and then will be deleted by NSF. Neither NSF nor users will be able to access deleted demo proposal data</a:t>
            </a:r>
          </a:p>
          <a:p>
            <a:pPr marL="342900" indent="-342900">
              <a:lnSpc>
                <a:spcPct val="100000"/>
              </a:lnSpc>
              <a:buSzPct val="125000"/>
              <a:defRPr/>
            </a:pPr>
            <a:r>
              <a:rPr lang="en-US" sz="2000" dirty="0">
                <a:solidFill>
                  <a:prstClr val="black"/>
                </a:solidFill>
                <a:latin typeface="Calibri" panose="020F0502020204030204"/>
              </a:rPr>
              <a:t>Demo site does not support proposal submission and will not trigger any system-generated email notifications (e.g., link requests for separately submitted collaborative proposals)</a:t>
            </a:r>
          </a:p>
          <a:p>
            <a:pPr marL="342900" indent="-342900">
              <a:lnSpc>
                <a:spcPct val="100000"/>
              </a:lnSpc>
              <a:buSzPct val="125000"/>
              <a:defRPr/>
            </a:pPr>
            <a:r>
              <a:rPr lang="en-US" sz="2000" dirty="0">
                <a:solidFill>
                  <a:prstClr val="black"/>
                </a:solidFill>
                <a:latin typeface="Calibri" panose="020F0502020204030204"/>
              </a:rPr>
              <a:t>The organization that you are affiliated with in your NSF account profile will be incorporated when you are in the proposal preparation demo site, but the user role(s) that you have will not be available in the demo site</a:t>
            </a:r>
          </a:p>
          <a:p>
            <a:pPr lvl="1">
              <a:lnSpc>
                <a:spcPct val="100000"/>
              </a:lnSpc>
              <a:buSzPct val="80000"/>
              <a:buFont typeface="Wingdings" panose="05000000000000000000" pitchFamily="2" charset="2"/>
              <a:buChar char="§"/>
              <a:defRPr/>
            </a:pPr>
            <a:r>
              <a:rPr lang="en-US" sz="2000" dirty="0">
                <a:solidFill>
                  <a:prstClr val="black"/>
                </a:solidFill>
                <a:latin typeface="Calibri" panose="020F0502020204030204"/>
              </a:rPr>
              <a:t>All users who access the demo site will be given the role of PI and the mock organization “National Science Foundation” </a:t>
            </a:r>
          </a:p>
          <a:p>
            <a:pPr lvl="1">
              <a:lnSpc>
                <a:spcPct val="100000"/>
              </a:lnSpc>
              <a:buSzPct val="80000"/>
              <a:buFont typeface="Wingdings" panose="05000000000000000000" pitchFamily="2" charset="2"/>
              <a:buChar char="§"/>
              <a:defRPr/>
            </a:pPr>
            <a:r>
              <a:rPr lang="en-US" sz="2000" dirty="0">
                <a:solidFill>
                  <a:prstClr val="black"/>
                </a:solidFill>
                <a:latin typeface="Calibri" panose="020F0502020204030204"/>
              </a:rPr>
              <a:t>This means that users from the research community will have the organization(s) they are affiliated with in their NSF account profile plus the “National Science Foundation” mock organization as available organizations in the demo site</a:t>
            </a:r>
          </a:p>
          <a:p>
            <a:pPr marL="342900" indent="-342900">
              <a:lnSpc>
                <a:spcPct val="100000"/>
              </a:lnSpc>
              <a:buSzPct val="125000"/>
              <a:defRPr/>
            </a:pPr>
            <a:r>
              <a:rPr lang="en-US" sz="2000" dirty="0">
                <a:solidFill>
                  <a:prstClr val="black"/>
                </a:solidFill>
                <a:latin typeface="Calibri" panose="020F0502020204030204"/>
              </a:rPr>
              <a:t>The only time other users will be able to view and/or edit any proposals that you create in the demo site is if you add them to the proposal as a co-PI or OAU. If you don’t add any users to the proposal, no one will else will be able to access, view, or edit your demo proposal</a:t>
            </a:r>
          </a:p>
          <a:p>
            <a:pPr marL="0" marR="0" lvl="0" indent="0" algn="l" defTabSz="914400" rtl="0" eaLnBrk="1" fontAlgn="auto" latinLnBrk="0" hangingPunct="1">
              <a:lnSpc>
                <a:spcPct val="100000"/>
              </a:lnSpc>
              <a:spcBef>
                <a:spcPts val="1000"/>
              </a:spcBef>
              <a:spcAft>
                <a:spcPts val="0"/>
              </a:spcAft>
              <a:buClrTx/>
              <a:buSzPct val="125000"/>
              <a:buNone/>
              <a:tabLst/>
              <a:defRPr/>
            </a:pPr>
            <a:endParaRPr lang="en-US" sz="2000" kern="0" dirty="0">
              <a:solidFill>
                <a:prstClr val="black"/>
              </a:solidFill>
            </a:endParaRPr>
          </a:p>
        </p:txBody>
      </p:sp>
      <p:sp>
        <p:nvSpPr>
          <p:cNvPr id="6" name="Title 1">
            <a:extLst>
              <a:ext uri="{FF2B5EF4-FFF2-40B4-BE49-F238E27FC236}">
                <a16:creationId xmlns:a16="http://schemas.microsoft.com/office/drawing/2014/main" id="{ECF6F4D6-3864-4405-BDA3-D03CFDB6895D}"/>
              </a:ext>
            </a:extLst>
          </p:cNvPr>
          <p:cNvSpPr txBox="1">
            <a:spLocks noChangeArrowheads="1"/>
          </p:cNvSpPr>
          <p:nvPr/>
        </p:nvSpPr>
        <p:spPr>
          <a:xfrm>
            <a:off x="252750" y="598826"/>
            <a:ext cx="11444266"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Proposal Preparation Demo Site Tips (cont’d)</a:t>
            </a:r>
          </a:p>
        </p:txBody>
      </p:sp>
      <p:sp>
        <p:nvSpPr>
          <p:cNvPr id="7" name="Slide Number Placeholder 3">
            <a:extLst>
              <a:ext uri="{FF2B5EF4-FFF2-40B4-BE49-F238E27FC236}">
                <a16:creationId xmlns:a16="http://schemas.microsoft.com/office/drawing/2014/main" id="{547E4555-03A1-41B5-A7FA-1246A9261A9A}"/>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5FA0EA-2003-4A99-9232-F60B86B375FE}" type="slidenum">
              <a:rPr lang="en-US" smtClean="0"/>
              <a:pPr/>
              <a:t>37</a:t>
            </a:fld>
            <a:endParaRPr lang="en-US" dirty="0"/>
          </a:p>
        </p:txBody>
      </p:sp>
    </p:spTree>
    <p:extLst>
      <p:ext uri="{BB962C8B-B14F-4D97-AF65-F5344CB8AC3E}">
        <p14:creationId xmlns:p14="http://schemas.microsoft.com/office/powerpoint/2010/main" val="254153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B229FAF-A2CF-4457-BB48-C9D4B9FDF1C8}"/>
              </a:ext>
            </a:extLst>
          </p:cNvPr>
          <p:cNvSpPr>
            <a:spLocks noGrp="1"/>
          </p:cNvSpPr>
          <p:nvPr>
            <p:ph type="title"/>
          </p:nvPr>
        </p:nvSpPr>
        <p:spPr>
          <a:xfrm>
            <a:off x="1087120" y="3184451"/>
            <a:ext cx="10017760" cy="742950"/>
          </a:xfrm>
        </p:spPr>
        <p:txBody>
          <a:bodyPr>
            <a:noAutofit/>
          </a:bodyPr>
          <a:lstStyle/>
          <a:p>
            <a:pPr algn="ctr"/>
            <a:r>
              <a:rPr lang="en-US" b="1" dirty="0">
                <a:latin typeface="+mn-lt"/>
              </a:rPr>
              <a:t>January Transition from FastLane to Research.gov for New Proposal Preparation and Submission</a:t>
            </a:r>
            <a:br>
              <a:rPr lang="en-US" b="1" dirty="0">
                <a:latin typeface="+mn-lt"/>
              </a:rPr>
            </a:br>
            <a:endParaRPr lang="en-US" b="1" dirty="0">
              <a:latin typeface="+mn-lt"/>
            </a:endParaRPr>
          </a:p>
        </p:txBody>
      </p:sp>
      <p:sp>
        <p:nvSpPr>
          <p:cNvPr id="14" name="Slide Number Placeholder 14">
            <a:extLst>
              <a:ext uri="{FF2B5EF4-FFF2-40B4-BE49-F238E27FC236}">
                <a16:creationId xmlns:a16="http://schemas.microsoft.com/office/drawing/2014/main" id="{1A53B798-F5F9-459A-858F-61CF02B5121C}"/>
              </a:ext>
            </a:extLst>
          </p:cNvPr>
          <p:cNvSpPr>
            <a:spLocks noGrp="1"/>
          </p:cNvSpPr>
          <p:nvPr>
            <p:ph type="sldNum" sz="quarter" idx="12"/>
          </p:nvPr>
        </p:nvSpPr>
        <p:spPr>
          <a:xfrm>
            <a:off x="9144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540F0-DA7B-4C56-87CD-BCD4DA248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9587F23-49E7-4CCD-AD41-FA7B30651AA1}"/>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5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995DA6D-874B-4B56-B0FA-4C0A5F73EB58}"/>
              </a:ext>
            </a:extLst>
          </p:cNvPr>
          <p:cNvSpPr>
            <a:spLocks noGrp="1"/>
          </p:cNvSpPr>
          <p:nvPr>
            <p:ph idx="1"/>
          </p:nvPr>
        </p:nvSpPr>
        <p:spPr>
          <a:xfrm>
            <a:off x="313974" y="1810179"/>
            <a:ext cx="11706363" cy="5131904"/>
          </a:xfrm>
        </p:spPr>
        <p:txBody>
          <a:bodyPr>
            <a:noAutofit/>
          </a:bodyPr>
          <a:lstStyle/>
          <a:p>
            <a:pPr>
              <a:lnSpc>
                <a:spcPct val="110000"/>
              </a:lnSpc>
              <a:spcBef>
                <a:spcPts val="0"/>
              </a:spcBef>
              <a:buSzPct val="100000"/>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Effective with implementation of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Proposal &amp; Award Policies &amp; Procedures Guide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(PAPPG) (NSF 23-1) </a:t>
            </a:r>
            <a:r>
              <a:rPr lang="en-US" sz="1800" dirty="0">
                <a:solidFill>
                  <a:prstClr val="black"/>
                </a:solidFill>
                <a:latin typeface="Calibri" panose="020F0502020204030204"/>
              </a:rPr>
              <a:t>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January 30, 2023, FastLane will be removed as a submission option from all solicitations and program</a:t>
            </a:r>
            <a:r>
              <a:rPr lang="en-US" sz="1800" dirty="0">
                <a:solidFill>
                  <a:prstClr val="black"/>
                </a:solidFill>
                <a:latin typeface="Calibri" panose="020F0502020204030204"/>
              </a:rPr>
              <a:t> descriptions (PDs)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0000"/>
              </a:lnSpc>
              <a:spcBef>
                <a:spcPts val="0"/>
              </a:spcBef>
              <a:buSzPct val="100000"/>
              <a:defRPr/>
            </a:pPr>
            <a:r>
              <a:rPr lang="en-US" sz="1800" dirty="0">
                <a:solidFill>
                  <a:prstClr val="black"/>
                </a:solidFill>
                <a:latin typeface="Calibri" panose="020F0502020204030204"/>
              </a:rPr>
              <a:t>Currently, more than 90% of all funding opportunities require proposal submission in Research.gov or Grants.gov</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0"/>
              </a:spcBef>
              <a:spcAft>
                <a:spcPts val="0"/>
              </a:spcAft>
              <a:buClrTx/>
              <a:buSzPct val="100000"/>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000" dirty="0">
              <a:solidFill>
                <a:prstClr val="black"/>
              </a:solidFill>
              <a:latin typeface="Calibri" panose="020F0502020204030204"/>
            </a:endParaRPr>
          </a:p>
        </p:txBody>
      </p:sp>
      <p:sp>
        <p:nvSpPr>
          <p:cNvPr id="9" name="Title 1">
            <a:extLst>
              <a:ext uri="{FF2B5EF4-FFF2-40B4-BE49-F238E27FC236}">
                <a16:creationId xmlns:a16="http://schemas.microsoft.com/office/drawing/2014/main" id="{E7412F1D-47B6-4795-8B15-8C915FD498EB}"/>
              </a:ext>
            </a:extLst>
          </p:cNvPr>
          <p:cNvSpPr txBox="1">
            <a:spLocks noChangeArrowheads="1"/>
          </p:cNvSpPr>
          <p:nvPr/>
        </p:nvSpPr>
        <p:spPr>
          <a:xfrm>
            <a:off x="195366" y="832427"/>
            <a:ext cx="11706363" cy="6060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Removing FastLane as Submission Option from Remaining Funding Opportunities by January 30, 2023</a:t>
            </a:r>
          </a:p>
        </p:txBody>
      </p:sp>
      <p:sp>
        <p:nvSpPr>
          <p:cNvPr id="11" name="Slide Number Placeholder 3">
            <a:extLst>
              <a:ext uri="{FF2B5EF4-FFF2-40B4-BE49-F238E27FC236}">
                <a16:creationId xmlns:a16="http://schemas.microsoft.com/office/drawing/2014/main" id="{474990FF-1D7E-B8AF-042C-F84219B52893}"/>
              </a:ext>
            </a:extLst>
          </p:cNvPr>
          <p:cNvSpPr>
            <a:spLocks noGrp="1"/>
          </p:cNvSpPr>
          <p:nvPr>
            <p:ph type="sldNum" sz="quarter" idx="12"/>
          </p:nvPr>
        </p:nvSpPr>
        <p:spPr>
          <a:xfrm>
            <a:off x="10602139" y="6325354"/>
            <a:ext cx="7736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lide Number Placeholder 3">
            <a:extLst>
              <a:ext uri="{FF2B5EF4-FFF2-40B4-BE49-F238E27FC236}">
                <a16:creationId xmlns:a16="http://schemas.microsoft.com/office/drawing/2014/main" id="{271585E8-3C04-7841-F8A3-C703540BA5E7}"/>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C0D6D35-482B-0153-48CA-8C54CA618B2A}"/>
              </a:ext>
            </a:extLst>
          </p:cNvPr>
          <p:cNvGrpSpPr/>
          <p:nvPr/>
        </p:nvGrpSpPr>
        <p:grpSpPr>
          <a:xfrm>
            <a:off x="405817" y="3511679"/>
            <a:ext cx="5214519" cy="3086647"/>
            <a:chOff x="626869" y="3429000"/>
            <a:chExt cx="5214519" cy="3086647"/>
          </a:xfrm>
        </p:grpSpPr>
        <p:grpSp>
          <p:nvGrpSpPr>
            <p:cNvPr id="2" name="Group 1">
              <a:extLst>
                <a:ext uri="{FF2B5EF4-FFF2-40B4-BE49-F238E27FC236}">
                  <a16:creationId xmlns:a16="http://schemas.microsoft.com/office/drawing/2014/main" id="{B41917CC-8F6D-F7FF-DC01-83623DACD4E9}"/>
                </a:ext>
              </a:extLst>
            </p:cNvPr>
            <p:cNvGrpSpPr/>
            <p:nvPr/>
          </p:nvGrpSpPr>
          <p:grpSpPr>
            <a:xfrm>
              <a:off x="626869" y="3429000"/>
              <a:ext cx="5214519" cy="3086647"/>
              <a:chOff x="1065781" y="3452265"/>
              <a:chExt cx="5214519" cy="3086647"/>
            </a:xfrm>
          </p:grpSpPr>
          <p:pic>
            <p:nvPicPr>
              <p:cNvPr id="4" name="Picture 3">
                <a:extLst>
                  <a:ext uri="{FF2B5EF4-FFF2-40B4-BE49-F238E27FC236}">
                    <a16:creationId xmlns:a16="http://schemas.microsoft.com/office/drawing/2014/main" id="{7E7EFC31-473D-469B-9C20-9C89FA440B8C}"/>
                  </a:ext>
                </a:extLst>
              </p:cNvPr>
              <p:cNvPicPr>
                <a:picLocks noChangeAspect="1"/>
              </p:cNvPicPr>
              <p:nvPr/>
            </p:nvPicPr>
            <p:blipFill>
              <a:blip r:embed="rId3"/>
              <a:stretch>
                <a:fillRect/>
              </a:stretch>
            </p:blipFill>
            <p:spPr>
              <a:xfrm>
                <a:off x="1065781" y="3452265"/>
                <a:ext cx="4845921" cy="3086647"/>
              </a:xfrm>
              <a:prstGeom prst="rect">
                <a:avLst/>
              </a:prstGeom>
              <a:ln w="9525">
                <a:solidFill>
                  <a:schemeClr val="accent1"/>
                </a:solidFill>
              </a:ln>
            </p:spPr>
          </p:pic>
          <p:sp>
            <p:nvSpPr>
              <p:cNvPr id="6" name="Rectangle 5">
                <a:extLst>
                  <a:ext uri="{FF2B5EF4-FFF2-40B4-BE49-F238E27FC236}">
                    <a16:creationId xmlns:a16="http://schemas.microsoft.com/office/drawing/2014/main" id="{86D4727A-9CB1-40E3-869A-0DD3EFB3FFE4}"/>
                  </a:ext>
                </a:extLst>
              </p:cNvPr>
              <p:cNvSpPr/>
              <p:nvPr/>
            </p:nvSpPr>
            <p:spPr>
              <a:xfrm>
                <a:off x="1188027" y="5955825"/>
                <a:ext cx="4630882" cy="264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CFF23A-79A3-44AF-AAC2-0EC649DE4B4F}"/>
                  </a:ext>
                </a:extLst>
              </p:cNvPr>
              <p:cNvSpPr txBox="1"/>
              <p:nvPr/>
            </p:nvSpPr>
            <p:spPr>
              <a:xfrm>
                <a:off x="3349722" y="3537041"/>
                <a:ext cx="2930578" cy="1938992"/>
              </a:xfrm>
              <a:prstGeom prst="rect">
                <a:avLst/>
              </a:prstGeom>
              <a:solidFill>
                <a:schemeClr val="accent4">
                  <a:lumMod val="20000"/>
                  <a:lumOff val="80000"/>
                </a:scheme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IMPORTANT INFORMATION AND REVISION NOTE ABOUT RESEARCH.GOV PROPOSAL PREPARATION: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Innovating and migrating proposal preparation and submission capabilities from FastLane to Research.gov is part of the ongoing NSF information technology modernization efforts, as described in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Important Notice No. 147</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In support of these efforts,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proposals submitted in response to this program solicitation must be prepared and submitted via Research.gov or via Grants.gov and may not be prepared or submitted via FastLane.</a:t>
                </a:r>
              </a:p>
            </p:txBody>
          </p:sp>
        </p:grpSp>
        <p:sp>
          <p:nvSpPr>
            <p:cNvPr id="15" name="Arrow: Curved Left 14">
              <a:extLst>
                <a:ext uri="{FF2B5EF4-FFF2-40B4-BE49-F238E27FC236}">
                  <a16:creationId xmlns:a16="http://schemas.microsoft.com/office/drawing/2014/main" id="{6B0CEC71-41DE-495B-59B4-9FB06BD9D9E8}"/>
                </a:ext>
              </a:extLst>
            </p:cNvPr>
            <p:cNvSpPr/>
            <p:nvPr/>
          </p:nvSpPr>
          <p:spPr>
            <a:xfrm flipV="1">
              <a:off x="5389141" y="5352427"/>
              <a:ext cx="345201" cy="73152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F3AB68E-F044-C2C0-7854-3FD69354C88A}"/>
              </a:ext>
            </a:extLst>
          </p:cNvPr>
          <p:cNvGrpSpPr/>
          <p:nvPr/>
        </p:nvGrpSpPr>
        <p:grpSpPr>
          <a:xfrm>
            <a:off x="6240451" y="3552273"/>
            <a:ext cx="5637575" cy="2986639"/>
            <a:chOff x="3927049" y="1675415"/>
            <a:chExt cx="7890006" cy="4740224"/>
          </a:xfrm>
        </p:grpSpPr>
        <p:pic>
          <p:nvPicPr>
            <p:cNvPr id="18" name="Picture 17">
              <a:extLst>
                <a:ext uri="{FF2B5EF4-FFF2-40B4-BE49-F238E27FC236}">
                  <a16:creationId xmlns:a16="http://schemas.microsoft.com/office/drawing/2014/main" id="{5A469635-FF59-B6D7-E9FF-B6B6E0D9D67C}"/>
                </a:ext>
              </a:extLst>
            </p:cNvPr>
            <p:cNvPicPr>
              <a:picLocks noChangeAspect="1"/>
            </p:cNvPicPr>
            <p:nvPr/>
          </p:nvPicPr>
          <p:blipFill>
            <a:blip r:embed="rId5"/>
            <a:stretch>
              <a:fillRect/>
            </a:stretch>
          </p:blipFill>
          <p:spPr>
            <a:xfrm>
              <a:off x="3927049" y="1823845"/>
              <a:ext cx="3176542" cy="4591794"/>
            </a:xfrm>
            <a:prstGeom prst="rect">
              <a:avLst/>
            </a:prstGeom>
            <a:ln w="9525">
              <a:solidFill>
                <a:schemeClr val="accent1"/>
              </a:solidFill>
            </a:ln>
          </p:spPr>
        </p:pic>
        <p:sp>
          <p:nvSpPr>
            <p:cNvPr id="19" name="Rectangle 18">
              <a:extLst>
                <a:ext uri="{FF2B5EF4-FFF2-40B4-BE49-F238E27FC236}">
                  <a16:creationId xmlns:a16="http://schemas.microsoft.com/office/drawing/2014/main" id="{B6060870-3696-244B-B4AA-D303843849C2}"/>
                </a:ext>
              </a:extLst>
            </p:cNvPr>
            <p:cNvSpPr/>
            <p:nvPr/>
          </p:nvSpPr>
          <p:spPr>
            <a:xfrm>
              <a:off x="6260969" y="5226154"/>
              <a:ext cx="864593" cy="820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E82D2E0C-95E0-7888-B9EE-52D65187D049}"/>
                </a:ext>
              </a:extLst>
            </p:cNvPr>
            <p:cNvPicPr>
              <a:picLocks noChangeAspect="1"/>
            </p:cNvPicPr>
            <p:nvPr/>
          </p:nvPicPr>
          <p:blipFill>
            <a:blip r:embed="rId6"/>
            <a:stretch>
              <a:fillRect/>
            </a:stretch>
          </p:blipFill>
          <p:spPr>
            <a:xfrm>
              <a:off x="7812970" y="1823845"/>
              <a:ext cx="3965772" cy="4591794"/>
            </a:xfrm>
            <a:prstGeom prst="rect">
              <a:avLst/>
            </a:prstGeom>
            <a:ln w="9525">
              <a:solidFill>
                <a:schemeClr val="accent1"/>
              </a:solidFill>
            </a:ln>
          </p:spPr>
        </p:pic>
        <p:sp>
          <p:nvSpPr>
            <p:cNvPr id="21" name="TextBox 20">
              <a:extLst>
                <a:ext uri="{FF2B5EF4-FFF2-40B4-BE49-F238E27FC236}">
                  <a16:creationId xmlns:a16="http://schemas.microsoft.com/office/drawing/2014/main" id="{D52EF9DE-5CAE-BE1A-A6B0-2F16300FA598}"/>
                </a:ext>
              </a:extLst>
            </p:cNvPr>
            <p:cNvSpPr txBox="1"/>
            <p:nvPr/>
          </p:nvSpPr>
          <p:spPr>
            <a:xfrm>
              <a:off x="4689584" y="2565644"/>
              <a:ext cx="2918573" cy="2344731"/>
            </a:xfrm>
            <a:prstGeom prst="rect">
              <a:avLst/>
            </a:prstGeom>
            <a:solidFill>
              <a:schemeClr val="accent4">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B1B1B"/>
                  </a:solidFill>
                  <a:effectLst/>
                  <a:uLnTx/>
                  <a:uFillTx/>
                  <a:latin typeface="Calibri" panose="020F0502020204030204"/>
                  <a:ea typeface="+mn-ea"/>
                  <a:cs typeface="+mn-cs"/>
                </a:rPr>
                <a:t>Alert: Many NSF programs are only accepting proposals in Research.gov or Grants.gov. FastLane may no longer be a submission option.</a:t>
              </a:r>
              <a:r>
                <a:rPr kumimoji="0" lang="en-US" sz="1000" b="0" i="0" u="none" strike="noStrike" kern="1200" cap="none" spc="0" normalizeH="0" baseline="0" noProof="0" dirty="0">
                  <a:ln>
                    <a:noFill/>
                  </a:ln>
                  <a:solidFill>
                    <a:srgbClr val="1B1B1B"/>
                  </a:solidFill>
                  <a:effectLst/>
                  <a:uLnTx/>
                  <a:uFillTx/>
                  <a:latin typeface="Calibri" panose="020F0502020204030204"/>
                  <a:ea typeface="+mn-ea"/>
                  <a:cs typeface="+mn-cs"/>
                </a:rPr>
                <a:t> For more information, please visit </a:t>
              </a:r>
              <a:r>
                <a:rPr kumimoji="0" lang="en-US" sz="1000" b="0" i="0" u="none" strike="noStrike" kern="1200" cap="none" spc="0" normalizeH="0" baseline="0" noProof="0" dirty="0">
                  <a:ln>
                    <a:noFill/>
                  </a:ln>
                  <a:solidFill>
                    <a:srgbClr val="005EA2"/>
                  </a:solidFill>
                  <a:effectLst/>
                  <a:uLnTx/>
                  <a:uFillTx/>
                  <a:latin typeface="Calibri" panose="020F0502020204030204"/>
                  <a:ea typeface="+mn-ea"/>
                  <a:cs typeface="+mn-cs"/>
                  <a:hlinkClick r:id="rId7"/>
                </a:rPr>
                <a:t>Program Descriptions that Require Proposal Preparation and Submission in Research.gov or Grants.gov</a:t>
              </a:r>
              <a:r>
                <a:rPr kumimoji="0" lang="en-US" sz="1000" b="0" i="0" u="none" strike="noStrike" kern="1200" cap="none" spc="0" normalizeH="0" baseline="0" noProof="0" dirty="0">
                  <a:ln>
                    <a:noFill/>
                  </a:ln>
                  <a:solidFill>
                    <a:srgbClr val="1B1B1B"/>
                  </a:solidFill>
                  <a:effectLst/>
                  <a:uLnTx/>
                  <a:uFillTx/>
                  <a:latin typeface="Calibri" panose="020F0502020204030204"/>
                  <a:ea typeface="+mn-ea"/>
                  <a:cs typeface="+mn-cs"/>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row: Curved Left 21">
              <a:extLst>
                <a:ext uri="{FF2B5EF4-FFF2-40B4-BE49-F238E27FC236}">
                  <a16:creationId xmlns:a16="http://schemas.microsoft.com/office/drawing/2014/main" id="{DA81F971-4318-D388-45F0-45AB30321621}"/>
                </a:ext>
              </a:extLst>
            </p:cNvPr>
            <p:cNvSpPr/>
            <p:nvPr/>
          </p:nvSpPr>
          <p:spPr>
            <a:xfrm flipV="1">
              <a:off x="7113080" y="4640552"/>
              <a:ext cx="345201" cy="99561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341EEBF-1BA2-B830-DADB-FC61A1BF6DB3}"/>
                </a:ext>
              </a:extLst>
            </p:cNvPr>
            <p:cNvPicPr>
              <a:picLocks noChangeAspect="1"/>
            </p:cNvPicPr>
            <p:nvPr/>
          </p:nvPicPr>
          <p:blipFill>
            <a:blip r:embed="rId8"/>
            <a:stretch>
              <a:fillRect/>
            </a:stretch>
          </p:blipFill>
          <p:spPr>
            <a:xfrm>
              <a:off x="8620292" y="1675415"/>
              <a:ext cx="3196763" cy="4192739"/>
            </a:xfrm>
            <a:prstGeom prst="rect">
              <a:avLst/>
            </a:prstGeom>
            <a:ln w="9525">
              <a:solidFill>
                <a:srgbClr val="0000FF"/>
              </a:solidFill>
            </a:ln>
          </p:spPr>
        </p:pic>
        <p:cxnSp>
          <p:nvCxnSpPr>
            <p:cNvPr id="24" name="Straight Arrow Connector 23">
              <a:extLst>
                <a:ext uri="{FF2B5EF4-FFF2-40B4-BE49-F238E27FC236}">
                  <a16:creationId xmlns:a16="http://schemas.microsoft.com/office/drawing/2014/main" id="{AE902B0C-5A9C-FB47-93C7-BD4C3C47AB58}"/>
                </a:ext>
              </a:extLst>
            </p:cNvPr>
            <p:cNvCxnSpPr>
              <a:cxnSpLocks/>
            </p:cNvCxnSpPr>
            <p:nvPr/>
          </p:nvCxnSpPr>
          <p:spPr>
            <a:xfrm flipV="1">
              <a:off x="7177328" y="2392784"/>
              <a:ext cx="1571036" cy="1483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A47D0C59-FC38-DB7A-78FD-9A6352970720}"/>
              </a:ext>
            </a:extLst>
          </p:cNvPr>
          <p:cNvSpPr txBox="1"/>
          <p:nvPr/>
        </p:nvSpPr>
        <p:spPr>
          <a:xfrm>
            <a:off x="1918050" y="3161514"/>
            <a:ext cx="1850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0" dirty="0">
                <a:solidFill>
                  <a:prstClr val="black"/>
                </a:solidFill>
                <a:latin typeface="Calibri" panose="020F0502020204030204"/>
              </a:rPr>
              <a:t>Solicitation Example</a:t>
            </a:r>
            <a:endParaRPr kumimoji="0" lang="en-US" sz="140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E5E404A-7F28-EAB9-EF17-3686BED782AC}"/>
              </a:ext>
            </a:extLst>
          </p:cNvPr>
          <p:cNvSpPr txBox="1"/>
          <p:nvPr/>
        </p:nvSpPr>
        <p:spPr>
          <a:xfrm>
            <a:off x="8030356" y="3165607"/>
            <a:ext cx="24034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0" dirty="0">
                <a:solidFill>
                  <a:prstClr val="black"/>
                </a:solidFill>
                <a:latin typeface="Calibri" panose="020F0502020204030204"/>
              </a:rPr>
              <a:t>Program Description Example</a:t>
            </a:r>
            <a:endParaRPr kumimoji="0" lang="en-US" sz="140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40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3" y="731018"/>
            <a:ext cx="11612801" cy="898579"/>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Important FastLane Proposal Preparation and Submission Decommissioning Deadlines</a:t>
            </a:r>
            <a:endParaRPr sz="2800" b="1" spc="-20" dirty="0">
              <a:latin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711351C0-75F1-BADF-E36C-CCC2FFD31FCE}"/>
              </a:ext>
            </a:extLst>
          </p:cNvPr>
          <p:cNvGraphicFramePr>
            <a:graphicFrameLocks noGrp="1"/>
          </p:cNvGraphicFramePr>
          <p:nvPr>
            <p:extLst>
              <p:ext uri="{D42A27DB-BD31-4B8C-83A1-F6EECF244321}">
                <p14:modId xmlns:p14="http://schemas.microsoft.com/office/powerpoint/2010/main" val="1542815271"/>
              </p:ext>
            </p:extLst>
          </p:nvPr>
        </p:nvGraphicFramePr>
        <p:xfrm>
          <a:off x="335280" y="1717633"/>
          <a:ext cx="11521440" cy="4588764"/>
        </p:xfrm>
        <a:graphic>
          <a:graphicData uri="http://schemas.openxmlformats.org/drawingml/2006/table">
            <a:tbl>
              <a:tblPr firstRow="1" firstCol="1" bandRow="1"/>
              <a:tblGrid>
                <a:gridCol w="5394960">
                  <a:extLst>
                    <a:ext uri="{9D8B030D-6E8A-4147-A177-3AD203B41FA5}">
                      <a16:colId xmlns:a16="http://schemas.microsoft.com/office/drawing/2014/main" val="1840552877"/>
                    </a:ext>
                  </a:extLst>
                </a:gridCol>
                <a:gridCol w="6126480">
                  <a:extLst>
                    <a:ext uri="{9D8B030D-6E8A-4147-A177-3AD203B41FA5}">
                      <a16:colId xmlns:a16="http://schemas.microsoft.com/office/drawing/2014/main" val="3630830155"/>
                    </a:ext>
                  </a:extLst>
                </a:gridCol>
              </a:tblGrid>
              <a:tr h="0">
                <a:tc>
                  <a:txBody>
                    <a:bodyPr/>
                    <a:lstStyle/>
                    <a:p>
                      <a:pPr marL="0" marR="0" algn="ctr">
                        <a:lnSpc>
                          <a:spcPct val="115000"/>
                        </a:lnSpc>
                        <a:spcBef>
                          <a:spcPts val="0"/>
                        </a:spcBef>
                        <a:spcAft>
                          <a:spcPts val="0"/>
                        </a:spcAft>
                      </a:pPr>
                      <a:r>
                        <a:rPr lang="en-US" sz="22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Action</a:t>
                      </a:r>
                      <a:endParaRPr lang="en-US" sz="2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22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Deadline</a:t>
                      </a:r>
                      <a:endParaRPr lang="en-US" sz="2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751899881"/>
                  </a:ext>
                </a:extLst>
              </a:tr>
              <a:tr h="365760">
                <a:tc gridSpan="2">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SUBMIT NEW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916438"/>
                  </a:ext>
                </a:extLst>
              </a:tr>
              <a:tr h="0">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Last day to </a:t>
                      </a:r>
                      <a:r>
                        <a:rPr lang="en-US" sz="2200" u="sng" dirty="0">
                          <a:effectLst/>
                          <a:latin typeface="Calibri" panose="020F0502020204030204" pitchFamily="34" charset="0"/>
                          <a:ea typeface="Times New Roman" panose="02020603050405020304" pitchFamily="18" charset="0"/>
                          <a:cs typeface="Calibri" panose="020F0502020204030204" pitchFamily="34" charset="0"/>
                        </a:rPr>
                        <a:t>submit</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new proposals</a:t>
                      </a:r>
                      <a:r>
                        <a:rPr lang="en-US" sz="2200" dirty="0">
                          <a:effectLst/>
                          <a:latin typeface="Calibri" panose="020F0502020204030204" pitchFamily="34" charset="0"/>
                          <a:ea typeface="Times New Roman" panose="02020603050405020304" pitchFamily="18" charset="0"/>
                          <a:cs typeface="Calibri" panose="020F0502020204030204" pitchFamily="34" charset="0"/>
                        </a:rPr>
                        <a:t> in FastLane</a:t>
                      </a:r>
                    </a:p>
                    <a:p>
                      <a:pPr marL="0" marR="0">
                        <a:lnSpc>
                          <a:spcPct val="115000"/>
                        </a:lnSpc>
                        <a:spcBef>
                          <a:spcPts val="0"/>
                        </a:spcBef>
                        <a:spcAft>
                          <a:spcPts val="0"/>
                        </a:spcAft>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Bef>
                          <a:spcPts val="0"/>
                        </a:spcBef>
                        <a:spcAft>
                          <a:spcPts val="0"/>
                        </a:spcAf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*Note that FastLane remains a submission option for only 6% of current funding opportunities as of 11/2/22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Friday, January 27, 2023 (5:00 PM submitter’s local time)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421451"/>
                  </a:ext>
                </a:extLst>
              </a:tr>
              <a:tr h="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EDIT EXISTING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46689"/>
                  </a:ext>
                </a:extLst>
              </a:tr>
              <a:tr h="0">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Last day to </a:t>
                      </a:r>
                      <a:r>
                        <a:rPr lang="en-US" sz="2200" u="sng" dirty="0">
                          <a:effectLst/>
                          <a:latin typeface="Calibri" panose="020F0502020204030204" pitchFamily="34" charset="0"/>
                          <a:ea typeface="Times New Roman" panose="02020603050405020304" pitchFamily="18" charset="0"/>
                          <a:cs typeface="Calibri" panose="020F0502020204030204" pitchFamily="34" charset="0"/>
                        </a:rPr>
                        <a:t>submit</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proposal file updates/</a:t>
                      </a:r>
                    </a:p>
                    <a:p>
                      <a:pPr marL="0" marR="0">
                        <a:lnSpc>
                          <a:spcPct val="115000"/>
                        </a:lnSpc>
                        <a:spcBef>
                          <a:spcPts val="0"/>
                        </a:spcBef>
                        <a:spcAft>
                          <a:spcPts val="0"/>
                        </a:spcAft>
                      </a:pPr>
                      <a:r>
                        <a:rPr lang="en-US" sz="2200" b="1" dirty="0">
                          <a:effectLst/>
                          <a:latin typeface="Calibri" panose="020F0502020204030204" pitchFamily="34" charset="0"/>
                          <a:ea typeface="Times New Roman" panose="02020603050405020304" pitchFamily="18" charset="0"/>
                          <a:cs typeface="Calibri" panose="020F0502020204030204" pitchFamily="34" charset="0"/>
                        </a:rPr>
                        <a:t>budget revisions</a:t>
                      </a:r>
                      <a:r>
                        <a:rPr lang="en-US" sz="2200" dirty="0">
                          <a:effectLst/>
                          <a:latin typeface="Calibri" panose="020F0502020204030204" pitchFamily="34" charset="0"/>
                          <a:ea typeface="Times New Roman" panose="02020603050405020304" pitchFamily="18" charset="0"/>
                          <a:cs typeface="Calibri" panose="020F0502020204030204" pitchFamily="34" charset="0"/>
                        </a:rPr>
                        <a:t> in FastLane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Friday, September 29, 2023 (5:00 PM submitter’s local time)</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595"/>
                  </a:ext>
                </a:extLst>
              </a:tr>
              <a:tr h="0">
                <a:tc gridSpan="2">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VIEW EXISTING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49338"/>
                  </a:ext>
                </a:extLst>
              </a:tr>
              <a:tr h="0">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Last day to </a:t>
                      </a:r>
                      <a:r>
                        <a:rPr lang="en-US" sz="2200" u="sng" dirty="0">
                          <a:effectLst/>
                          <a:latin typeface="Calibri" panose="020F0502020204030204" pitchFamily="34" charset="0"/>
                          <a:ea typeface="Times New Roman" panose="02020603050405020304" pitchFamily="18" charset="0"/>
                          <a:cs typeface="Calibri" panose="020F0502020204030204" pitchFamily="34" charset="0"/>
                        </a:rPr>
                        <a:t>access</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FastLane submitted proposals</a:t>
                      </a:r>
                      <a:r>
                        <a:rPr lang="en-US" sz="2200" dirty="0">
                          <a:effectLst/>
                          <a:latin typeface="Calibri" panose="020F0502020204030204" pitchFamily="34" charset="0"/>
                          <a:ea typeface="Times New Roman" panose="02020603050405020304" pitchFamily="18" charset="0"/>
                          <a:cs typeface="Calibri" panose="020F0502020204030204" pitchFamily="34" charset="0"/>
                        </a:rPr>
                        <a:t> and print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FastLane in-progress proposal PDFs</a:t>
                      </a: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Friday, September 29, 2023 (11:00 PM Eastern Time)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515792"/>
                  </a:ext>
                </a:extLst>
              </a:tr>
            </a:tbl>
          </a:graphicData>
        </a:graphic>
      </p:graphicFrame>
      <p:sp>
        <p:nvSpPr>
          <p:cNvPr id="6" name="TextBox 5">
            <a:extLst>
              <a:ext uri="{FF2B5EF4-FFF2-40B4-BE49-F238E27FC236}">
                <a16:creationId xmlns:a16="http://schemas.microsoft.com/office/drawing/2014/main" id="{6FBBD6F9-D1CE-018D-A42B-EAF33E3CD532}"/>
              </a:ext>
            </a:extLst>
          </p:cNvPr>
          <p:cNvSpPr txBox="1"/>
          <p:nvPr/>
        </p:nvSpPr>
        <p:spPr>
          <a:xfrm>
            <a:off x="10589838" y="1456023"/>
            <a:ext cx="11911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 of 11</a:t>
            </a:r>
            <a:r>
              <a:rPr lang="en-US" sz="1100" dirty="0">
                <a:solidFill>
                  <a:prstClr val="black"/>
                </a:solidFill>
                <a:latin typeface="Calibri" panose="020F0502020204030204"/>
              </a:rPr>
              <a:t>/3</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3" name="TextBox 2">
            <a:extLst>
              <a:ext uri="{FF2B5EF4-FFF2-40B4-BE49-F238E27FC236}">
                <a16:creationId xmlns:a16="http://schemas.microsoft.com/office/drawing/2014/main" id="{141F7593-5292-3E69-E5D3-BD4419E4EEB9}"/>
              </a:ext>
            </a:extLst>
          </p:cNvPr>
          <p:cNvSpPr txBox="1"/>
          <p:nvPr/>
        </p:nvSpPr>
        <p:spPr>
          <a:xfrm>
            <a:off x="251723" y="6306101"/>
            <a:ext cx="11688554" cy="338554"/>
          </a:xfrm>
          <a:prstGeom prst="rect">
            <a:avLst/>
          </a:prstGeom>
          <a:noFill/>
        </p:spPr>
        <p:txBody>
          <a:bodyPr wrap="square" rtlCol="0">
            <a:spAutoFit/>
          </a:bodyPr>
          <a:lstStyle/>
          <a:p>
            <a:pPr marL="0" marR="0">
              <a:spcBef>
                <a:spcPts val="0"/>
              </a:spcBef>
              <a:spcAft>
                <a:spcPts val="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Note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 comprehensive FastLane System Decommissioning webpage is being developed which will include all FastLane proposal deadlines. </a:t>
            </a:r>
          </a:p>
        </p:txBody>
      </p:sp>
    </p:spTree>
    <p:extLst>
      <p:ext uri="{BB962C8B-B14F-4D97-AF65-F5344CB8AC3E}">
        <p14:creationId xmlns:p14="http://schemas.microsoft.com/office/powerpoint/2010/main" val="202011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0" y="6696454"/>
            <a:ext cx="9144000" cy="1615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11033" y="731018"/>
            <a:ext cx="11612801" cy="898579"/>
          </a:xfrm>
          <a:prstGeom prst="rect">
            <a:avLst/>
          </a:prstGeom>
        </p:spPr>
        <p:txBody>
          <a:bodyPr vert="horz" wrap="square" lIns="0" tIns="12065" rIns="0" bIns="0" rtlCol="0" anchor="ctr">
            <a:spAutoFit/>
          </a:bodyPr>
          <a:lstStyle/>
          <a:p>
            <a:pPr marL="12700">
              <a:spcBef>
                <a:spcPts val="95"/>
              </a:spcBef>
            </a:pPr>
            <a:r>
              <a:rPr lang="en-US" sz="3200" b="1" spc="-20" dirty="0">
                <a:latin typeface="Calibri" panose="020F0502020204030204" pitchFamily="34" charset="0"/>
                <a:cs typeface="Calibri" panose="020F0502020204030204" pitchFamily="34" charset="0"/>
              </a:rPr>
              <a:t>Important FastLane Supplemental Funding Request Preparation and Submission Decommissioning Deadlines</a:t>
            </a:r>
            <a:endParaRPr sz="2800" b="1" spc="-20" dirty="0">
              <a:latin typeface="Calibri" panose="020F0502020204030204" pitchFamily="34" charset="0"/>
              <a:cs typeface="Calibri" panose="020F0502020204030204" pitchFamily="34" charset="0"/>
            </a:endParaRPr>
          </a:p>
        </p:txBody>
      </p:sp>
      <p:sp>
        <p:nvSpPr>
          <p:cNvPr id="10" name="Slide Number Placeholder 3">
            <a:extLst>
              <a:ext uri="{FF2B5EF4-FFF2-40B4-BE49-F238E27FC236}">
                <a16:creationId xmlns:a16="http://schemas.microsoft.com/office/drawing/2014/main" id="{6AA34450-8854-45C1-A2F0-B0CFBAE4D252}"/>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711351C0-75F1-BADF-E36C-CCC2FFD31FCE}"/>
              </a:ext>
            </a:extLst>
          </p:cNvPr>
          <p:cNvGraphicFramePr>
            <a:graphicFrameLocks noGrp="1"/>
          </p:cNvGraphicFramePr>
          <p:nvPr>
            <p:extLst>
              <p:ext uri="{D42A27DB-BD31-4B8C-83A1-F6EECF244321}">
                <p14:modId xmlns:p14="http://schemas.microsoft.com/office/powerpoint/2010/main" val="3945299580"/>
              </p:ext>
            </p:extLst>
          </p:nvPr>
        </p:nvGraphicFramePr>
        <p:xfrm>
          <a:off x="335280" y="1848928"/>
          <a:ext cx="11521440" cy="3293872"/>
        </p:xfrm>
        <a:graphic>
          <a:graphicData uri="http://schemas.openxmlformats.org/drawingml/2006/table">
            <a:tbl>
              <a:tblPr firstRow="1" firstCol="1" bandRow="1"/>
              <a:tblGrid>
                <a:gridCol w="5394960">
                  <a:extLst>
                    <a:ext uri="{9D8B030D-6E8A-4147-A177-3AD203B41FA5}">
                      <a16:colId xmlns:a16="http://schemas.microsoft.com/office/drawing/2014/main" val="1840552877"/>
                    </a:ext>
                  </a:extLst>
                </a:gridCol>
                <a:gridCol w="6126480">
                  <a:extLst>
                    <a:ext uri="{9D8B030D-6E8A-4147-A177-3AD203B41FA5}">
                      <a16:colId xmlns:a16="http://schemas.microsoft.com/office/drawing/2014/main" val="3630830155"/>
                    </a:ext>
                  </a:extLst>
                </a:gridCol>
              </a:tblGrid>
              <a:tr h="0">
                <a:tc>
                  <a:txBody>
                    <a:bodyPr/>
                    <a:lstStyle/>
                    <a:p>
                      <a:pPr marL="0" marR="0" algn="ctr">
                        <a:lnSpc>
                          <a:spcPct val="115000"/>
                        </a:lnSpc>
                        <a:spcBef>
                          <a:spcPts val="0"/>
                        </a:spcBef>
                        <a:spcAft>
                          <a:spcPts val="0"/>
                        </a:spcAft>
                      </a:pPr>
                      <a:r>
                        <a:rPr lang="en-US" sz="22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Action</a:t>
                      </a:r>
                      <a:endParaRPr lang="en-US" sz="2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22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Deadline</a:t>
                      </a:r>
                      <a:endParaRPr lang="en-US" sz="2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751899881"/>
                  </a:ext>
                </a:extLst>
              </a:tr>
              <a:tr h="365760">
                <a:tc gridSpan="2">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SUBMIT NEW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916438"/>
                  </a:ext>
                </a:extLst>
              </a:tr>
              <a:tr h="0">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Last day to </a:t>
                      </a:r>
                      <a:r>
                        <a:rPr lang="en-US" sz="2200" u="sng" dirty="0">
                          <a:effectLst/>
                          <a:latin typeface="Calibri" panose="020F0502020204030204" pitchFamily="34" charset="0"/>
                          <a:ea typeface="Times New Roman" panose="02020603050405020304" pitchFamily="18" charset="0"/>
                          <a:cs typeface="Calibri" panose="020F0502020204030204" pitchFamily="34" charset="0"/>
                        </a:rPr>
                        <a:t>submit</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new supplemental funding requests</a:t>
                      </a:r>
                      <a:r>
                        <a:rPr lang="en-US" sz="2200" dirty="0">
                          <a:effectLst/>
                          <a:latin typeface="Calibri" panose="020F0502020204030204" pitchFamily="34" charset="0"/>
                          <a:ea typeface="Times New Roman" panose="02020603050405020304" pitchFamily="18" charset="0"/>
                          <a:cs typeface="Calibri" panose="020F0502020204030204" pitchFamily="34" charset="0"/>
                        </a:rPr>
                        <a:t> in FastLane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Friday, January 27, 2023 (5:00 PM submitter’s local time)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421451"/>
                  </a:ext>
                </a:extLst>
              </a:tr>
              <a:tr h="0">
                <a:tc gridSpan="2">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VIEW EXISTING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49338"/>
                  </a:ext>
                </a:extLst>
              </a:tr>
              <a:tr h="0">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Last day to </a:t>
                      </a:r>
                      <a:r>
                        <a:rPr lang="en-US" sz="2200" u="sng" dirty="0">
                          <a:effectLst/>
                          <a:latin typeface="Calibri" panose="020F0502020204030204" pitchFamily="34" charset="0"/>
                          <a:ea typeface="Times New Roman" panose="02020603050405020304" pitchFamily="18" charset="0"/>
                          <a:cs typeface="Calibri" panose="020F0502020204030204" pitchFamily="34" charset="0"/>
                        </a:rPr>
                        <a:t>access</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FastLane submitted supplemental funding requests </a:t>
                      </a:r>
                      <a:r>
                        <a:rPr lang="en-US" sz="2200" dirty="0">
                          <a:effectLst/>
                          <a:latin typeface="Calibri" panose="020F0502020204030204" pitchFamily="34" charset="0"/>
                          <a:ea typeface="Times New Roman" panose="02020603050405020304" pitchFamily="18" charset="0"/>
                          <a:cs typeface="Calibri" panose="020F0502020204030204" pitchFamily="34" charset="0"/>
                        </a:rPr>
                        <a:t>and print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FastLane in-progress supplemental funding request PDFs</a:t>
                      </a: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Friday, September 29, 2023 (11:00 PM Eastern Time)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515792"/>
                  </a:ext>
                </a:extLst>
              </a:tr>
            </a:tbl>
          </a:graphicData>
        </a:graphic>
      </p:graphicFrame>
      <p:sp>
        <p:nvSpPr>
          <p:cNvPr id="3" name="TextBox 2">
            <a:extLst>
              <a:ext uri="{FF2B5EF4-FFF2-40B4-BE49-F238E27FC236}">
                <a16:creationId xmlns:a16="http://schemas.microsoft.com/office/drawing/2014/main" id="{B9F03404-1D10-BE1B-6179-62E07C134288}"/>
              </a:ext>
            </a:extLst>
          </p:cNvPr>
          <p:cNvSpPr txBox="1"/>
          <p:nvPr/>
        </p:nvSpPr>
        <p:spPr>
          <a:xfrm>
            <a:off x="10665591" y="1587318"/>
            <a:ext cx="11911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 of </a:t>
            </a:r>
            <a:r>
              <a:rPr lang="en-US" sz="1100" dirty="0">
                <a:solidFill>
                  <a:prstClr val="black"/>
                </a:solidFill>
                <a:latin typeface="Calibri" panose="020F0502020204030204"/>
              </a:rPr>
              <a:t>11/3</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7" name="TextBox 6">
            <a:extLst>
              <a:ext uri="{FF2B5EF4-FFF2-40B4-BE49-F238E27FC236}">
                <a16:creationId xmlns:a16="http://schemas.microsoft.com/office/drawing/2014/main" id="{40D4F87D-2794-17E3-1105-F07C706B3337}"/>
              </a:ext>
            </a:extLst>
          </p:cNvPr>
          <p:cNvSpPr txBox="1"/>
          <p:nvPr/>
        </p:nvSpPr>
        <p:spPr>
          <a:xfrm>
            <a:off x="251723" y="6237127"/>
            <a:ext cx="11688554" cy="338554"/>
          </a:xfrm>
          <a:prstGeom prst="rect">
            <a:avLst/>
          </a:prstGeom>
          <a:noFill/>
        </p:spPr>
        <p:txBody>
          <a:bodyPr wrap="square" rtlCol="0">
            <a:spAutoFit/>
          </a:bodyPr>
          <a:lstStyle/>
          <a:p>
            <a:pPr marL="0" marR="0">
              <a:spcBef>
                <a:spcPts val="0"/>
              </a:spcBef>
              <a:spcAft>
                <a:spcPts val="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Note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 comprehensive FastLane System Decommissioning webpage is being developed which will include all FastLane proposal deadlines. </a:t>
            </a:r>
          </a:p>
        </p:txBody>
      </p:sp>
    </p:spTree>
    <p:extLst>
      <p:ext uri="{BB962C8B-B14F-4D97-AF65-F5344CB8AC3E}">
        <p14:creationId xmlns:p14="http://schemas.microsoft.com/office/powerpoint/2010/main" val="83159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5C1A-F97C-49A1-B5C5-BEA19AB8D315}"/>
              </a:ext>
            </a:extLst>
          </p:cNvPr>
          <p:cNvSpPr>
            <a:spLocks noGrp="1"/>
          </p:cNvSpPr>
          <p:nvPr>
            <p:ph type="title"/>
          </p:nvPr>
        </p:nvSpPr>
        <p:spPr>
          <a:xfrm>
            <a:off x="197573" y="288149"/>
            <a:ext cx="11433103" cy="1325563"/>
          </a:xfrm>
        </p:spPr>
        <p:txBody>
          <a:bodyPr>
            <a:normAutofit/>
          </a:bodyPr>
          <a:lstStyle/>
          <a:p>
            <a:r>
              <a:rPr lang="en-US" sz="3200" b="1" dirty="0">
                <a:latin typeface="+mn-lt"/>
              </a:rPr>
              <a:t>Research.gov Proposal Preparation Features </a:t>
            </a:r>
          </a:p>
        </p:txBody>
      </p:sp>
      <p:sp>
        <p:nvSpPr>
          <p:cNvPr id="5" name="Content Placeholder 9">
            <a:extLst>
              <a:ext uri="{FF2B5EF4-FFF2-40B4-BE49-F238E27FC236}">
                <a16:creationId xmlns:a16="http://schemas.microsoft.com/office/drawing/2014/main" id="{EC277F37-B3AD-4B72-A958-96C912D8EDEB}"/>
              </a:ext>
            </a:extLst>
          </p:cNvPr>
          <p:cNvSpPr>
            <a:spLocks noGrp="1"/>
          </p:cNvSpPr>
          <p:nvPr>
            <p:ph idx="1"/>
          </p:nvPr>
        </p:nvSpPr>
        <p:spPr>
          <a:xfrm>
            <a:off x="402160" y="1840193"/>
            <a:ext cx="11614979" cy="4496700"/>
          </a:xfrm>
        </p:spPr>
        <p:txBody>
          <a:bodyPr>
            <a:noAutofit/>
          </a:bodyPr>
          <a:lstStyle/>
          <a:p>
            <a:pPr>
              <a:lnSpc>
                <a:spcPct val="100000"/>
              </a:lnSpc>
              <a:buSzPct val="150000"/>
            </a:pPr>
            <a:r>
              <a:rPr lang="en-US" sz="1800" dirty="0"/>
              <a:t>Intuitive and dynamic interfaces that provide only relevant proposal preparation options</a:t>
            </a:r>
          </a:p>
          <a:p>
            <a:pPr>
              <a:lnSpc>
                <a:spcPct val="100000"/>
              </a:lnSpc>
              <a:buSzPct val="150000"/>
            </a:pPr>
            <a:r>
              <a:rPr lang="en-US" sz="1800" dirty="0"/>
              <a:t>Inline help features</a:t>
            </a:r>
          </a:p>
          <a:p>
            <a:pPr lvl="1">
              <a:lnSpc>
                <a:spcPct val="100000"/>
              </a:lnSpc>
              <a:buSzPct val="100000"/>
              <a:buFont typeface="Wingdings" panose="05000000000000000000" pitchFamily="2" charset="2"/>
              <a:buChar char="§"/>
            </a:pPr>
            <a:r>
              <a:rPr lang="en-US" sz="1800" dirty="0"/>
              <a:t>Information tool tips indicated by the blue information icon: </a:t>
            </a:r>
          </a:p>
          <a:p>
            <a:pPr lvl="1">
              <a:lnSpc>
                <a:spcPct val="100000"/>
              </a:lnSpc>
              <a:buSzPct val="100000"/>
              <a:buFont typeface="Wingdings" panose="05000000000000000000" pitchFamily="2" charset="2"/>
              <a:buChar char="§"/>
            </a:pPr>
            <a:r>
              <a:rPr lang="en-US" sz="1800" dirty="0"/>
              <a:t>Links to the PAPPG</a:t>
            </a:r>
          </a:p>
          <a:p>
            <a:pPr lvl="1">
              <a:lnSpc>
                <a:spcPct val="100000"/>
              </a:lnSpc>
              <a:buSzPct val="100000"/>
              <a:buFont typeface="Wingdings" panose="05000000000000000000" pitchFamily="2" charset="2"/>
              <a:buChar char="§"/>
            </a:pPr>
            <a:r>
              <a:rPr lang="en-US" sz="1800" dirty="0"/>
              <a:t>Links to Frequently Asked Questions (FAQs)</a:t>
            </a:r>
          </a:p>
          <a:p>
            <a:pPr lvl="1">
              <a:lnSpc>
                <a:spcPct val="100000"/>
              </a:lnSpc>
              <a:buSzPct val="100000"/>
              <a:buFont typeface="Wingdings" panose="05000000000000000000" pitchFamily="2" charset="2"/>
              <a:buChar char="§"/>
            </a:pPr>
            <a:r>
              <a:rPr lang="en-US" sz="1800" dirty="0"/>
              <a:t>Links to video tutorials</a:t>
            </a:r>
          </a:p>
          <a:p>
            <a:pPr>
              <a:lnSpc>
                <a:spcPct val="100000"/>
              </a:lnSpc>
              <a:buSzPct val="150000"/>
            </a:pPr>
            <a:r>
              <a:rPr lang="en-US" sz="1800" dirty="0"/>
              <a:t>Fast document uploads and immediate feedback within each proposal section and for each document upload</a:t>
            </a:r>
          </a:p>
          <a:p>
            <a:pPr>
              <a:lnSpc>
                <a:spcPct val="100000"/>
              </a:lnSpc>
              <a:buSzPct val="150000"/>
            </a:pPr>
            <a:r>
              <a:rPr lang="en-US" sz="1800" dirty="0">
                <a:solidFill>
                  <a:schemeClr val="tx1"/>
                </a:solidFill>
              </a:rPr>
              <a:t>Expanded </a:t>
            </a:r>
            <a:r>
              <a:rPr lang="en-US" sz="1800" dirty="0">
                <a:solidFill>
                  <a:srgbClr val="0563C1"/>
                </a:solidFill>
                <a:hlinkClick r:id="rId3">
                  <a:extLst>
                    <a:ext uri="{A12FA001-AC4F-418D-AE19-62706E023703}">
                      <ahyp:hlinkClr xmlns:ahyp="http://schemas.microsoft.com/office/drawing/2018/hyperlinkcolor" val="tx"/>
                    </a:ext>
                  </a:extLst>
                </a:hlinkClick>
              </a:rPr>
              <a:t>automated compliance checking</a:t>
            </a:r>
            <a:r>
              <a:rPr lang="en-US" sz="1800" dirty="0">
                <a:solidFill>
                  <a:srgbClr val="0563C1"/>
                </a:solidFill>
              </a:rPr>
              <a:t> </a:t>
            </a:r>
            <a:r>
              <a:rPr lang="en-US" sz="1800" dirty="0">
                <a:solidFill>
                  <a:schemeClr val="tx1"/>
                </a:solidFill>
              </a:rPr>
              <a:t>utilizing warning messages (allowing proposal submission) and error messages (stopping proposal submission)</a:t>
            </a:r>
          </a:p>
          <a:p>
            <a:pPr lvl="1">
              <a:lnSpc>
                <a:spcPct val="100000"/>
              </a:lnSpc>
              <a:buSzPct val="100000"/>
              <a:buFont typeface="Wingdings" panose="05000000000000000000" pitchFamily="2" charset="2"/>
              <a:buChar char="§"/>
            </a:pPr>
            <a:r>
              <a:rPr lang="en-US" sz="1800" dirty="0">
                <a:solidFill>
                  <a:schemeClr val="tx1"/>
                </a:solidFill>
              </a:rPr>
              <a:t>Currently ~550 compliance checks in Research.gov across multiple proposal submission types (full proposals, renewals, preliminary proposals, and letters of intent) and supplemental funding requests versus 56 compliance checks in FastLane for full proposals only</a:t>
            </a:r>
          </a:p>
          <a:p>
            <a:pPr lvl="1">
              <a:lnSpc>
                <a:spcPct val="100000"/>
              </a:lnSpc>
              <a:buSzPct val="100000"/>
              <a:buFont typeface="Wingdings" panose="05000000000000000000" pitchFamily="2" charset="2"/>
              <a:buChar char="§"/>
            </a:pPr>
            <a:r>
              <a:rPr lang="en-US" sz="1800" dirty="0">
                <a:solidFill>
                  <a:schemeClr val="tx1"/>
                </a:solidFill>
              </a:rPr>
              <a:t>Specific, actionable warning and error messages</a:t>
            </a:r>
          </a:p>
          <a:p>
            <a:pPr>
              <a:lnSpc>
                <a:spcPct val="100000"/>
              </a:lnSpc>
              <a:buSzPct val="150000"/>
            </a:pPr>
            <a:r>
              <a:rPr lang="en-US" sz="1800" dirty="0">
                <a:solidFill>
                  <a:prstClr val="black"/>
                </a:solidFill>
              </a:rPr>
              <a:t>PDF uploads are not altered</a:t>
            </a:r>
          </a:p>
        </p:txBody>
      </p:sp>
      <p:sp>
        <p:nvSpPr>
          <p:cNvPr id="6" name="Slide Number Placeholder 3">
            <a:extLst>
              <a:ext uri="{FF2B5EF4-FFF2-40B4-BE49-F238E27FC236}">
                <a16:creationId xmlns:a16="http://schemas.microsoft.com/office/drawing/2014/main" id="{D4BAF3FA-C1D9-445D-8695-F414593C0FE1}"/>
              </a:ext>
            </a:extLst>
          </p:cNvPr>
          <p:cNvSpPr>
            <a:spLocks noGrp="1"/>
          </p:cNvSpPr>
          <p:nvPr>
            <p:ph type="sldNum" sz="quarter" idx="12"/>
          </p:nvPr>
        </p:nvSpPr>
        <p:spPr>
          <a:xfrm>
            <a:off x="939292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F8F037-CA9B-44D9-B976-995C2E45FD57}"/>
              </a:ext>
            </a:extLst>
          </p:cNvPr>
          <p:cNvSpPr txBox="1"/>
          <p:nvPr/>
        </p:nvSpPr>
        <p:spPr>
          <a:xfrm>
            <a:off x="197573" y="1221885"/>
            <a:ext cx="1193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Features to help reduce proposal preparation administrative burden and to minimize return without review proposals due to some formatting issues: </a:t>
            </a:r>
          </a:p>
        </p:txBody>
      </p:sp>
      <p:pic>
        <p:nvPicPr>
          <p:cNvPr id="7" name="Picture 6">
            <a:extLst>
              <a:ext uri="{FF2B5EF4-FFF2-40B4-BE49-F238E27FC236}">
                <a16:creationId xmlns:a16="http://schemas.microsoft.com/office/drawing/2014/main" id="{6EF165A2-663C-019F-AE94-51E360A46839}"/>
              </a:ext>
            </a:extLst>
          </p:cNvPr>
          <p:cNvPicPr>
            <a:picLocks noChangeAspect="1"/>
          </p:cNvPicPr>
          <p:nvPr/>
        </p:nvPicPr>
        <p:blipFill>
          <a:blip r:embed="rId4"/>
          <a:stretch>
            <a:fillRect/>
          </a:stretch>
        </p:blipFill>
        <p:spPr>
          <a:xfrm>
            <a:off x="6717710" y="2547448"/>
            <a:ext cx="566203" cy="431393"/>
          </a:xfrm>
          <a:prstGeom prst="rect">
            <a:avLst/>
          </a:prstGeom>
        </p:spPr>
      </p:pic>
    </p:spTree>
    <p:extLst>
      <p:ext uri="{BB962C8B-B14F-4D97-AF65-F5344CB8AC3E}">
        <p14:creationId xmlns:p14="http://schemas.microsoft.com/office/powerpoint/2010/main" val="350473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412F1D-47B6-4795-8B15-8C915FD498EB}"/>
              </a:ext>
            </a:extLst>
          </p:cNvPr>
          <p:cNvSpPr txBox="1">
            <a:spLocks noChangeArrowheads="1"/>
          </p:cNvSpPr>
          <p:nvPr/>
        </p:nvSpPr>
        <p:spPr>
          <a:xfrm>
            <a:off x="224508" y="665484"/>
            <a:ext cx="11274464" cy="808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j-ea"/>
                <a:cs typeface="+mj-cs"/>
              </a:rPr>
              <a:t>Research.gov Proposal Preparation </a:t>
            </a:r>
            <a:r>
              <a:rPr lang="en-US" altLang="en-US" sz="3200" b="1" dirty="0">
                <a:solidFill>
                  <a:prstClr val="black"/>
                </a:solidFill>
                <a:latin typeface="Calibri" panose="020F0502020204030204"/>
              </a:rPr>
              <a:t>Reminders</a:t>
            </a:r>
            <a:endParaRPr kumimoji="0" lang="en-US" altLang="en-US" sz="3200" b="1"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Slide Number Placeholder 3">
            <a:extLst>
              <a:ext uri="{FF2B5EF4-FFF2-40B4-BE49-F238E27FC236}">
                <a16:creationId xmlns:a16="http://schemas.microsoft.com/office/drawing/2014/main" id="{98DD595E-37A2-4CC8-87DF-06E95F1224D8}"/>
              </a:ext>
            </a:extLst>
          </p:cNvPr>
          <p:cNvSpPr txBox="1">
            <a:spLocks/>
          </p:cNvSpPr>
          <p:nvPr/>
        </p:nvSpPr>
        <p:spPr>
          <a:xfrm>
            <a:off x="93929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5FA0EA-2003-4A99-9232-F60B86B37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A9D649C-5586-4B70-AD0A-9D911E51AC50}"/>
              </a:ext>
            </a:extLst>
          </p:cNvPr>
          <p:cNvSpPr>
            <a:spLocks noGrp="1"/>
          </p:cNvSpPr>
          <p:nvPr>
            <p:ph idx="1"/>
          </p:nvPr>
        </p:nvSpPr>
        <p:spPr>
          <a:xfrm>
            <a:off x="374354" y="1481038"/>
            <a:ext cx="11619172" cy="4986577"/>
          </a:xfrm>
        </p:spPr>
        <p:txBody>
          <a:bodyPr>
            <a:noAutofit/>
          </a:bodyPr>
          <a:lstStyle/>
          <a:p>
            <a:pPr marL="228600" marR="0" lvl="0" indent="-2286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lang="en-US" sz="2400" kern="0" dirty="0">
                <a:solidFill>
                  <a:prstClr val="black"/>
                </a:solidFill>
                <a:latin typeface="Calibri" panose="020F0502020204030204"/>
              </a:rPr>
              <a:t>Proposal information cannot be transferred from FastLane to Research.gov</a:t>
            </a:r>
            <a:endParaRPr lang="en-US" sz="2400" strike="sngStrike" kern="0" dirty="0">
              <a:solidFill>
                <a:prstClr val="black"/>
              </a:solidFill>
              <a:highlight>
                <a:srgbClr val="FFFF00"/>
              </a:highlight>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lang="en-US" sz="2400" kern="0" dirty="0">
                <a:solidFill>
                  <a:prstClr val="black"/>
                </a:solidFill>
                <a:latin typeface="Calibri" panose="020F0502020204030204"/>
              </a:rPr>
              <a:t>Letters of intent and preliminary proposals must be prepared in the same system as the full proposal (i.e., all in Research.gov or all in FastLane)</a:t>
            </a:r>
          </a:p>
          <a:p>
            <a:pPr marL="228600" marR="0" lvl="0" indent="-2286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All proposals in a separately submitted collaborative from multiple organizations must be prepared in the same system (i.e., all in Research.gov or all in FastLane)</a:t>
            </a:r>
          </a:p>
          <a:p>
            <a:pPr marL="228600" marR="0" lvl="0" indent="-2286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Proposal file updates (PFUs) and budget revisions must be executed in the same system as the proposal was submitted (i.e., all in Research.gov or all </a:t>
            </a:r>
            <a:r>
              <a:rPr lang="en-US" sz="2400" kern="0" dirty="0">
                <a:solidFill>
                  <a:prstClr val="black"/>
                </a:solidFill>
                <a:latin typeface="Calibri" panose="020F0502020204030204"/>
              </a:rPr>
              <a:t>in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FastLane)</a:t>
            </a:r>
          </a:p>
          <a:p>
            <a:pPr lvl="1">
              <a:lnSpc>
                <a:spcPct val="100000"/>
              </a:lnSpc>
              <a:spcBef>
                <a:spcPts val="1000"/>
              </a:spcBef>
              <a:buSzPct val="75000"/>
              <a:buFont typeface="Wingdings" panose="05000000000000000000" pitchFamily="2" charset="2"/>
              <a:buChar char="§"/>
              <a:defRPr/>
            </a:pPr>
            <a:r>
              <a:rPr kumimoji="0" lang="en-US" b="0" i="1" u="none" strike="noStrike" kern="0" cap="none" spc="0" normalizeH="0" baseline="0" noProof="0" dirty="0">
                <a:ln>
                  <a:noFill/>
                </a:ln>
                <a:solidFill>
                  <a:prstClr val="black"/>
                </a:solidFill>
                <a:effectLst/>
                <a:uLnTx/>
                <a:uFillTx/>
                <a:latin typeface="Calibri" panose="020F0502020204030204"/>
                <a:ea typeface="+mn-ea"/>
                <a:cs typeface="+mn-cs"/>
              </a:rPr>
              <a:t>Last day to submit proposal file updates/budget revisions in FastLane is September 29, 2023</a:t>
            </a:r>
          </a:p>
          <a:p>
            <a:pPr marL="228600" marR="0" lvl="0" indent="-228600" algn="l"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lang="en-US" sz="2400" kern="0" dirty="0">
                <a:solidFill>
                  <a:prstClr val="black"/>
                </a:solidFill>
                <a:latin typeface="Calibri" panose="020F0502020204030204"/>
              </a:rPr>
              <a:t>Proposals submitted in Research.gov evaluated by NSF in the same way as proposals submitted in FastLane and Grants.gov, and this migration does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not affect the merit review process in any way</a:t>
            </a:r>
          </a:p>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endParaRPr lang="en-US" sz="2200" kern="0" dirty="0">
              <a:solidFill>
                <a:prstClr val="black"/>
              </a:solidFill>
            </a:endParaRPr>
          </a:p>
          <a:p>
            <a:endParaRPr lang="en-US" sz="2000" dirty="0"/>
          </a:p>
        </p:txBody>
      </p:sp>
    </p:spTree>
    <p:extLst>
      <p:ext uri="{BB962C8B-B14F-4D97-AF65-F5344CB8AC3E}">
        <p14:creationId xmlns:p14="http://schemas.microsoft.com/office/powerpoint/2010/main" val="2531864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94baa0ab-dfc3-41f9-b198-3aadac2fb013">Communication</Document_x0020_Type>
    <Category xmlns="94baa0ab-dfc3-41f9-b198-3aadac2fb013">Template</Category>
    <Sub_x0020_Category xmlns="94baa0ab-dfc3-41f9-b198-3aadac2fb013">Powerpoint</Sub_x0020_Category>
    <Date xmlns="94baa0ab-dfc3-41f9-b198-3aadac2fb013">2018-05-04T04:00:00+00:00</Date>
    <Year xmlns="94baa0ab-dfc3-41f9-b198-3aadac2fb013" xsi:nil="true"/>
    <Year0 xmlns="94baa0ab-dfc3-41f9-b198-3aadac2fb0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216D5D42BAFB4A92BE182BEA2C60EF" ma:contentTypeVersion="9" ma:contentTypeDescription="Create a new document." ma:contentTypeScope="" ma:versionID="f1847043c73506e27b0afac14ac6649d">
  <xsd:schema xmlns:xsd="http://www.w3.org/2001/XMLSchema" xmlns:xs="http://www.w3.org/2001/XMLSchema" xmlns:p="http://schemas.microsoft.com/office/2006/metadata/properties" xmlns:ns2="94baa0ab-dfc3-41f9-b198-3aadac2fb013" xmlns:ns3="0d31f41c-cd79-4a66-8ac4-2e47d64db63f" targetNamespace="http://schemas.microsoft.com/office/2006/metadata/properties" ma:root="true" ma:fieldsID="216a6c1aaa556ce22d3df175031ff158" ns2:_="" ns3:_="">
    <xsd:import namespace="94baa0ab-dfc3-41f9-b198-3aadac2fb013"/>
    <xsd:import namespace="0d31f41c-cd79-4a66-8ac4-2e47d64db63f"/>
    <xsd:element name="properties">
      <xsd:complexType>
        <xsd:sequence>
          <xsd:element name="documentManagement">
            <xsd:complexType>
              <xsd:all>
                <xsd:element ref="ns2:Document_x0020_Type"/>
                <xsd:element ref="ns2:Category" minOccurs="0"/>
                <xsd:element ref="ns2:Sub_x0020_Category" minOccurs="0"/>
                <xsd:element ref="ns2:Year" minOccurs="0"/>
                <xsd:element ref="ns2:Date" minOccurs="0"/>
                <xsd:element ref="ns3:SharedWithUsers" minOccurs="0"/>
                <xsd:element ref="ns2:Yea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a0ab-dfc3-41f9-b198-3aadac2fb013"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Air Quality Reports"/>
          <xsd:enumeration value="Budget"/>
          <xsd:enumeration value="Communication"/>
          <xsd:enumeration value="Continuity of Operations"/>
          <xsd:enumeration value="Education and Professional Development"/>
          <xsd:enumeration value="Employee Connections Newsletter"/>
          <xsd:enumeration value="Employee Performance Management"/>
          <xsd:enumeration value="Functional Review"/>
          <xsd:enumeration value="Policy Development"/>
          <xsd:enumeration value="Performance Metrics"/>
          <xsd:enumeration value="Program Review"/>
          <xsd:enumeration value="OIRM Suggestion Responses"/>
          <xsd:enumeration value="Operating Procedures"/>
          <xsd:enumeration value="Surveys"/>
        </xsd:restriction>
      </xsd:simpleType>
    </xsd:element>
    <xsd:element name="Category" ma:index="9" nillable="true" ma:displayName="Category" ma:format="Dropdown" ma:internalName="Category">
      <xsd:simpleType>
        <xsd:restriction base="dms:Choice">
          <xsd:enumeration value="Appropriation Hearing Back-up Book"/>
          <xsd:enumeration value="Branding Yourself for the Next Level"/>
          <xsd:enumeration value="Learning at NSF: Have you met Lynda.com?"/>
          <xsd:enumeration value="CHCO Chats"/>
          <xsd:enumeration value="Operating Plans"/>
          <xsd:enumeration value="Newsletters"/>
          <xsd:enumeration value="OIRM All Hands Meeting"/>
          <xsd:enumeration value="OIRM Specific"/>
          <xsd:enumeration value="OIRM Employee Engagement"/>
          <xsd:enumeration value="OIRM Upward Feedback"/>
          <xsd:enumeration value="OIRM Customer Satisfaction Survey"/>
          <xsd:enumeration value="Template"/>
          <xsd:enumeration value="Working in a Virtual Off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restriction>
      </xsd:simpleType>
    </xsd:element>
    <xsd:element name="Sub_x0020_Category" ma:index="10" nillable="true" ma:displayName="Sub Category" ma:format="Dropdown" ma:internalName="Sub_x0020_Category">
      <xsd:simpleType>
        <xsd:restriction base="dms:Choice">
          <xsd:enumeration value="Central"/>
          <xsd:enumeration value="Distributed"/>
          <xsd:enumeration value="Logos"/>
          <xsd:enumeration value="Photos"/>
          <xsd:enumeration value="Templates"/>
          <xsd:enumeration value="Powerpoint"/>
          <xsd:enumeration value="E-Bulletin"/>
        </xsd:restriction>
      </xsd:simpleType>
    </xsd:element>
    <xsd:element name="Year" ma:index="11" nillable="true" ma:displayName="Issue" ma:internalName="Year">
      <xsd:simpleType>
        <xsd:restriction base="dms:Text">
          <xsd:maxLength value="255"/>
        </xsd:restriction>
      </xsd:simpleType>
    </xsd:element>
    <xsd:element name="Date" ma:index="13" nillable="true" ma:displayName="Date" ma:format="DateOnly" ma:internalName="Date">
      <xsd:simpleType>
        <xsd:restriction base="dms:DateTime"/>
      </xsd:simpleType>
    </xsd:element>
    <xsd:element name="Year0" ma:index="16" nillable="true" ma:displayName="Year" ma:format="Dropdown" ma:internalName="Year0">
      <xsd:simpleType>
        <xsd:restriction base="dms:Choice">
          <xsd:enumeration value="2012"/>
          <xsd:enumeration value="2013"/>
          <xsd:enumeration value="2014"/>
          <xsd:enumeration value="2015"/>
          <xsd:enumeration value="2016"/>
          <xsd:enumeration value="2017"/>
          <xsd:enumeration value="2018"/>
          <xsd:enumeration value="2019"/>
        </xsd:restriction>
      </xsd:simpleType>
    </xsd:element>
  </xsd:schema>
  <xsd:schema xmlns:xsd="http://www.w3.org/2001/XMLSchema" xmlns:xs="http://www.w3.org/2001/XMLSchema" xmlns:dms="http://schemas.microsoft.com/office/2006/documentManagement/types" xmlns:pc="http://schemas.microsoft.com/office/infopath/2007/PartnerControls" targetNamespace="0d31f41c-cd79-4a66-8ac4-2e47d64db63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76EF3-FD35-4A74-A033-4CC8A6B11DE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d31f41c-cd79-4a66-8ac4-2e47d64db63f"/>
    <ds:schemaRef ds:uri="http://purl.org/dc/terms/"/>
    <ds:schemaRef ds:uri="94baa0ab-dfc3-41f9-b198-3aadac2fb01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8A3D639-F5DE-428B-94FE-BA8C63755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a0ab-dfc3-41f9-b198-3aadac2fb013"/>
    <ds:schemaRef ds:uri="0d31f41c-cd79-4a66-8ac4-2e47d64db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77C45A-912B-4F2A-A027-9A646E86A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17428</TotalTime>
  <Words>3452</Words>
  <Application>Microsoft Office PowerPoint</Application>
  <PresentationFormat>Widescreen</PresentationFormat>
  <Paragraphs>376</Paragraphs>
  <Slides>37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Garamond</vt:lpstr>
      <vt:lpstr>Microsoft Sans Serif</vt:lpstr>
      <vt:lpstr>Wingdings</vt:lpstr>
      <vt:lpstr>Office Theme</vt:lpstr>
      <vt:lpstr>2_Office Theme</vt:lpstr>
      <vt:lpstr>PowerPoint Presentation</vt:lpstr>
      <vt:lpstr>PowerPoint Presentation</vt:lpstr>
      <vt:lpstr>PowerPoint Presentation</vt:lpstr>
      <vt:lpstr>January Transition from FastLane to Research.gov for New Proposal Preparation and Submission </vt:lpstr>
      <vt:lpstr>PowerPoint Presentation</vt:lpstr>
      <vt:lpstr>Important FastLane Proposal Preparation and Submission Decommissioning Deadlines</vt:lpstr>
      <vt:lpstr>Important FastLane Supplemental Funding Request Preparation and Submission Decommissioning Deadlines</vt:lpstr>
      <vt:lpstr>Research.gov Proposal Preparation Features </vt:lpstr>
      <vt:lpstr>PowerPoint Presentation</vt:lpstr>
      <vt:lpstr>Research.gov Proposals: Current Capabilities and Remaining Functionality to be Added</vt:lpstr>
      <vt:lpstr>Recent Research.gov Enhancements</vt:lpstr>
      <vt:lpstr>Research.gov Enhancement: Supplemental Funding Requests</vt:lpstr>
      <vt:lpstr>Research.gov Enhancement: Supplemental Funding Requests</vt:lpstr>
      <vt:lpstr>Research.gov Enhancement: New Supplemental Funding Requests Demo Site</vt:lpstr>
      <vt:lpstr>Research.gov Enhancement: New About Supplemental Funding Request Preparation and Submission Page</vt:lpstr>
      <vt:lpstr>PowerPoint Presentation</vt:lpstr>
      <vt:lpstr>Upcoming Enhancement</vt:lpstr>
      <vt:lpstr>Upcoming Research.gov Enhancement: Integration with Grants.gov</vt:lpstr>
      <vt:lpstr>Research.gov Proposal Preparation Demo</vt:lpstr>
      <vt:lpstr>Providing Feedback and Why It’s Important  </vt:lpstr>
      <vt:lpstr>PowerPoint Presentation</vt:lpstr>
      <vt:lpstr>Research.gov Proposal Preparation Training Resources </vt:lpstr>
      <vt:lpstr>Virtual Sessions with In-depth Demo of the Research.gov Proposal Submission System </vt:lpstr>
      <vt:lpstr>PowerPoint Presentation</vt:lpstr>
      <vt:lpstr>Research.gov About Proposal Preparation and Submission Page Training Resources</vt:lpstr>
      <vt:lpstr>Resources for LaTeX Users </vt:lpstr>
      <vt:lpstr>  Other FastLane Functionality Decommissioning   </vt:lpstr>
      <vt:lpstr>Other FastLane Functionality Decommissioning – Award Documents </vt:lpstr>
      <vt:lpstr>Other FastLane Functionality Decommissioning – Organizational Reports</vt:lpstr>
      <vt:lpstr>  Information Resources &amp; Contacts for Questions  </vt:lpstr>
      <vt:lpstr>Information Resources</vt:lpstr>
      <vt:lpstr>Contacts for Questions</vt:lpstr>
      <vt:lpstr>PowerPoint Presentation</vt:lpstr>
      <vt:lpstr>Appendix</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Apodaca, Adrian (Contractor)</dc:creator>
  <cp:lastModifiedBy>Vesuna, Julia (Contractor)</cp:lastModifiedBy>
  <cp:revision>784</cp:revision>
  <dcterms:created xsi:type="dcterms:W3CDTF">2018-04-20T19:59:46Z</dcterms:created>
  <dcterms:modified xsi:type="dcterms:W3CDTF">2022-11-04T20:30:27Z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0x010100B5216D5D42BAFB4A92BE182BEA2C60EF</vt:lpwstr>
  </property>
  <property fmtid="{D5CDD505-2E9C-101B-9397-08002B2CF9AE}" pid="3" name="TitusGUID">
    <vt:lpwstr>c25552ce-df29-4695-a910-b712a416603b</vt:lpwstr>
  </property>
  <property fmtid="{D5CDD505-2E9C-101B-9397-08002B2CF9AE}" pid="4" name="ContainsCUI">
    <vt:lpwstr>No</vt:lpwstr>
  </property>
</Properties>
</file>