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88"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 id="285" r:id="rId33"/>
    <p:sldId id="286" r:id="rId3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iP3I51WP/yrRnnfF39trDdEq0rm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p:cViewPr varScale="1">
        <p:scale>
          <a:sx n="96" d="100"/>
          <a:sy n="96" d="100"/>
        </p:scale>
        <p:origin x="208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693aeaf2d3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My role within cooperative extension is to make connectsion for youth to the STEM resources of the university.  Not every state has a Laura, but most of the EPSCoR jusistictions have a 4-H, and our audiences are the kids of the state/territory.  To work with us, though, understandin OUR purpose and goals and looking for overlap with yours should be your first step. </a:t>
            </a:r>
            <a:endParaRPr/>
          </a:p>
        </p:txBody>
      </p:sp>
      <p:sp>
        <p:nvSpPr>
          <p:cNvPr id="143" name="Google Shape;143;g1693aeaf2d3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693aeaf2d3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693aeaf2d3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1693aeaf2d3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Kim takes over here with detail</a:t>
            </a:r>
            <a:endParaRPr/>
          </a:p>
        </p:txBody>
      </p:sp>
      <p:sp>
        <p:nvSpPr>
          <p:cNvPr id="156" name="Google Shape;15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Laura takes over here.</a:t>
            </a:r>
            <a:endParaRPr/>
          </a:p>
        </p:txBody>
      </p:sp>
      <p:sp>
        <p:nvSpPr>
          <p:cNvPr id="180" name="Google Shape;18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Laura What has worked - looking at the relationship as a partnership, and understanding each other’s need.NONE of these were developed uniquely as an EPSCoR Broader Impact.  Our toolkit development plan has been refined and improved thanks to EPSCoR’s support and the number of kits we’ve developed. </a:t>
            </a:r>
            <a:endParaRPr/>
          </a:p>
        </p:txBody>
      </p:sp>
      <p:sp>
        <p:nvSpPr>
          <p:cNvPr id="186" name="Google Shape;18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693aeaf2d3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NONE of these were developed uniquely as an EPSCoR Broader Impact.  Our toolkit development plan has been refined and improved thanks to EPSCoR’s support and the number of kits we’ve developed. </a:t>
            </a:r>
            <a:endParaRPr/>
          </a:p>
        </p:txBody>
      </p:sp>
      <p:sp>
        <p:nvSpPr>
          <p:cNvPr id="193" name="Google Shape;193;g1693aeaf2d3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693aeaf2d3_0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NONE of these were developed uniquely as an EPSCoR Broader Impact.  Our toolkit development plan has been refined and improved thanks to EPSCoR’s support and the number of kits we’ve developed. </a:t>
            </a:r>
            <a:endParaRPr/>
          </a:p>
        </p:txBody>
      </p:sp>
      <p:sp>
        <p:nvSpPr>
          <p:cNvPr id="200" name="Google Shape;200;g1693aeaf2d3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Both intro themselves</a:t>
            </a:r>
            <a:endParaRPr/>
          </a:p>
        </p:txBody>
      </p:sp>
      <p:sp>
        <p:nvSpPr>
          <p:cNvPr id="90" name="Google Shape;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693aeaf2d3_0_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has worked - looking at the relationship as a partnership, and understanding each other’s need.NONE of these were developed uniquely as an EPSCoR Broader Impact.  Our toolkit development plan has been refined and improved thanks to EPSCoR’s support and the number of kits we’ve developed. </a:t>
            </a:r>
            <a:endParaRPr/>
          </a:p>
        </p:txBody>
      </p:sp>
      <p:sp>
        <p:nvSpPr>
          <p:cNvPr id="207" name="Google Shape;207;g1693aeaf2d3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693aeaf2d3_0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NONE of these were developed uniquely as an EPSCoR Broader Impact.  Our toolkit development plan has been refined and improved thanks to EPSCoR’s support and the number of kits we’ve developed. </a:t>
            </a:r>
            <a:endParaRPr/>
          </a:p>
        </p:txBody>
      </p:sp>
      <p:sp>
        <p:nvSpPr>
          <p:cNvPr id="214" name="Google Shape;214;g1693aeaf2d3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693aeaf2d3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NONE of these were developed uniquely as an EPSCoR Broader Impact.  Our toolkit development plan has been refined and improved thanks to EPSCoR’s support and the number of kits we’ve developed. </a:t>
            </a:r>
            <a:endParaRPr/>
          </a:p>
        </p:txBody>
      </p:sp>
      <p:sp>
        <p:nvSpPr>
          <p:cNvPr id="220" name="Google Shape;220;g1693aeaf2d3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693aeaf2d3_0_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has worked - looking at the relationship as a partnership, and understanding each other’s need.NONE of these were developed uniquely as an EPSCoR Broader Impact.  Our toolkit development plan has been refined and improved thanks to EPSCoR’s support and the number of kits we’ve developed. </a:t>
            </a:r>
            <a:endParaRPr/>
          </a:p>
        </p:txBody>
      </p:sp>
      <p:sp>
        <p:nvSpPr>
          <p:cNvPr id="227" name="Google Shape;227;g1693aeaf2d3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693aeaf2d3_0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NONE of these were developed uniquely as an EPSCoR Broader Impact.  Our toolkit development plan has been refined and improved thanks to EPSCoR’s support and the number of kits we’ve developed. </a:t>
            </a:r>
            <a:endParaRPr/>
          </a:p>
        </p:txBody>
      </p:sp>
      <p:sp>
        <p:nvSpPr>
          <p:cNvPr id="234" name="Google Shape;234;g1693aeaf2d3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693aeaf2d3_0_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NONE of these were developed uniquely as an EPSCoR Broader Impact.  Our toolkit development plan has been refined and improved thanks to EPSCoR’s support and the number of kits we’ve developed. </a:t>
            </a:r>
            <a:endParaRPr/>
          </a:p>
        </p:txBody>
      </p:sp>
      <p:sp>
        <p:nvSpPr>
          <p:cNvPr id="240" name="Google Shape;240;g1693aeaf2d3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6f58facc70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has worked - We’ve also been opportunistic - this program started after a grad student expressed his desire to bring kids along on his trip to a glacier in peru.</a:t>
            </a:r>
            <a:endParaRPr/>
          </a:p>
        </p:txBody>
      </p:sp>
      <p:sp>
        <p:nvSpPr>
          <p:cNvPr id="245" name="Google Shape;245;g16f58facc70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6f58facc70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6f58facc70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NGSS practices - </a:t>
            </a:r>
            <a:endParaRPr/>
          </a:p>
        </p:txBody>
      </p:sp>
      <p:sp>
        <p:nvSpPr>
          <p:cNvPr id="253" name="Google Shape;253;g16f58facc70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6f58facc70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6f58facc70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16f58facc70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6f58facc70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has worked - We’ve also been opportunistic - this program started after a grad student expressed his desire to bring kids along on his trip to a glacier in peru.</a:t>
            </a:r>
            <a:endParaRPr/>
          </a:p>
        </p:txBody>
      </p:sp>
      <p:sp>
        <p:nvSpPr>
          <p:cNvPr id="266" name="Google Shape;266;g16f58facc70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Kim starts</a:t>
            </a:r>
            <a:endParaRPr/>
          </a:p>
        </p:txBody>
      </p:sp>
      <p:sp>
        <p:nvSpPr>
          <p:cNvPr id="97" name="Google Shape;9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Kim???  Wrap it up?</a:t>
            </a:r>
            <a:endParaRPr/>
          </a:p>
        </p:txBody>
      </p:sp>
      <p:sp>
        <p:nvSpPr>
          <p:cNvPr id="273" name="Google Shape;27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8d3ca5b425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Both intro themselves</a:t>
            </a:r>
            <a:endParaRPr/>
          </a:p>
        </p:txBody>
      </p:sp>
      <p:sp>
        <p:nvSpPr>
          <p:cNvPr id="279" name="Google Shape;279;g18d3ca5b425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Laura here.</a:t>
            </a:r>
            <a:endParaRPr/>
          </a:p>
        </p:txBody>
      </p:sp>
      <p:sp>
        <p:nvSpPr>
          <p:cNvPr id="121" name="Google Shape;12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Maine, our focus has been primarily on Maine’s food system, (hope you get to sample some of our excellent foods this week - my favorite is the Maine blueberry) from crops to small local food businesses and food safety.  We also have food adn nutrition programs, and growing interest in farm to school programs.  We have expertise in areas relevant to our local residents, and usually have a stron tie to communities.</a:t>
            </a:r>
            <a:endParaRPr/>
          </a:p>
        </p:txBody>
      </p:sp>
      <p:sp>
        <p:nvSpPr>
          <p:cNvPr id="127" name="Google Shape;12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693aeaf2d3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My role within cooperative extension is to make connection for youth to the STEM resources of the university.  Not every state has a Laura, but most of the EPSCoR jurisdictions have a 4-H, and our audiences are the kids of the state/territory.  To work with us, though, understanding OUR purpose and goals and looking for overlap with yours should be your first step. </a:t>
            </a:r>
            <a:endParaRPr/>
          </a:p>
          <a:p>
            <a:pPr marL="0" lvl="0" indent="0" algn="l" rtl="0">
              <a:spcBef>
                <a:spcPts val="0"/>
              </a:spcBef>
              <a:spcAft>
                <a:spcPts val="0"/>
              </a:spcAft>
              <a:buNone/>
            </a:pPr>
            <a:r>
              <a:rPr lang="en-US"/>
              <a:t>What does 4-H make you think?</a:t>
            </a:r>
            <a:endParaRPr/>
          </a:p>
          <a:p>
            <a:pPr marL="0" lvl="0" indent="0" algn="l" rtl="0">
              <a:spcBef>
                <a:spcPts val="0"/>
              </a:spcBef>
              <a:spcAft>
                <a:spcPts val="0"/>
              </a:spcAft>
              <a:buNone/>
            </a:pPr>
            <a:endParaRPr/>
          </a:p>
        </p:txBody>
      </p:sp>
      <p:sp>
        <p:nvSpPr>
          <p:cNvPr id="135" name="Google Shape;135;g1693aeaf2d3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plash open">
  <p:cSld name="Splash open">
    <p:spTree>
      <p:nvGrpSpPr>
        <p:cNvPr id="1" name="Shape 11"/>
        <p:cNvGrpSpPr/>
        <p:nvPr/>
      </p:nvGrpSpPr>
      <p:grpSpPr>
        <a:xfrm>
          <a:off x="0" y="0"/>
          <a:ext cx="0" cy="0"/>
          <a:chOff x="0" y="0"/>
          <a:chExt cx="0" cy="0"/>
        </a:xfrm>
      </p:grpSpPr>
      <p:sp>
        <p:nvSpPr>
          <p:cNvPr id="12" name="Google Shape;12;p18"/>
          <p:cNvSpPr/>
          <p:nvPr/>
        </p:nvSpPr>
        <p:spPr>
          <a:xfrm>
            <a:off x="0" y="0"/>
            <a:ext cx="9144000" cy="6858000"/>
          </a:xfrm>
          <a:prstGeom prst="rect">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18" descr="UMaine_fullcrest_logo4c_reverse.png"/>
          <p:cNvPicPr preferRelativeResize="0"/>
          <p:nvPr/>
        </p:nvPicPr>
        <p:blipFill rotWithShape="1">
          <a:blip r:embed="rId2">
            <a:alphaModFix/>
          </a:blip>
          <a:srcRect/>
          <a:stretch/>
        </p:blipFill>
        <p:spPr>
          <a:xfrm>
            <a:off x="4953000" y="533400"/>
            <a:ext cx="2667000" cy="848592"/>
          </a:xfrm>
          <a:prstGeom prst="rect">
            <a:avLst/>
          </a:prstGeom>
          <a:noFill/>
          <a:ln>
            <a:noFill/>
          </a:ln>
        </p:spPr>
      </p:pic>
      <p:sp>
        <p:nvSpPr>
          <p:cNvPr id="14" name="Google Shape;14;p18"/>
          <p:cNvSpPr txBox="1">
            <a:spLocks noGrp="1"/>
          </p:cNvSpPr>
          <p:nvPr>
            <p:ph type="body" idx="1"/>
          </p:nvPr>
        </p:nvSpPr>
        <p:spPr>
          <a:xfrm>
            <a:off x="4953000" y="3200400"/>
            <a:ext cx="3581400" cy="1981200"/>
          </a:xfrm>
          <a:prstGeom prst="rect">
            <a:avLst/>
          </a:prstGeom>
          <a:noFill/>
          <a:ln>
            <a:noFill/>
          </a:ln>
        </p:spPr>
        <p:txBody>
          <a:bodyPr spcFirstLastPara="1" wrap="square" lIns="0" tIns="0" rIns="91425" bIns="45700" anchor="b" anchorCtr="0">
            <a:normAutofit/>
          </a:bodyPr>
          <a:lstStyle>
            <a:lvl1pPr marL="457200" lvl="0" indent="-228600" algn="l">
              <a:spcBef>
                <a:spcPts val="800"/>
              </a:spcBef>
              <a:spcAft>
                <a:spcPts val="0"/>
              </a:spcAft>
              <a:buClr>
                <a:schemeClr val="lt1"/>
              </a:buClr>
              <a:buSzPts val="4000"/>
              <a:buNone/>
              <a:defRPr sz="4000" b="1" i="0">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 name="Google Shape;15;p18"/>
          <p:cNvSpPr txBox="1">
            <a:spLocks noGrp="1"/>
          </p:cNvSpPr>
          <p:nvPr>
            <p:ph type="body" idx="2"/>
          </p:nvPr>
        </p:nvSpPr>
        <p:spPr>
          <a:xfrm>
            <a:off x="4953000" y="5410200"/>
            <a:ext cx="3581400" cy="762000"/>
          </a:xfrm>
          <a:prstGeom prst="rect">
            <a:avLst/>
          </a:prstGeom>
          <a:noFill/>
          <a:ln>
            <a:noFill/>
          </a:ln>
        </p:spPr>
        <p:txBody>
          <a:bodyPr spcFirstLastPara="1" wrap="square" lIns="0" tIns="0" rIns="91425" bIns="45700" anchor="t" anchorCtr="0">
            <a:normAutofit/>
          </a:bodyPr>
          <a:lstStyle>
            <a:lvl1pPr marL="457200" lvl="0" indent="-228600" algn="l">
              <a:spcBef>
                <a:spcPts val="360"/>
              </a:spcBef>
              <a:spcAft>
                <a:spcPts val="0"/>
              </a:spcAft>
              <a:buClr>
                <a:srgbClr val="66A6CF"/>
              </a:buClr>
              <a:buSzPts val="1800"/>
              <a:buNone/>
              <a:defRPr sz="1800">
                <a:solidFill>
                  <a:srgbClr val="66A6CF"/>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 name="Google Shape;16;p18"/>
          <p:cNvSpPr>
            <a:spLocks noGrp="1"/>
          </p:cNvSpPr>
          <p:nvPr>
            <p:ph type="pic" idx="3"/>
          </p:nvPr>
        </p:nvSpPr>
        <p:spPr>
          <a:xfrm>
            <a:off x="609600" y="609600"/>
            <a:ext cx="3657600" cy="55626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4"/>
        <p:cNvGrpSpPr/>
        <p:nvPr/>
      </p:nvGrpSpPr>
      <p:grpSpPr>
        <a:xfrm>
          <a:off x="0" y="0"/>
          <a:ext cx="0" cy="0"/>
          <a:chOff x="0" y="0"/>
          <a:chExt cx="0" cy="0"/>
        </a:xfrm>
      </p:grpSpPr>
      <p:sp>
        <p:nvSpPr>
          <p:cNvPr id="75" name="Google Shape;75;p27"/>
          <p:cNvSpPr>
            <a:spLocks noGrp="1"/>
          </p:cNvSpPr>
          <p:nvPr>
            <p:ph type="chart" idx="2"/>
          </p:nvPr>
        </p:nvSpPr>
        <p:spPr>
          <a:xfrm>
            <a:off x="463825" y="2564999"/>
            <a:ext cx="5448080" cy="3759601"/>
          </a:xfrm>
          <a:prstGeom prst="rect">
            <a:avLst/>
          </a:prstGeom>
          <a:noFill/>
          <a:ln>
            <a:noFill/>
          </a:ln>
        </p:spPr>
        <p:txBody>
          <a:bodyPr spcFirstLastPara="1" wrap="square" lIns="0" tIns="0" rIns="0" bIns="0" anchor="t" anchorCtr="0">
            <a:normAutofit/>
          </a:bodyPr>
          <a:lstStyle>
            <a:lvl1pPr marR="0" lvl="0" algn="l" rtl="0">
              <a:spcBef>
                <a:spcPts val="400"/>
              </a:spcBef>
              <a:spcAft>
                <a:spcPts val="0"/>
              </a:spcAft>
              <a:buClr>
                <a:srgbClr val="999999"/>
              </a:buClr>
              <a:buSzPts val="2000"/>
              <a:buFont typeface="Arial"/>
              <a:buNone/>
              <a:defRPr sz="2000" b="0" i="0" u="none" strike="noStrike" cap="none">
                <a:solidFill>
                  <a:srgbClr val="999999"/>
                </a:solidFill>
                <a:latin typeface="Arial"/>
                <a:ea typeface="Arial"/>
                <a:cs typeface="Arial"/>
                <a:sym typeface="Arial"/>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p27"/>
          <p:cNvSpPr txBox="1">
            <a:spLocks noGrp="1"/>
          </p:cNvSpPr>
          <p:nvPr>
            <p:ph type="body" idx="1"/>
          </p:nvPr>
        </p:nvSpPr>
        <p:spPr>
          <a:xfrm>
            <a:off x="6035863" y="2564999"/>
            <a:ext cx="2651760" cy="37596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666666"/>
              </a:buClr>
              <a:buSzPts val="2000"/>
              <a:buNone/>
              <a:defRPr sz="2000" b="0" i="0">
                <a:solidFill>
                  <a:srgbClr val="666666"/>
                </a:solidFill>
                <a:latin typeface="Arial"/>
                <a:ea typeface="Arial"/>
                <a:cs typeface="Arial"/>
                <a:sym typeface="Arial"/>
              </a:defRPr>
            </a:lvl1pPr>
            <a:lvl2pPr marL="914400" lvl="1" indent="-355600" algn="l">
              <a:spcBef>
                <a:spcPts val="400"/>
              </a:spcBef>
              <a:spcAft>
                <a:spcPts val="0"/>
              </a:spcAft>
              <a:buClr>
                <a:srgbClr val="0F7FC5"/>
              </a:buClr>
              <a:buSzPts val="2000"/>
              <a:buChar char="–"/>
              <a:defRPr sz="2000">
                <a:solidFill>
                  <a:srgbClr val="0F7FC5"/>
                </a:solidFill>
              </a:defRPr>
            </a:lvl2pPr>
            <a:lvl3pPr marL="1371600" lvl="2" indent="-342900" algn="l">
              <a:spcBef>
                <a:spcPts val="360"/>
              </a:spcBef>
              <a:spcAft>
                <a:spcPts val="0"/>
              </a:spcAft>
              <a:buClr>
                <a:srgbClr val="0F7FC5"/>
              </a:buClr>
              <a:buSzPts val="1800"/>
              <a:buChar char="•"/>
              <a:defRPr sz="1800">
                <a:solidFill>
                  <a:srgbClr val="0F7FC5"/>
                </a:solidFill>
              </a:defRPr>
            </a:lvl3pPr>
            <a:lvl4pPr marL="1828800" lvl="3" indent="-330200" algn="l">
              <a:spcBef>
                <a:spcPts val="320"/>
              </a:spcBef>
              <a:spcAft>
                <a:spcPts val="0"/>
              </a:spcAft>
              <a:buClr>
                <a:srgbClr val="0F7FC5"/>
              </a:buClr>
              <a:buSzPts val="1600"/>
              <a:buChar char="–"/>
              <a:defRPr sz="1600">
                <a:solidFill>
                  <a:srgbClr val="0F7FC5"/>
                </a:solidFill>
              </a:defRPr>
            </a:lvl4pPr>
            <a:lvl5pPr marL="2286000" lvl="4" indent="-330200" algn="l">
              <a:spcBef>
                <a:spcPts val="320"/>
              </a:spcBef>
              <a:spcAft>
                <a:spcPts val="0"/>
              </a:spcAft>
              <a:buClr>
                <a:srgbClr val="0F7FC5"/>
              </a:buClr>
              <a:buSzPts val="1600"/>
              <a:buChar char="»"/>
              <a:defRPr sz="1600">
                <a:solidFill>
                  <a:srgbClr val="0F7FC5"/>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grpSp>
        <p:nvGrpSpPr>
          <p:cNvPr id="77" name="Google Shape;77;p27"/>
          <p:cNvGrpSpPr/>
          <p:nvPr/>
        </p:nvGrpSpPr>
        <p:grpSpPr>
          <a:xfrm>
            <a:off x="0" y="0"/>
            <a:ext cx="9144000" cy="914400"/>
            <a:chOff x="0" y="0"/>
            <a:chExt cx="9144000" cy="914400"/>
          </a:xfrm>
        </p:grpSpPr>
        <p:sp>
          <p:nvSpPr>
            <p:cNvPr id="78" name="Google Shape;78;p27"/>
            <p:cNvSpPr/>
            <p:nvPr/>
          </p:nvSpPr>
          <p:spPr>
            <a:xfrm rot="10800000">
              <a:off x="304800" y="685800"/>
              <a:ext cx="685800" cy="228600"/>
            </a:xfrm>
            <a:prstGeom prst="triangle">
              <a:avLst>
                <a:gd name="adj" fmla="val 50000"/>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27"/>
            <p:cNvSpPr/>
            <p:nvPr/>
          </p:nvSpPr>
          <p:spPr>
            <a:xfrm>
              <a:off x="0" y="0"/>
              <a:ext cx="9144000" cy="762000"/>
            </a:xfrm>
            <a:prstGeom prst="rect">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80" name="Google Shape;80;p27" descr="UMaine_fullcrest_logo4c_reverse.png"/>
          <p:cNvPicPr preferRelativeResize="0"/>
          <p:nvPr/>
        </p:nvPicPr>
        <p:blipFill rotWithShape="1">
          <a:blip r:embed="rId2">
            <a:alphaModFix/>
          </a:blip>
          <a:srcRect/>
          <a:stretch/>
        </p:blipFill>
        <p:spPr>
          <a:xfrm>
            <a:off x="381000" y="152400"/>
            <a:ext cx="1981200" cy="63038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17"/>
        <p:cNvGrpSpPr/>
        <p:nvPr/>
      </p:nvGrpSpPr>
      <p:grpSpPr>
        <a:xfrm>
          <a:off x="0" y="0"/>
          <a:ext cx="0" cy="0"/>
          <a:chOff x="0" y="0"/>
          <a:chExt cx="0" cy="0"/>
        </a:xfrm>
      </p:grpSpPr>
      <p:sp>
        <p:nvSpPr>
          <p:cNvPr id="18" name="Google Shape;18;p19"/>
          <p:cNvSpPr txBox="1">
            <a:spLocks noGrp="1"/>
          </p:cNvSpPr>
          <p:nvPr>
            <p:ph type="body" idx="1"/>
          </p:nvPr>
        </p:nvSpPr>
        <p:spPr>
          <a:xfrm>
            <a:off x="457200" y="2491740"/>
            <a:ext cx="8229600" cy="3604260"/>
          </a:xfrm>
          <a:prstGeom prst="rect">
            <a:avLst/>
          </a:prstGeom>
          <a:noFill/>
          <a:ln>
            <a:noFill/>
          </a:ln>
        </p:spPr>
        <p:txBody>
          <a:bodyPr spcFirstLastPara="1" wrap="square" lIns="0" tIns="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42900" algn="l">
              <a:spcBef>
                <a:spcPts val="360"/>
              </a:spcBef>
              <a:spcAft>
                <a:spcPts val="0"/>
              </a:spcAft>
              <a:buClr>
                <a:schemeClr val="dk1"/>
              </a:buClr>
              <a:buSzPts val="1800"/>
              <a:buChar char="–"/>
              <a:defRPr sz="1800"/>
            </a:lvl2pPr>
            <a:lvl3pPr marL="1371600" lvl="2" indent="-342900" algn="l">
              <a:spcBef>
                <a:spcPts val="360"/>
              </a:spcBef>
              <a:spcAft>
                <a:spcPts val="0"/>
              </a:spcAft>
              <a:buClr>
                <a:schemeClr val="dk1"/>
              </a:buClr>
              <a:buSzPts val="1800"/>
              <a:buChar char="•"/>
              <a:defRPr sz="18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grpSp>
        <p:nvGrpSpPr>
          <p:cNvPr id="19" name="Google Shape;19;p19"/>
          <p:cNvGrpSpPr/>
          <p:nvPr/>
        </p:nvGrpSpPr>
        <p:grpSpPr>
          <a:xfrm>
            <a:off x="0" y="0"/>
            <a:ext cx="9144000" cy="914400"/>
            <a:chOff x="0" y="0"/>
            <a:chExt cx="9144000" cy="914400"/>
          </a:xfrm>
        </p:grpSpPr>
        <p:sp>
          <p:nvSpPr>
            <p:cNvPr id="20" name="Google Shape;20;p19"/>
            <p:cNvSpPr/>
            <p:nvPr/>
          </p:nvSpPr>
          <p:spPr>
            <a:xfrm rot="10800000">
              <a:off x="304800" y="685800"/>
              <a:ext cx="685800" cy="228600"/>
            </a:xfrm>
            <a:prstGeom prst="triangle">
              <a:avLst>
                <a:gd name="adj" fmla="val 50000"/>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19"/>
            <p:cNvSpPr/>
            <p:nvPr/>
          </p:nvSpPr>
          <p:spPr>
            <a:xfrm>
              <a:off x="0" y="0"/>
              <a:ext cx="9144000" cy="762000"/>
            </a:xfrm>
            <a:prstGeom prst="rect">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22" name="Google Shape;22;p19" descr="UMaine_fullcrest_logo4c_reverse.png"/>
          <p:cNvPicPr preferRelativeResize="0"/>
          <p:nvPr/>
        </p:nvPicPr>
        <p:blipFill rotWithShape="1">
          <a:blip r:embed="rId2">
            <a:alphaModFix/>
          </a:blip>
          <a:srcRect/>
          <a:stretch/>
        </p:blipFill>
        <p:spPr>
          <a:xfrm>
            <a:off x="381000" y="152400"/>
            <a:ext cx="1981200" cy="63038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3"/>
        <p:cNvGrpSpPr/>
        <p:nvPr/>
      </p:nvGrpSpPr>
      <p:grpSpPr>
        <a:xfrm>
          <a:off x="0" y="0"/>
          <a:ext cx="0" cy="0"/>
          <a:chOff x="0" y="0"/>
          <a:chExt cx="0" cy="0"/>
        </a:xfrm>
      </p:grpSpPr>
      <p:sp>
        <p:nvSpPr>
          <p:cNvPr id="24" name="Google Shape;24;p20"/>
          <p:cNvSpPr>
            <a:spLocks noGrp="1"/>
          </p:cNvSpPr>
          <p:nvPr>
            <p:ph type="chart" idx="2"/>
          </p:nvPr>
        </p:nvSpPr>
        <p:spPr>
          <a:xfrm>
            <a:off x="463824" y="2564999"/>
            <a:ext cx="4020590" cy="3759601"/>
          </a:xfrm>
          <a:prstGeom prst="rect">
            <a:avLst/>
          </a:prstGeom>
          <a:noFill/>
          <a:ln>
            <a:noFill/>
          </a:ln>
        </p:spPr>
        <p:txBody>
          <a:bodyPr spcFirstLastPara="1" wrap="square" lIns="0" tIns="0" rIns="0" bIns="0" anchor="t" anchorCtr="0">
            <a:normAutofit/>
          </a:bodyPr>
          <a:lstStyle>
            <a:lvl1pPr marR="0" lvl="0" algn="l" rtl="0">
              <a:spcBef>
                <a:spcPts val="400"/>
              </a:spcBef>
              <a:spcAft>
                <a:spcPts val="0"/>
              </a:spcAft>
              <a:buClr>
                <a:srgbClr val="999999"/>
              </a:buClr>
              <a:buSzPts val="2000"/>
              <a:buFont typeface="Arial"/>
              <a:buNone/>
              <a:defRPr sz="2000" b="0" i="0" u="none" strike="noStrike" cap="none">
                <a:solidFill>
                  <a:srgbClr val="999999"/>
                </a:solidFill>
                <a:latin typeface="Arial"/>
                <a:ea typeface="Arial"/>
                <a:cs typeface="Arial"/>
                <a:sym typeface="Arial"/>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20"/>
          <p:cNvSpPr>
            <a:spLocks noGrp="1"/>
          </p:cNvSpPr>
          <p:nvPr>
            <p:ph type="chart" idx="3"/>
          </p:nvPr>
        </p:nvSpPr>
        <p:spPr>
          <a:xfrm>
            <a:off x="4624552" y="2564999"/>
            <a:ext cx="4020042" cy="3759601"/>
          </a:xfrm>
          <a:prstGeom prst="rect">
            <a:avLst/>
          </a:prstGeom>
          <a:noFill/>
          <a:ln>
            <a:noFill/>
          </a:ln>
        </p:spPr>
        <p:txBody>
          <a:bodyPr spcFirstLastPara="1" wrap="square" lIns="0" tIns="0" rIns="0" bIns="0" anchor="t" anchorCtr="0">
            <a:normAutofit/>
          </a:bodyPr>
          <a:lstStyle>
            <a:lvl1pPr marR="0" lvl="0" algn="l" rtl="0">
              <a:spcBef>
                <a:spcPts val="400"/>
              </a:spcBef>
              <a:spcAft>
                <a:spcPts val="0"/>
              </a:spcAft>
              <a:buClr>
                <a:srgbClr val="999999"/>
              </a:buClr>
              <a:buSzPts val="2000"/>
              <a:buFont typeface="Arial"/>
              <a:buNone/>
              <a:defRPr sz="2000" b="0" i="0" u="none" strike="noStrike" cap="none">
                <a:solidFill>
                  <a:srgbClr val="999999"/>
                </a:solidFill>
                <a:latin typeface="Arial"/>
                <a:ea typeface="Arial"/>
                <a:cs typeface="Arial"/>
                <a:sym typeface="Arial"/>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26" name="Google Shape;26;p20"/>
          <p:cNvGrpSpPr/>
          <p:nvPr/>
        </p:nvGrpSpPr>
        <p:grpSpPr>
          <a:xfrm>
            <a:off x="0" y="0"/>
            <a:ext cx="9144000" cy="914400"/>
            <a:chOff x="0" y="0"/>
            <a:chExt cx="9144000" cy="914400"/>
          </a:xfrm>
        </p:grpSpPr>
        <p:sp>
          <p:nvSpPr>
            <p:cNvPr id="27" name="Google Shape;27;p20"/>
            <p:cNvSpPr/>
            <p:nvPr/>
          </p:nvSpPr>
          <p:spPr>
            <a:xfrm rot="10800000">
              <a:off x="304800" y="685800"/>
              <a:ext cx="685800" cy="228600"/>
            </a:xfrm>
            <a:prstGeom prst="triangle">
              <a:avLst>
                <a:gd name="adj" fmla="val 50000"/>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20"/>
            <p:cNvSpPr/>
            <p:nvPr/>
          </p:nvSpPr>
          <p:spPr>
            <a:xfrm>
              <a:off x="0" y="0"/>
              <a:ext cx="9144000" cy="762000"/>
            </a:xfrm>
            <a:prstGeom prst="rect">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9" name="Google Shape;29;p20" descr="UMaine_fullcrest_logo4c_reverse.png"/>
          <p:cNvPicPr preferRelativeResize="0"/>
          <p:nvPr/>
        </p:nvPicPr>
        <p:blipFill rotWithShape="1">
          <a:blip r:embed="rId2">
            <a:alphaModFix/>
          </a:blip>
          <a:srcRect/>
          <a:stretch/>
        </p:blipFill>
        <p:spPr>
          <a:xfrm>
            <a:off x="381000" y="152400"/>
            <a:ext cx="1981200" cy="63038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slide" type="title">
  <p:cSld name="TITLE">
    <p:spTree>
      <p:nvGrpSpPr>
        <p:cNvPr id="1" name="Shape 30"/>
        <p:cNvGrpSpPr/>
        <p:nvPr/>
      </p:nvGrpSpPr>
      <p:grpSpPr>
        <a:xfrm>
          <a:off x="0" y="0"/>
          <a:ext cx="0" cy="0"/>
          <a:chOff x="0" y="0"/>
          <a:chExt cx="0" cy="0"/>
        </a:xfrm>
      </p:grpSpPr>
      <p:sp>
        <p:nvSpPr>
          <p:cNvPr id="31" name="Google Shape;31;p21"/>
          <p:cNvSpPr txBox="1">
            <a:spLocks noGrp="1"/>
          </p:cNvSpPr>
          <p:nvPr>
            <p:ph type="ctrTitle"/>
          </p:nvPr>
        </p:nvSpPr>
        <p:spPr>
          <a:xfrm>
            <a:off x="685800" y="3042791"/>
            <a:ext cx="7772400" cy="538609"/>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rgbClr val="7F7F7F"/>
              </a:buClr>
              <a:buSzPts val="3200"/>
              <a:buFont typeface="Arial"/>
              <a:buNone/>
              <a:defRPr sz="3200" b="0" i="0" u="none" strike="noStrike" cap="none">
                <a:solidFill>
                  <a:srgbClr val="7F7F7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21"/>
          <p:cNvSpPr txBox="1">
            <a:spLocks noGrp="1"/>
          </p:cNvSpPr>
          <p:nvPr>
            <p:ph type="subTitle" idx="1"/>
          </p:nvPr>
        </p:nvSpPr>
        <p:spPr>
          <a:xfrm>
            <a:off x="1371600" y="3962400"/>
            <a:ext cx="6400800" cy="1828800"/>
          </a:xfrm>
          <a:prstGeom prst="rect">
            <a:avLst/>
          </a:prstGeom>
          <a:noFill/>
          <a:ln>
            <a:noFill/>
          </a:ln>
        </p:spPr>
        <p:txBody>
          <a:bodyPr spcFirstLastPara="1" wrap="square" lIns="0" tIns="0" rIns="91425" bIns="45700" anchor="t" anchorCtr="0">
            <a:normAutofit/>
          </a:bodyPr>
          <a:lstStyle>
            <a:lvl1pPr lvl="0" algn="ctr">
              <a:spcBef>
                <a:spcPts val="400"/>
              </a:spcBef>
              <a:spcAft>
                <a:spcPts val="0"/>
              </a:spcAft>
              <a:buClr>
                <a:srgbClr val="888888"/>
              </a:buClr>
              <a:buSzPts val="2000"/>
              <a:buNone/>
              <a:defRPr sz="2000">
                <a:solidFill>
                  <a:srgbClr val="888888"/>
                </a:solidFill>
              </a:defRPr>
            </a:lvl1pPr>
            <a:lvl2pPr lvl="1" algn="ctr">
              <a:spcBef>
                <a:spcPts val="400"/>
              </a:spcBef>
              <a:spcAft>
                <a:spcPts val="0"/>
              </a:spcAft>
              <a:buClr>
                <a:srgbClr val="888888"/>
              </a:buClr>
              <a:buSzPts val="20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33" name="Google Shape;33;p21"/>
          <p:cNvCxnSpPr/>
          <p:nvPr/>
        </p:nvCxnSpPr>
        <p:spPr>
          <a:xfrm>
            <a:off x="685800" y="3810000"/>
            <a:ext cx="7772400" cy="0"/>
          </a:xfrm>
          <a:prstGeom prst="straightConnector1">
            <a:avLst/>
          </a:prstGeom>
          <a:noFill/>
          <a:ln w="25400" cap="flat" cmpd="sng">
            <a:solidFill>
              <a:srgbClr val="66A6CF"/>
            </a:solidFill>
            <a:prstDash val="solid"/>
            <a:round/>
            <a:headEnd type="none" w="sm" len="sm"/>
            <a:tailEnd type="none" w="sm" len="sm"/>
          </a:ln>
        </p:spPr>
      </p:cxnSp>
      <p:grpSp>
        <p:nvGrpSpPr>
          <p:cNvPr id="34" name="Google Shape;34;p21"/>
          <p:cNvGrpSpPr/>
          <p:nvPr/>
        </p:nvGrpSpPr>
        <p:grpSpPr>
          <a:xfrm>
            <a:off x="0" y="0"/>
            <a:ext cx="9144000" cy="914400"/>
            <a:chOff x="0" y="0"/>
            <a:chExt cx="9144000" cy="914400"/>
          </a:xfrm>
        </p:grpSpPr>
        <p:sp>
          <p:nvSpPr>
            <p:cNvPr id="35" name="Google Shape;35;p21"/>
            <p:cNvSpPr/>
            <p:nvPr/>
          </p:nvSpPr>
          <p:spPr>
            <a:xfrm rot="10800000">
              <a:off x="304800" y="685800"/>
              <a:ext cx="685800" cy="228600"/>
            </a:xfrm>
            <a:prstGeom prst="triangle">
              <a:avLst>
                <a:gd name="adj" fmla="val 50000"/>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21"/>
            <p:cNvSpPr/>
            <p:nvPr/>
          </p:nvSpPr>
          <p:spPr>
            <a:xfrm>
              <a:off x="0" y="0"/>
              <a:ext cx="9144000" cy="762000"/>
            </a:xfrm>
            <a:prstGeom prst="rect">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37" name="Google Shape;37;p21" descr="UMaine_fullcrest_logo4c_reverse.png"/>
          <p:cNvPicPr preferRelativeResize="0"/>
          <p:nvPr/>
        </p:nvPicPr>
        <p:blipFill rotWithShape="1">
          <a:blip r:embed="rId2">
            <a:alphaModFix/>
          </a:blip>
          <a:srcRect/>
          <a:stretch/>
        </p:blipFill>
        <p:spPr>
          <a:xfrm>
            <a:off x="381000" y="152400"/>
            <a:ext cx="1981200" cy="63038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andard - Two Column">
  <p:cSld name="Standard - Two Column">
    <p:spTree>
      <p:nvGrpSpPr>
        <p:cNvPr id="1" name="Shape 38"/>
        <p:cNvGrpSpPr/>
        <p:nvPr/>
      </p:nvGrpSpPr>
      <p:grpSpPr>
        <a:xfrm>
          <a:off x="0" y="0"/>
          <a:ext cx="0" cy="0"/>
          <a:chOff x="0" y="0"/>
          <a:chExt cx="0" cy="0"/>
        </a:xfrm>
      </p:grpSpPr>
      <p:sp>
        <p:nvSpPr>
          <p:cNvPr id="39" name="Google Shape;39;p22"/>
          <p:cNvSpPr txBox="1">
            <a:spLocks noGrp="1"/>
          </p:cNvSpPr>
          <p:nvPr>
            <p:ph type="body" idx="1"/>
          </p:nvPr>
        </p:nvSpPr>
        <p:spPr>
          <a:xfrm>
            <a:off x="457200" y="2491740"/>
            <a:ext cx="4040188" cy="3604260"/>
          </a:xfrm>
          <a:prstGeom prst="rect">
            <a:avLst/>
          </a:prstGeom>
          <a:noFill/>
          <a:ln>
            <a:noFill/>
          </a:ln>
        </p:spPr>
        <p:txBody>
          <a:bodyPr spcFirstLastPara="1" wrap="square" lIns="0" tIns="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42900" algn="l">
              <a:spcBef>
                <a:spcPts val="360"/>
              </a:spcBef>
              <a:spcAft>
                <a:spcPts val="0"/>
              </a:spcAft>
              <a:buClr>
                <a:schemeClr val="dk1"/>
              </a:buClr>
              <a:buSzPts val="1800"/>
              <a:buChar char="–"/>
              <a:defRPr sz="1800"/>
            </a:lvl2pPr>
            <a:lvl3pPr marL="1371600" lvl="2" indent="-342900" algn="l">
              <a:spcBef>
                <a:spcPts val="360"/>
              </a:spcBef>
              <a:spcAft>
                <a:spcPts val="0"/>
              </a:spcAft>
              <a:buClr>
                <a:schemeClr val="dk1"/>
              </a:buClr>
              <a:buSzPts val="1800"/>
              <a:buChar char="•"/>
              <a:defRPr sz="18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22"/>
          <p:cNvSpPr txBox="1">
            <a:spLocks noGrp="1"/>
          </p:cNvSpPr>
          <p:nvPr>
            <p:ph type="body" idx="2"/>
          </p:nvPr>
        </p:nvSpPr>
        <p:spPr>
          <a:xfrm>
            <a:off x="4645025" y="2491740"/>
            <a:ext cx="4041775" cy="3604260"/>
          </a:xfrm>
          <a:prstGeom prst="rect">
            <a:avLst/>
          </a:prstGeom>
          <a:noFill/>
          <a:ln>
            <a:noFill/>
          </a:ln>
        </p:spPr>
        <p:txBody>
          <a:bodyPr spcFirstLastPara="1" wrap="square" lIns="0" tIns="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42900" algn="l">
              <a:spcBef>
                <a:spcPts val="360"/>
              </a:spcBef>
              <a:spcAft>
                <a:spcPts val="0"/>
              </a:spcAft>
              <a:buClr>
                <a:schemeClr val="dk1"/>
              </a:buClr>
              <a:buSzPts val="1800"/>
              <a:buChar char="–"/>
              <a:defRPr sz="1800"/>
            </a:lvl2pPr>
            <a:lvl3pPr marL="1371600" lvl="2" indent="-342900" algn="l">
              <a:spcBef>
                <a:spcPts val="360"/>
              </a:spcBef>
              <a:spcAft>
                <a:spcPts val="0"/>
              </a:spcAft>
              <a:buClr>
                <a:schemeClr val="dk1"/>
              </a:buClr>
              <a:buSzPts val="1800"/>
              <a:buChar char="•"/>
              <a:defRPr sz="18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grpSp>
        <p:nvGrpSpPr>
          <p:cNvPr id="41" name="Google Shape;41;p22"/>
          <p:cNvGrpSpPr/>
          <p:nvPr/>
        </p:nvGrpSpPr>
        <p:grpSpPr>
          <a:xfrm>
            <a:off x="0" y="0"/>
            <a:ext cx="9144000" cy="914400"/>
            <a:chOff x="0" y="0"/>
            <a:chExt cx="9144000" cy="914400"/>
          </a:xfrm>
        </p:grpSpPr>
        <p:sp>
          <p:nvSpPr>
            <p:cNvPr id="42" name="Google Shape;42;p22"/>
            <p:cNvSpPr/>
            <p:nvPr/>
          </p:nvSpPr>
          <p:spPr>
            <a:xfrm rot="10800000">
              <a:off x="304800" y="685800"/>
              <a:ext cx="685800" cy="228600"/>
            </a:xfrm>
            <a:prstGeom prst="triangle">
              <a:avLst>
                <a:gd name="adj" fmla="val 50000"/>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22"/>
            <p:cNvSpPr/>
            <p:nvPr/>
          </p:nvSpPr>
          <p:spPr>
            <a:xfrm>
              <a:off x="0" y="0"/>
              <a:ext cx="9144000" cy="762000"/>
            </a:xfrm>
            <a:prstGeom prst="rect">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44" name="Google Shape;44;p22" descr="UMaine_fullcrest_logo4c_reverse.png"/>
          <p:cNvPicPr preferRelativeResize="0"/>
          <p:nvPr/>
        </p:nvPicPr>
        <p:blipFill rotWithShape="1">
          <a:blip r:embed="rId2">
            <a:alphaModFix/>
          </a:blip>
          <a:srcRect/>
          <a:stretch/>
        </p:blipFill>
        <p:spPr>
          <a:xfrm>
            <a:off x="381000" y="152400"/>
            <a:ext cx="1981200" cy="63038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tandard - Comparison Bullets">
  <p:cSld name="Standard - Comparison Bullets">
    <p:spTree>
      <p:nvGrpSpPr>
        <p:cNvPr id="1" name="Shape 45"/>
        <p:cNvGrpSpPr/>
        <p:nvPr/>
      </p:nvGrpSpPr>
      <p:grpSpPr>
        <a:xfrm>
          <a:off x="0" y="0"/>
          <a:ext cx="0" cy="0"/>
          <a:chOff x="0" y="0"/>
          <a:chExt cx="0" cy="0"/>
        </a:xfrm>
      </p:grpSpPr>
      <p:sp>
        <p:nvSpPr>
          <p:cNvPr id="46" name="Google Shape;46;p23"/>
          <p:cNvSpPr txBox="1">
            <a:spLocks noGrp="1"/>
          </p:cNvSpPr>
          <p:nvPr>
            <p:ph type="body" idx="1"/>
          </p:nvPr>
        </p:nvSpPr>
        <p:spPr>
          <a:xfrm>
            <a:off x="457200" y="2514600"/>
            <a:ext cx="4040188" cy="457200"/>
          </a:xfrm>
          <a:prstGeom prst="rect">
            <a:avLst/>
          </a:prstGeom>
          <a:noFill/>
          <a:ln>
            <a:noFill/>
          </a:ln>
        </p:spPr>
        <p:txBody>
          <a:bodyPr spcFirstLastPara="1" wrap="square" lIns="0" tIns="0" rIns="91425" bIns="45700" anchor="t" anchorCtr="0">
            <a:normAutofit/>
          </a:bodyPr>
          <a:lstStyle>
            <a:lvl1pPr marL="457200" lvl="0" indent="-228600" algn="l">
              <a:spcBef>
                <a:spcPts val="400"/>
              </a:spcBef>
              <a:spcAft>
                <a:spcPts val="0"/>
              </a:spcAft>
              <a:buClr>
                <a:schemeClr val="dk1"/>
              </a:buClr>
              <a:buSzPts val="2000"/>
              <a:buNone/>
              <a:defRPr sz="20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457200" y="3017838"/>
            <a:ext cx="4040188" cy="2773362"/>
          </a:xfrm>
          <a:prstGeom prst="rect">
            <a:avLst/>
          </a:prstGeom>
          <a:noFill/>
          <a:ln>
            <a:noFill/>
          </a:ln>
        </p:spPr>
        <p:txBody>
          <a:bodyPr spcFirstLastPara="1" wrap="square" lIns="0" tIns="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42900" algn="l">
              <a:spcBef>
                <a:spcPts val="360"/>
              </a:spcBef>
              <a:spcAft>
                <a:spcPts val="0"/>
              </a:spcAft>
              <a:buClr>
                <a:schemeClr val="dk1"/>
              </a:buClr>
              <a:buSzPts val="1800"/>
              <a:buChar char="–"/>
              <a:defRPr sz="1800"/>
            </a:lvl2pPr>
            <a:lvl3pPr marL="1371600" lvl="2" indent="-342900" algn="l">
              <a:spcBef>
                <a:spcPts val="360"/>
              </a:spcBef>
              <a:spcAft>
                <a:spcPts val="0"/>
              </a:spcAft>
              <a:buClr>
                <a:schemeClr val="dk1"/>
              </a:buClr>
              <a:buSzPts val="1800"/>
              <a:buChar char="•"/>
              <a:defRPr sz="18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23"/>
          <p:cNvSpPr txBox="1">
            <a:spLocks noGrp="1"/>
          </p:cNvSpPr>
          <p:nvPr>
            <p:ph type="body" idx="3"/>
          </p:nvPr>
        </p:nvSpPr>
        <p:spPr>
          <a:xfrm>
            <a:off x="4645025" y="2514600"/>
            <a:ext cx="4041775" cy="457200"/>
          </a:xfrm>
          <a:prstGeom prst="rect">
            <a:avLst/>
          </a:prstGeom>
          <a:noFill/>
          <a:ln>
            <a:noFill/>
          </a:ln>
        </p:spPr>
        <p:txBody>
          <a:bodyPr spcFirstLastPara="1" wrap="square" lIns="0" tIns="0" rIns="91425" bIns="45700" anchor="t" anchorCtr="0">
            <a:normAutofit/>
          </a:bodyPr>
          <a:lstStyle>
            <a:lvl1pPr marL="457200" lvl="0" indent="-228600" algn="l">
              <a:spcBef>
                <a:spcPts val="400"/>
              </a:spcBef>
              <a:spcAft>
                <a:spcPts val="0"/>
              </a:spcAft>
              <a:buClr>
                <a:schemeClr val="dk1"/>
              </a:buClr>
              <a:buSzPts val="2000"/>
              <a:buNone/>
              <a:defRPr sz="20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4645025" y="3017838"/>
            <a:ext cx="4041775" cy="2773362"/>
          </a:xfrm>
          <a:prstGeom prst="rect">
            <a:avLst/>
          </a:prstGeom>
          <a:noFill/>
          <a:ln>
            <a:noFill/>
          </a:ln>
        </p:spPr>
        <p:txBody>
          <a:bodyPr spcFirstLastPara="1" wrap="square" lIns="0" tIns="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42900" algn="l">
              <a:spcBef>
                <a:spcPts val="360"/>
              </a:spcBef>
              <a:spcAft>
                <a:spcPts val="0"/>
              </a:spcAft>
              <a:buClr>
                <a:schemeClr val="dk1"/>
              </a:buClr>
              <a:buSzPts val="1800"/>
              <a:buChar char="–"/>
              <a:defRPr sz="1800"/>
            </a:lvl2pPr>
            <a:lvl3pPr marL="1371600" lvl="2" indent="-342900" algn="l">
              <a:spcBef>
                <a:spcPts val="360"/>
              </a:spcBef>
              <a:spcAft>
                <a:spcPts val="0"/>
              </a:spcAft>
              <a:buClr>
                <a:schemeClr val="dk1"/>
              </a:buClr>
              <a:buSzPts val="1800"/>
              <a:buChar char="•"/>
              <a:defRPr sz="18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grpSp>
        <p:nvGrpSpPr>
          <p:cNvPr id="50" name="Google Shape;50;p23"/>
          <p:cNvGrpSpPr/>
          <p:nvPr/>
        </p:nvGrpSpPr>
        <p:grpSpPr>
          <a:xfrm>
            <a:off x="0" y="0"/>
            <a:ext cx="9144000" cy="914400"/>
            <a:chOff x="0" y="0"/>
            <a:chExt cx="9144000" cy="914400"/>
          </a:xfrm>
        </p:grpSpPr>
        <p:sp>
          <p:nvSpPr>
            <p:cNvPr id="51" name="Google Shape;51;p23"/>
            <p:cNvSpPr/>
            <p:nvPr/>
          </p:nvSpPr>
          <p:spPr>
            <a:xfrm rot="10800000">
              <a:off x="304800" y="685800"/>
              <a:ext cx="685800" cy="228600"/>
            </a:xfrm>
            <a:prstGeom prst="triangle">
              <a:avLst>
                <a:gd name="adj" fmla="val 50000"/>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 name="Google Shape;52;p23"/>
            <p:cNvSpPr/>
            <p:nvPr/>
          </p:nvSpPr>
          <p:spPr>
            <a:xfrm>
              <a:off x="0" y="0"/>
              <a:ext cx="9144000" cy="762000"/>
            </a:xfrm>
            <a:prstGeom prst="rect">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53" name="Google Shape;53;p23" descr="UMaine_fullcrest_logo4c_reverse.png"/>
          <p:cNvPicPr preferRelativeResize="0"/>
          <p:nvPr/>
        </p:nvPicPr>
        <p:blipFill rotWithShape="1">
          <a:blip r:embed="rId2">
            <a:alphaModFix/>
          </a:blip>
          <a:srcRect/>
          <a:stretch/>
        </p:blipFill>
        <p:spPr>
          <a:xfrm>
            <a:off x="381000" y="152400"/>
            <a:ext cx="1981200" cy="63038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tandard - Bodycopy and Bullets">
  <p:cSld name="Standard - Bodycopy and Bullets">
    <p:spTree>
      <p:nvGrpSpPr>
        <p:cNvPr id="1" name="Shape 54"/>
        <p:cNvGrpSpPr/>
        <p:nvPr/>
      </p:nvGrpSpPr>
      <p:grpSpPr>
        <a:xfrm>
          <a:off x="0" y="0"/>
          <a:ext cx="0" cy="0"/>
          <a:chOff x="0" y="0"/>
          <a:chExt cx="0" cy="0"/>
        </a:xfrm>
      </p:grpSpPr>
      <p:sp>
        <p:nvSpPr>
          <p:cNvPr id="55" name="Google Shape;55;p24"/>
          <p:cNvSpPr txBox="1">
            <a:spLocks noGrp="1"/>
          </p:cNvSpPr>
          <p:nvPr>
            <p:ph type="body" idx="1"/>
          </p:nvPr>
        </p:nvSpPr>
        <p:spPr>
          <a:xfrm>
            <a:off x="3962400" y="2362200"/>
            <a:ext cx="4724400" cy="3763963"/>
          </a:xfrm>
          <a:prstGeom prst="rect">
            <a:avLst/>
          </a:prstGeom>
          <a:noFill/>
          <a:ln>
            <a:noFill/>
          </a:ln>
        </p:spPr>
        <p:txBody>
          <a:bodyPr spcFirstLastPara="1" wrap="square" lIns="0" tIns="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42900" algn="l">
              <a:spcBef>
                <a:spcPts val="360"/>
              </a:spcBef>
              <a:spcAft>
                <a:spcPts val="0"/>
              </a:spcAft>
              <a:buClr>
                <a:schemeClr val="dk1"/>
              </a:buClr>
              <a:buSzPts val="1800"/>
              <a:buChar char="–"/>
              <a:defRPr sz="1800"/>
            </a:lvl2pPr>
            <a:lvl3pPr marL="1371600" lvl="2" indent="-342900" algn="l">
              <a:spcBef>
                <a:spcPts val="360"/>
              </a:spcBef>
              <a:spcAft>
                <a:spcPts val="0"/>
              </a:spcAft>
              <a:buClr>
                <a:schemeClr val="dk1"/>
              </a:buClr>
              <a:buSzPts val="1800"/>
              <a:buChar char="•"/>
              <a:defRPr sz="18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6" name="Google Shape;56;p24"/>
          <p:cNvSpPr txBox="1">
            <a:spLocks noGrp="1"/>
          </p:cNvSpPr>
          <p:nvPr>
            <p:ph type="body" idx="2"/>
          </p:nvPr>
        </p:nvSpPr>
        <p:spPr>
          <a:xfrm>
            <a:off x="457200" y="2362200"/>
            <a:ext cx="3008313" cy="3763963"/>
          </a:xfrm>
          <a:prstGeom prst="rect">
            <a:avLst/>
          </a:prstGeom>
          <a:noFill/>
          <a:ln>
            <a:noFill/>
          </a:ln>
        </p:spPr>
        <p:txBody>
          <a:bodyPr spcFirstLastPara="1" wrap="square" lIns="0" tIns="0" rIns="91425" bIns="45700" anchor="t" anchorCtr="0">
            <a:normAutofit/>
          </a:bodyPr>
          <a:lstStyle>
            <a:lvl1pPr marL="457200" lvl="0" indent="-228600" algn="l">
              <a:spcBef>
                <a:spcPts val="360"/>
              </a:spcBef>
              <a:spcAft>
                <a:spcPts val="0"/>
              </a:spcAft>
              <a:buClr>
                <a:schemeClr val="dk1"/>
              </a:buClr>
              <a:buSzPts val="1800"/>
              <a:buNone/>
              <a:defRPr sz="18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grpSp>
        <p:nvGrpSpPr>
          <p:cNvPr id="57" name="Google Shape;57;p24"/>
          <p:cNvGrpSpPr/>
          <p:nvPr/>
        </p:nvGrpSpPr>
        <p:grpSpPr>
          <a:xfrm>
            <a:off x="0" y="0"/>
            <a:ext cx="9144000" cy="914400"/>
            <a:chOff x="0" y="0"/>
            <a:chExt cx="9144000" cy="914400"/>
          </a:xfrm>
        </p:grpSpPr>
        <p:sp>
          <p:nvSpPr>
            <p:cNvPr id="58" name="Google Shape;58;p24"/>
            <p:cNvSpPr/>
            <p:nvPr/>
          </p:nvSpPr>
          <p:spPr>
            <a:xfrm rot="10800000">
              <a:off x="304800" y="685800"/>
              <a:ext cx="685800" cy="228600"/>
            </a:xfrm>
            <a:prstGeom prst="triangle">
              <a:avLst>
                <a:gd name="adj" fmla="val 50000"/>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 name="Google Shape;59;p24"/>
            <p:cNvSpPr/>
            <p:nvPr/>
          </p:nvSpPr>
          <p:spPr>
            <a:xfrm>
              <a:off x="0" y="0"/>
              <a:ext cx="9144000" cy="762000"/>
            </a:xfrm>
            <a:prstGeom prst="rect">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60" name="Google Shape;60;p24" descr="UMaine_fullcrest_logo4c_reverse.png"/>
          <p:cNvPicPr preferRelativeResize="0"/>
          <p:nvPr/>
        </p:nvPicPr>
        <p:blipFill rotWithShape="1">
          <a:blip r:embed="rId2">
            <a:alphaModFix/>
          </a:blip>
          <a:srcRect/>
          <a:stretch/>
        </p:blipFill>
        <p:spPr>
          <a:xfrm>
            <a:off x="381000" y="152400"/>
            <a:ext cx="1981200" cy="630382"/>
          </a:xfrm>
          <a:prstGeom prst="rect">
            <a:avLst/>
          </a:prstGeom>
          <a:noFill/>
          <a:ln>
            <a:noFill/>
          </a:ln>
        </p:spPr>
      </p:pic>
      <p:sp>
        <p:nvSpPr>
          <p:cNvPr id="61" name="Google Shape;61;p24"/>
          <p:cNvSpPr txBox="1">
            <a:spLocks noGrp="1"/>
          </p:cNvSpPr>
          <p:nvPr>
            <p:ph type="body" idx="3"/>
          </p:nvPr>
        </p:nvSpPr>
        <p:spPr>
          <a:xfrm>
            <a:off x="457200" y="1371600"/>
            <a:ext cx="8229600" cy="914400"/>
          </a:xfrm>
          <a:prstGeom prst="rect">
            <a:avLst/>
          </a:prstGeom>
          <a:noFill/>
          <a:ln>
            <a:noFill/>
          </a:ln>
        </p:spPr>
        <p:txBody>
          <a:bodyPr spcFirstLastPara="1" wrap="square" lIns="0" tIns="0" rIns="91425" bIns="45700" anchor="t" anchorCtr="0">
            <a:normAutofit/>
          </a:bodyPr>
          <a:lstStyle>
            <a:lvl1pPr marL="457200" lvl="0" indent="-228600" algn="l">
              <a:spcBef>
                <a:spcPts val="640"/>
              </a:spcBef>
              <a:spcAft>
                <a:spcPts val="0"/>
              </a:spcAft>
              <a:buClr>
                <a:schemeClr val="dk1"/>
              </a:buClr>
              <a:buSzPts val="3200"/>
              <a:buNone/>
              <a:defRPr sz="320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2"/>
        <p:cNvGrpSpPr/>
        <p:nvPr/>
      </p:nvGrpSpPr>
      <p:grpSpPr>
        <a:xfrm>
          <a:off x="0" y="0"/>
          <a:ext cx="0" cy="0"/>
          <a:chOff x="0" y="0"/>
          <a:chExt cx="0" cy="0"/>
        </a:xfrm>
      </p:grpSpPr>
      <p:sp>
        <p:nvSpPr>
          <p:cNvPr id="63" name="Google Shape;63;p25"/>
          <p:cNvSpPr>
            <a:spLocks noGrp="1"/>
          </p:cNvSpPr>
          <p:nvPr>
            <p:ph type="pic" idx="2"/>
          </p:nvPr>
        </p:nvSpPr>
        <p:spPr>
          <a:xfrm>
            <a:off x="457200" y="2407924"/>
            <a:ext cx="8229600" cy="3916676"/>
          </a:xfrm>
          <a:prstGeom prst="rect">
            <a:avLst/>
          </a:prstGeom>
          <a:noFill/>
          <a:ln>
            <a:noFill/>
          </a:ln>
        </p:spPr>
      </p:sp>
      <p:grpSp>
        <p:nvGrpSpPr>
          <p:cNvPr id="64" name="Google Shape;64;p25"/>
          <p:cNvGrpSpPr/>
          <p:nvPr/>
        </p:nvGrpSpPr>
        <p:grpSpPr>
          <a:xfrm>
            <a:off x="0" y="0"/>
            <a:ext cx="9144000" cy="914400"/>
            <a:chOff x="0" y="0"/>
            <a:chExt cx="9144000" cy="914400"/>
          </a:xfrm>
        </p:grpSpPr>
        <p:sp>
          <p:nvSpPr>
            <p:cNvPr id="65" name="Google Shape;65;p25"/>
            <p:cNvSpPr/>
            <p:nvPr/>
          </p:nvSpPr>
          <p:spPr>
            <a:xfrm rot="10800000">
              <a:off x="304800" y="685800"/>
              <a:ext cx="685800" cy="228600"/>
            </a:xfrm>
            <a:prstGeom prst="triangle">
              <a:avLst>
                <a:gd name="adj" fmla="val 50000"/>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25"/>
            <p:cNvSpPr/>
            <p:nvPr/>
          </p:nvSpPr>
          <p:spPr>
            <a:xfrm>
              <a:off x="0" y="0"/>
              <a:ext cx="9144000" cy="762000"/>
            </a:xfrm>
            <a:prstGeom prst="rect">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67" name="Google Shape;67;p25" descr="UMaine_fullcrest_logo4c_reverse.png"/>
          <p:cNvPicPr preferRelativeResize="0"/>
          <p:nvPr/>
        </p:nvPicPr>
        <p:blipFill rotWithShape="1">
          <a:blip r:embed="rId2">
            <a:alphaModFix/>
          </a:blip>
          <a:srcRect/>
          <a:stretch/>
        </p:blipFill>
        <p:spPr>
          <a:xfrm>
            <a:off x="381000" y="152400"/>
            <a:ext cx="1981200" cy="63038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hart - Single">
  <p:cSld name="Chart - Single">
    <p:spTree>
      <p:nvGrpSpPr>
        <p:cNvPr id="1" name="Shape 68"/>
        <p:cNvGrpSpPr/>
        <p:nvPr/>
      </p:nvGrpSpPr>
      <p:grpSpPr>
        <a:xfrm>
          <a:off x="0" y="0"/>
          <a:ext cx="0" cy="0"/>
          <a:chOff x="0" y="0"/>
          <a:chExt cx="0" cy="0"/>
        </a:xfrm>
      </p:grpSpPr>
      <p:sp>
        <p:nvSpPr>
          <p:cNvPr id="69" name="Google Shape;69;p26"/>
          <p:cNvSpPr>
            <a:spLocks noGrp="1"/>
          </p:cNvSpPr>
          <p:nvPr>
            <p:ph type="chart" idx="2"/>
          </p:nvPr>
        </p:nvSpPr>
        <p:spPr>
          <a:xfrm>
            <a:off x="463825" y="2564999"/>
            <a:ext cx="5448080" cy="3759601"/>
          </a:xfrm>
          <a:prstGeom prst="rect">
            <a:avLst/>
          </a:prstGeom>
          <a:noFill/>
          <a:ln>
            <a:noFill/>
          </a:ln>
        </p:spPr>
        <p:txBody>
          <a:bodyPr spcFirstLastPara="1" wrap="square" lIns="0" tIns="0" rIns="0" bIns="0" anchor="t" anchorCtr="0">
            <a:normAutofit/>
          </a:bodyPr>
          <a:lstStyle>
            <a:lvl1pPr marR="0" lvl="0" algn="l" rtl="0">
              <a:spcBef>
                <a:spcPts val="400"/>
              </a:spcBef>
              <a:spcAft>
                <a:spcPts val="0"/>
              </a:spcAft>
              <a:buClr>
                <a:srgbClr val="999999"/>
              </a:buClr>
              <a:buSzPts val="2000"/>
              <a:buFont typeface="Arial"/>
              <a:buNone/>
              <a:defRPr sz="2000" b="0" i="0" u="none" strike="noStrike" cap="none">
                <a:solidFill>
                  <a:srgbClr val="999999"/>
                </a:solidFill>
                <a:latin typeface="Arial"/>
                <a:ea typeface="Arial"/>
                <a:cs typeface="Arial"/>
                <a:sym typeface="Arial"/>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70" name="Google Shape;70;p26"/>
          <p:cNvGrpSpPr/>
          <p:nvPr/>
        </p:nvGrpSpPr>
        <p:grpSpPr>
          <a:xfrm>
            <a:off x="0" y="0"/>
            <a:ext cx="9144000" cy="914400"/>
            <a:chOff x="0" y="0"/>
            <a:chExt cx="9144000" cy="914400"/>
          </a:xfrm>
        </p:grpSpPr>
        <p:sp>
          <p:nvSpPr>
            <p:cNvPr id="71" name="Google Shape;71;p26"/>
            <p:cNvSpPr/>
            <p:nvPr/>
          </p:nvSpPr>
          <p:spPr>
            <a:xfrm rot="10800000">
              <a:off x="304800" y="685800"/>
              <a:ext cx="685800" cy="228600"/>
            </a:xfrm>
            <a:prstGeom prst="triangle">
              <a:avLst>
                <a:gd name="adj" fmla="val 50000"/>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26"/>
            <p:cNvSpPr/>
            <p:nvPr/>
          </p:nvSpPr>
          <p:spPr>
            <a:xfrm>
              <a:off x="0" y="0"/>
              <a:ext cx="9144000" cy="762000"/>
            </a:xfrm>
            <a:prstGeom prst="rect">
              <a:avLst/>
            </a:prstGeom>
            <a:solidFill>
              <a:srgbClr val="001E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73" name="Google Shape;73;p26" descr="UMaine_fullcrest_logo4c_reverse.png"/>
          <p:cNvPicPr preferRelativeResize="0"/>
          <p:nvPr/>
        </p:nvPicPr>
        <p:blipFill rotWithShape="1">
          <a:blip r:embed="rId2">
            <a:alphaModFix/>
          </a:blip>
          <a:srcRect/>
          <a:stretch/>
        </p:blipFill>
        <p:spPr>
          <a:xfrm>
            <a:off x="381000" y="152400"/>
            <a:ext cx="1981200" cy="63038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body" idx="1"/>
          </p:nvPr>
        </p:nvSpPr>
        <p:spPr>
          <a:xfrm>
            <a:off x="457200" y="2167128"/>
            <a:ext cx="8229600" cy="3621197"/>
          </a:xfrm>
          <a:prstGeom prst="rect">
            <a:avLst/>
          </a:prstGeom>
          <a:noFill/>
          <a:ln>
            <a:noFill/>
          </a:ln>
        </p:spPr>
        <p:txBody>
          <a:bodyPr spcFirstLastPara="1" wrap="square" lIns="0" tIns="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Hoh3BHlEvkQ?feature=oembed" TargetMode="Externa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hyperlink" Target="http://www.youtube.com/watch?v=Hoh3BHlEvkQ"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KXdzePAFabw?feature=oembed" TargetMode="Externa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w4-PMaKP9MY?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a:spLocks noGrp="1"/>
          </p:cNvSpPr>
          <p:nvPr>
            <p:ph type="body" idx="1"/>
          </p:nvPr>
        </p:nvSpPr>
        <p:spPr>
          <a:xfrm>
            <a:off x="4921469" y="1600200"/>
            <a:ext cx="3581400" cy="1981200"/>
          </a:xfrm>
          <a:prstGeom prst="rect">
            <a:avLst/>
          </a:prstGeom>
          <a:noFill/>
          <a:ln>
            <a:noFill/>
          </a:ln>
        </p:spPr>
        <p:txBody>
          <a:bodyPr spcFirstLastPara="1" wrap="square" lIns="0" tIns="0" rIns="91425" bIns="45700" anchor="b" anchorCtr="0">
            <a:normAutofit/>
          </a:bodyPr>
          <a:lstStyle/>
          <a:p>
            <a:pPr marL="0" lvl="0" indent="0" algn="l" rtl="0">
              <a:spcBef>
                <a:spcPts val="0"/>
              </a:spcBef>
              <a:spcAft>
                <a:spcPts val="0"/>
              </a:spcAft>
              <a:buClr>
                <a:schemeClr val="lt1"/>
              </a:buClr>
              <a:buSzPts val="4000"/>
              <a:buNone/>
            </a:pPr>
            <a:r>
              <a:rPr lang="en-US"/>
              <a:t>Broader Impacts 101</a:t>
            </a:r>
            <a:endParaRPr/>
          </a:p>
        </p:txBody>
      </p:sp>
      <p:sp>
        <p:nvSpPr>
          <p:cNvPr id="86" name="Google Shape;86;p1"/>
          <p:cNvSpPr txBox="1">
            <a:spLocks noGrp="1"/>
          </p:cNvSpPr>
          <p:nvPr>
            <p:ph type="body" idx="2"/>
          </p:nvPr>
        </p:nvSpPr>
        <p:spPr>
          <a:xfrm>
            <a:off x="4800600" y="4114800"/>
            <a:ext cx="4114800" cy="1905000"/>
          </a:xfrm>
          <a:prstGeom prst="rect">
            <a:avLst/>
          </a:prstGeom>
          <a:noFill/>
          <a:ln>
            <a:noFill/>
          </a:ln>
        </p:spPr>
        <p:txBody>
          <a:bodyPr spcFirstLastPara="1" wrap="square" lIns="0" tIns="0" rIns="91425" bIns="45700" anchor="t" anchorCtr="0">
            <a:normAutofit/>
          </a:bodyPr>
          <a:lstStyle/>
          <a:p>
            <a:pPr marL="0" lvl="0" indent="0" algn="l" rtl="0">
              <a:spcBef>
                <a:spcPts val="0"/>
              </a:spcBef>
              <a:spcAft>
                <a:spcPts val="0"/>
              </a:spcAft>
              <a:buClr>
                <a:srgbClr val="66A6CF"/>
              </a:buClr>
              <a:buSzPts val="2300"/>
              <a:buNone/>
            </a:pPr>
            <a:r>
              <a:rPr lang="en-US" sz="2300"/>
              <a:t>National EPSCoR Conference</a:t>
            </a:r>
            <a:endParaRPr/>
          </a:p>
          <a:p>
            <a:pPr marL="0" lvl="0" indent="0" algn="l" rtl="0">
              <a:spcBef>
                <a:spcPts val="460"/>
              </a:spcBef>
              <a:spcAft>
                <a:spcPts val="0"/>
              </a:spcAft>
              <a:buClr>
                <a:srgbClr val="66A6CF"/>
              </a:buClr>
              <a:buSzPts val="2300"/>
              <a:buNone/>
            </a:pPr>
            <a:r>
              <a:rPr lang="en-US" sz="2300"/>
              <a:t>Portland, Maine</a:t>
            </a:r>
            <a:endParaRPr/>
          </a:p>
          <a:p>
            <a:pPr marL="0" lvl="0" indent="0" algn="l" rtl="0">
              <a:spcBef>
                <a:spcPts val="460"/>
              </a:spcBef>
              <a:spcAft>
                <a:spcPts val="0"/>
              </a:spcAft>
              <a:buClr>
                <a:srgbClr val="66A6CF"/>
              </a:buClr>
              <a:buSzPts val="2300"/>
              <a:buNone/>
            </a:pPr>
            <a:r>
              <a:rPr lang="en-US" sz="2300"/>
              <a:t>November 15, 2022 </a:t>
            </a:r>
            <a:endParaRPr/>
          </a:p>
          <a:p>
            <a:pPr marL="0" lvl="0" indent="0" algn="l" rtl="0">
              <a:spcBef>
                <a:spcPts val="360"/>
              </a:spcBef>
              <a:spcAft>
                <a:spcPts val="0"/>
              </a:spcAft>
              <a:buClr>
                <a:srgbClr val="66A6CF"/>
              </a:buClr>
              <a:buSzPts val="1800"/>
              <a:buNone/>
            </a:pPr>
            <a:endParaRPr/>
          </a:p>
        </p:txBody>
      </p:sp>
      <p:pic>
        <p:nvPicPr>
          <p:cNvPr id="87" name="Google Shape;87;p1" descr="19987329648_29940440b7_k.jpg"/>
          <p:cNvPicPr preferRelativeResize="0">
            <a:picLocks noGrp="1"/>
          </p:cNvPicPr>
          <p:nvPr>
            <p:ph type="pic" idx="3"/>
          </p:nvPr>
        </p:nvPicPr>
        <p:blipFill rotWithShape="1">
          <a:blip r:embed="rId3">
            <a:alphaModFix/>
          </a:blip>
          <a:srcRect l="745" r="745"/>
          <a:stretch/>
        </p:blipFill>
        <p:spPr>
          <a:xfrm>
            <a:off x="609600" y="609600"/>
            <a:ext cx="3657600" cy="556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1693aeaf2d3_0_14"/>
          <p:cNvSpPr txBox="1"/>
          <p:nvPr/>
        </p:nvSpPr>
        <p:spPr>
          <a:xfrm>
            <a:off x="457200" y="1143000"/>
            <a:ext cx="4246200" cy="1031400"/>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BI Partner perspective:</a:t>
            </a:r>
            <a:r>
              <a:rPr lang="en-US" sz="3200">
                <a:solidFill>
                  <a:srgbClr val="7F7F7F"/>
                </a:solidFill>
              </a:rPr>
              <a:t> </a:t>
            </a:r>
            <a:endParaRPr sz="3200">
              <a:solidFill>
                <a:srgbClr val="7F7F7F"/>
              </a:solidFill>
            </a:endParaRPr>
          </a:p>
          <a:p>
            <a:pPr marL="0" marR="0" lvl="0" indent="0" algn="l" rtl="0">
              <a:spcBef>
                <a:spcPts val="0"/>
              </a:spcBef>
              <a:spcAft>
                <a:spcPts val="0"/>
              </a:spcAft>
              <a:buClr>
                <a:srgbClr val="7F7F7F"/>
              </a:buClr>
              <a:buSzPts val="3200"/>
              <a:buFont typeface="Arial"/>
              <a:buNone/>
            </a:pPr>
            <a:r>
              <a:rPr lang="en-US" sz="3200">
                <a:solidFill>
                  <a:srgbClr val="7F7F7F"/>
                </a:solidFill>
              </a:rPr>
              <a:t>UMaine </a:t>
            </a:r>
            <a:r>
              <a:rPr lang="en-US" sz="3200" b="0">
                <a:solidFill>
                  <a:srgbClr val="7F7F7F"/>
                </a:solidFill>
                <a:latin typeface="Arial"/>
                <a:ea typeface="Arial"/>
                <a:cs typeface="Arial"/>
                <a:sym typeface="Arial"/>
              </a:rPr>
              <a:t>Extension/4-H</a:t>
            </a:r>
            <a:endParaRPr sz="3200" b="0">
              <a:solidFill>
                <a:srgbClr val="7F7F7F"/>
              </a:solidFill>
              <a:latin typeface="Arial"/>
              <a:ea typeface="Arial"/>
              <a:cs typeface="Arial"/>
              <a:sym typeface="Arial"/>
            </a:endParaRPr>
          </a:p>
        </p:txBody>
      </p:sp>
      <p:sp>
        <p:nvSpPr>
          <p:cNvPr id="146" name="Google Shape;146;g1693aeaf2d3_0_14"/>
          <p:cNvSpPr txBox="1">
            <a:spLocks noGrp="1"/>
          </p:cNvSpPr>
          <p:nvPr>
            <p:ph type="body" idx="1"/>
          </p:nvPr>
        </p:nvSpPr>
        <p:spPr>
          <a:xfrm>
            <a:off x="457200" y="2174400"/>
            <a:ext cx="4246200" cy="4947900"/>
          </a:xfrm>
          <a:prstGeom prst="rect">
            <a:avLst/>
          </a:prstGeom>
          <a:noFill/>
          <a:ln>
            <a:noFill/>
          </a:ln>
        </p:spPr>
        <p:txBody>
          <a:bodyPr spcFirstLastPara="1" wrap="square" lIns="0" tIns="0" rIns="91425" bIns="45700" anchor="t" anchorCtr="0">
            <a:normAutofit lnSpcReduction="10000"/>
          </a:bodyPr>
          <a:lstStyle/>
          <a:p>
            <a:pPr marL="0" lvl="0" indent="0" algn="l" rtl="0">
              <a:spcBef>
                <a:spcPts val="0"/>
              </a:spcBef>
              <a:spcAft>
                <a:spcPts val="0"/>
              </a:spcAft>
              <a:buNone/>
            </a:pPr>
            <a:endParaRPr/>
          </a:p>
          <a:p>
            <a:pPr marL="342900" lvl="0" indent="-342900" algn="l" rtl="0">
              <a:spcBef>
                <a:spcPts val="480"/>
              </a:spcBef>
              <a:spcAft>
                <a:spcPts val="0"/>
              </a:spcAft>
              <a:buClr>
                <a:schemeClr val="dk1"/>
              </a:buClr>
              <a:buSzPts val="2400"/>
              <a:buChar char="•"/>
            </a:pPr>
            <a:r>
              <a:rPr lang="en-US" sz="2400"/>
              <a:t>Audiences:  Youth in Maine</a:t>
            </a:r>
            <a:endParaRPr sz="2400"/>
          </a:p>
          <a:p>
            <a:pPr marL="742950" lvl="1" indent="-323850" algn="l" rtl="0">
              <a:spcBef>
                <a:spcPts val="480"/>
              </a:spcBef>
              <a:spcAft>
                <a:spcPts val="0"/>
              </a:spcAft>
              <a:buClr>
                <a:schemeClr val="dk1"/>
              </a:buClr>
              <a:buSzPts val="2400"/>
              <a:buChar char="–"/>
            </a:pPr>
            <a:r>
              <a:rPr lang="en-US" sz="2400"/>
              <a:t>Rural</a:t>
            </a:r>
            <a:endParaRPr sz="2400"/>
          </a:p>
          <a:p>
            <a:pPr marL="742950" lvl="1" indent="-323850" algn="l" rtl="0">
              <a:spcBef>
                <a:spcPts val="480"/>
              </a:spcBef>
              <a:spcAft>
                <a:spcPts val="0"/>
              </a:spcAft>
              <a:buSzPts val="2400"/>
              <a:buChar char="–"/>
            </a:pPr>
            <a:r>
              <a:rPr lang="en-US" sz="2400"/>
              <a:t>Urban</a:t>
            </a:r>
            <a:endParaRPr sz="2400"/>
          </a:p>
          <a:p>
            <a:pPr marL="742950" lvl="1" indent="-323850" algn="l" rtl="0">
              <a:spcBef>
                <a:spcPts val="480"/>
              </a:spcBef>
              <a:spcAft>
                <a:spcPts val="0"/>
              </a:spcAft>
              <a:buSzPts val="2400"/>
              <a:buChar char="–"/>
            </a:pPr>
            <a:r>
              <a:rPr lang="en-US" sz="2400"/>
              <a:t>Low Income</a:t>
            </a:r>
            <a:endParaRPr sz="2400"/>
          </a:p>
          <a:p>
            <a:pPr marL="742950" lvl="1" indent="-323850" algn="l" rtl="0">
              <a:spcBef>
                <a:spcPts val="480"/>
              </a:spcBef>
              <a:spcAft>
                <a:spcPts val="0"/>
              </a:spcAft>
              <a:buSzPts val="2400"/>
              <a:buChar char="–"/>
            </a:pPr>
            <a:r>
              <a:rPr lang="en-US" sz="2400"/>
              <a:t>New Mainers</a:t>
            </a:r>
            <a:endParaRPr sz="2400"/>
          </a:p>
          <a:p>
            <a:pPr marL="742950" lvl="1" indent="-323850" algn="l" rtl="0">
              <a:spcBef>
                <a:spcPts val="480"/>
              </a:spcBef>
              <a:spcAft>
                <a:spcPts val="0"/>
              </a:spcAft>
              <a:buSzPts val="2400"/>
              <a:buChar char="–"/>
            </a:pPr>
            <a:r>
              <a:rPr lang="en-US" sz="2400"/>
              <a:t>(Tribal youth through WaYS program).</a:t>
            </a:r>
            <a:endParaRPr sz="2400"/>
          </a:p>
          <a:p>
            <a:pPr marL="342900" lvl="0" indent="-381000" algn="l" rtl="0">
              <a:spcBef>
                <a:spcPts val="480"/>
              </a:spcBef>
              <a:spcAft>
                <a:spcPts val="0"/>
              </a:spcAft>
              <a:buSzPts val="2400"/>
              <a:buChar char="•"/>
            </a:pPr>
            <a:r>
              <a:rPr lang="en-US" sz="2400"/>
              <a:t>18,000 youth/year</a:t>
            </a:r>
            <a:endParaRPr sz="2400"/>
          </a:p>
          <a:p>
            <a:pPr marL="342900" lvl="0" indent="-381000" algn="l" rtl="0">
              <a:spcBef>
                <a:spcPts val="480"/>
              </a:spcBef>
              <a:spcAft>
                <a:spcPts val="0"/>
              </a:spcAft>
              <a:buSzPts val="2400"/>
              <a:buChar char="•"/>
            </a:pPr>
            <a:r>
              <a:rPr lang="en-US" sz="2400"/>
              <a:t>Programming: Camps, clubs, afterschool, short-term programs, summer programs.</a:t>
            </a:r>
            <a:endParaRPr sz="2400"/>
          </a:p>
        </p:txBody>
      </p:sp>
      <p:pic>
        <p:nvPicPr>
          <p:cNvPr id="147" name="Google Shape;147;g1693aeaf2d3_0_14"/>
          <p:cNvPicPr preferRelativeResize="0"/>
          <p:nvPr/>
        </p:nvPicPr>
        <p:blipFill>
          <a:blip r:embed="rId3">
            <a:alphaModFix/>
          </a:blip>
          <a:stretch>
            <a:fillRect/>
          </a:stretch>
        </p:blipFill>
        <p:spPr>
          <a:xfrm>
            <a:off x="4770401" y="1143000"/>
            <a:ext cx="4246275" cy="55763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g1693aeaf2d3_0_24" descr="TALENT IS EVERYWHERE, OPPORTUNITY IS NOT. 55 million kids face a widening opportunity gap in America. Nothing should hold them back.  Not Now.  Not Ever.  Make every kid's potential count. Learn more about the opportunity gap and actionable ways we can solve it together. Join us at https://4-H.org/Opportunity4All." title="4-H - Opportunity4All - The Gap PSA">
            <a:hlinkClick r:id="rId4"/>
          </p:cNvPr>
          <p:cNvPicPr preferRelativeResize="0"/>
          <p:nvPr/>
        </p:nvPicPr>
        <p:blipFill>
          <a:blip r:embed="rId5">
            <a:alphaModFix/>
          </a:blip>
          <a:stretch>
            <a:fillRect/>
          </a:stretch>
        </p:blipFill>
        <p:spPr>
          <a:xfrm>
            <a:off x="-28" y="0"/>
            <a:ext cx="9144029" cy="6858000"/>
          </a:xfrm>
          <a:prstGeom prst="rect">
            <a:avLst/>
          </a:prstGeom>
          <a:noFill/>
          <a:ln>
            <a:noFill/>
          </a:ln>
        </p:spPr>
      </p:pic>
      <p:pic>
        <p:nvPicPr>
          <p:cNvPr id="2" name="Online Media 1">
            <a:hlinkClick r:id="" action="ppaction://media"/>
            <a:extLst>
              <a:ext uri="{FF2B5EF4-FFF2-40B4-BE49-F238E27FC236}">
                <a16:creationId xmlns:a16="http://schemas.microsoft.com/office/drawing/2014/main" id="{1C549CEE-135E-3092-4469-3379D61AD103}"/>
              </a:ext>
            </a:extLst>
          </p:cNvPr>
          <p:cNvPicPr>
            <a:picLocks noRot="1" noChangeAspect="1"/>
          </p:cNvPicPr>
          <p:nvPr>
            <a:videoFile r:link="rId1"/>
          </p:nvPr>
        </p:nvPicPr>
        <p:blipFill>
          <a:blip r:embed="rId6"/>
          <a:stretch>
            <a:fillRect/>
          </a:stretch>
        </p:blipFill>
        <p:spPr>
          <a:xfrm>
            <a:off x="-12193" y="842375"/>
            <a:ext cx="9156193" cy="5173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04DA4F-0562-E62C-F631-96676F11E2D3}"/>
              </a:ext>
            </a:extLst>
          </p:cNvPr>
          <p:cNvPicPr>
            <a:picLocks noChangeAspect="1"/>
          </p:cNvPicPr>
          <p:nvPr/>
        </p:nvPicPr>
        <p:blipFill>
          <a:blip r:embed="rId2"/>
          <a:stretch>
            <a:fillRect/>
          </a:stretch>
        </p:blipFill>
        <p:spPr>
          <a:xfrm>
            <a:off x="685800" y="820254"/>
            <a:ext cx="7772400" cy="5927905"/>
          </a:xfrm>
          <a:prstGeom prst="rect">
            <a:avLst/>
          </a:prstGeom>
        </p:spPr>
      </p:pic>
    </p:spTree>
    <p:extLst>
      <p:ext uri="{BB962C8B-B14F-4D97-AF65-F5344CB8AC3E}">
        <p14:creationId xmlns:p14="http://schemas.microsoft.com/office/powerpoint/2010/main" val="149505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9"/>
          <p:cNvSpPr txBox="1"/>
          <p:nvPr/>
        </p:nvSpPr>
        <p:spPr>
          <a:xfrm>
            <a:off x="457200" y="1143000"/>
            <a:ext cx="8229600" cy="538609"/>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BI and EPSCoR</a:t>
            </a:r>
            <a:endParaRPr sz="3200" b="0">
              <a:solidFill>
                <a:srgbClr val="7F7F7F"/>
              </a:solidFill>
              <a:latin typeface="Arial"/>
              <a:ea typeface="Arial"/>
              <a:cs typeface="Arial"/>
              <a:sym typeface="Arial"/>
            </a:endParaRPr>
          </a:p>
        </p:txBody>
      </p:sp>
      <p:sp>
        <p:nvSpPr>
          <p:cNvPr id="159" name="Google Shape;159;p9"/>
          <p:cNvSpPr txBox="1">
            <a:spLocks noGrp="1"/>
          </p:cNvSpPr>
          <p:nvPr>
            <p:ph type="body" idx="1"/>
          </p:nvPr>
        </p:nvSpPr>
        <p:spPr>
          <a:xfrm>
            <a:off x="462455" y="2133600"/>
            <a:ext cx="8229600" cy="4947791"/>
          </a:xfrm>
          <a:prstGeom prst="rect">
            <a:avLst/>
          </a:prstGeom>
          <a:noFill/>
          <a:ln>
            <a:noFill/>
          </a:ln>
        </p:spPr>
        <p:txBody>
          <a:bodyPr spcFirstLastPara="1" wrap="square" lIns="0" tIns="0" rIns="91425" bIns="45700" anchor="t" anchorCtr="0">
            <a:normAutofit/>
          </a:bodyPr>
          <a:lstStyle/>
          <a:p>
            <a:pPr marL="342900" lvl="0" indent="-342900" algn="l" rtl="0">
              <a:spcBef>
                <a:spcPts val="0"/>
              </a:spcBef>
              <a:spcAft>
                <a:spcPts val="0"/>
              </a:spcAft>
              <a:buClr>
                <a:schemeClr val="dk1"/>
              </a:buClr>
              <a:buSzPts val="2800"/>
              <a:buChar char="•"/>
            </a:pPr>
            <a:r>
              <a:rPr lang="en-US" sz="2800"/>
              <a:t>Societal needs in EPSCoR jurisdictions</a:t>
            </a:r>
            <a:endParaRPr/>
          </a:p>
          <a:p>
            <a:pPr marL="742950" lvl="1" indent="-285750" algn="l" rtl="0">
              <a:spcBef>
                <a:spcPts val="480"/>
              </a:spcBef>
              <a:spcAft>
                <a:spcPts val="0"/>
              </a:spcAft>
              <a:buClr>
                <a:schemeClr val="dk1"/>
              </a:buClr>
              <a:buSzPts val="2400"/>
              <a:buChar char="–"/>
            </a:pPr>
            <a:r>
              <a:rPr lang="en-US" sz="2400"/>
              <a:t>Poverty</a:t>
            </a:r>
            <a:endParaRPr/>
          </a:p>
          <a:p>
            <a:pPr marL="742950" lvl="1" indent="-285750" algn="l" rtl="0">
              <a:spcBef>
                <a:spcPts val="480"/>
              </a:spcBef>
              <a:spcAft>
                <a:spcPts val="0"/>
              </a:spcAft>
              <a:buClr>
                <a:schemeClr val="dk1"/>
              </a:buClr>
              <a:buSzPts val="2400"/>
              <a:buChar char="–"/>
            </a:pPr>
            <a:r>
              <a:rPr lang="en-US" sz="2400"/>
              <a:t>Rural</a:t>
            </a:r>
            <a:endParaRPr/>
          </a:p>
          <a:p>
            <a:pPr marL="742950" lvl="1" indent="-285750" algn="l" rtl="0">
              <a:spcBef>
                <a:spcPts val="480"/>
              </a:spcBef>
              <a:spcAft>
                <a:spcPts val="0"/>
              </a:spcAft>
              <a:buClr>
                <a:schemeClr val="dk1"/>
              </a:buClr>
              <a:buSzPts val="2400"/>
              <a:buChar char="–"/>
            </a:pPr>
            <a:r>
              <a:rPr lang="en-US" sz="2400"/>
              <a:t>Many families with limited exposure to education beyond high school (first generation students)</a:t>
            </a:r>
            <a:endParaRPr/>
          </a:p>
          <a:p>
            <a:pPr marL="742950" lvl="1" indent="-285750" algn="l" rtl="0">
              <a:spcBef>
                <a:spcPts val="480"/>
              </a:spcBef>
              <a:spcAft>
                <a:spcPts val="0"/>
              </a:spcAft>
              <a:buClr>
                <a:schemeClr val="dk1"/>
              </a:buClr>
              <a:buSzPts val="2400"/>
              <a:buChar char="–"/>
            </a:pPr>
            <a:r>
              <a:rPr lang="en-US" sz="2400"/>
              <a:t>Small public schools and non-profits with limited resources for STEM education etc.</a:t>
            </a:r>
            <a:endParaRPr/>
          </a:p>
          <a:p>
            <a:pPr marL="742950" lvl="1" indent="-285750" algn="l" rtl="0">
              <a:spcBef>
                <a:spcPts val="480"/>
              </a:spcBef>
              <a:spcAft>
                <a:spcPts val="0"/>
              </a:spcAft>
              <a:buClr>
                <a:schemeClr val="dk1"/>
              </a:buClr>
              <a:buSzPts val="2400"/>
              <a:buChar char="–"/>
            </a:pPr>
            <a:r>
              <a:rPr lang="en-US" sz="2400"/>
              <a:t>Economic development and workforce needs are urgent especially in some areas</a:t>
            </a:r>
            <a:endParaRPr/>
          </a:p>
          <a:p>
            <a:pPr marL="742950" lvl="1" indent="-285750" algn="l" rtl="0">
              <a:spcBef>
                <a:spcPts val="480"/>
              </a:spcBef>
              <a:spcAft>
                <a:spcPts val="0"/>
              </a:spcAft>
              <a:buClr>
                <a:schemeClr val="dk1"/>
              </a:buClr>
              <a:buSzPts val="2400"/>
              <a:buChar char="–"/>
            </a:pPr>
            <a:r>
              <a:rPr lang="en-US" sz="2400" b="1"/>
              <a:t>Important to be aware of needs beyond campus and local area</a:t>
            </a:r>
            <a:endParaRPr/>
          </a:p>
          <a:p>
            <a:pPr marL="457200" lvl="1" indent="0" algn="l" rtl="0">
              <a:spcBef>
                <a:spcPts val="480"/>
              </a:spcBef>
              <a:spcAft>
                <a:spcPts val="0"/>
              </a:spcAft>
              <a:buClr>
                <a:schemeClr val="dk1"/>
              </a:buClr>
              <a:buSzPts val="2400"/>
              <a:buNone/>
            </a:pPr>
            <a:endParaRPr sz="2400"/>
          </a:p>
          <a:p>
            <a:pPr marL="342900" lvl="0" indent="-190500" algn="l" rtl="0">
              <a:spcBef>
                <a:spcPts val="480"/>
              </a:spcBef>
              <a:spcAft>
                <a:spcPts val="0"/>
              </a:spcAft>
              <a:buClr>
                <a:schemeClr val="dk1"/>
              </a:buClr>
              <a:buSzPts val="2400"/>
              <a:buNone/>
            </a:pPr>
            <a:endParaRPr sz="2400"/>
          </a:p>
          <a:p>
            <a:pPr marL="0" lvl="0" indent="0" algn="l" rtl="0">
              <a:spcBef>
                <a:spcPts val="360"/>
              </a:spcBef>
              <a:spcAft>
                <a:spcPts val="0"/>
              </a:spcAft>
              <a:buClr>
                <a:schemeClr val="dk1"/>
              </a:buClr>
              <a:buSzPts val="18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0"/>
          <p:cNvSpPr txBox="1"/>
          <p:nvPr/>
        </p:nvSpPr>
        <p:spPr>
          <a:xfrm>
            <a:off x="457200" y="1143000"/>
            <a:ext cx="8229600" cy="538609"/>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Tips for Effective BI</a:t>
            </a:r>
            <a:endParaRPr sz="3200" b="0">
              <a:solidFill>
                <a:srgbClr val="7F7F7F"/>
              </a:solidFill>
              <a:latin typeface="Arial"/>
              <a:ea typeface="Arial"/>
              <a:cs typeface="Arial"/>
              <a:sym typeface="Arial"/>
            </a:endParaRPr>
          </a:p>
        </p:txBody>
      </p:sp>
      <p:sp>
        <p:nvSpPr>
          <p:cNvPr id="165" name="Google Shape;165;p10"/>
          <p:cNvSpPr txBox="1">
            <a:spLocks noGrp="1"/>
          </p:cNvSpPr>
          <p:nvPr>
            <p:ph type="body" idx="1"/>
          </p:nvPr>
        </p:nvSpPr>
        <p:spPr>
          <a:xfrm>
            <a:off x="462455" y="2133600"/>
            <a:ext cx="8229600" cy="4947791"/>
          </a:xfrm>
          <a:prstGeom prst="rect">
            <a:avLst/>
          </a:prstGeom>
          <a:noFill/>
          <a:ln>
            <a:noFill/>
          </a:ln>
        </p:spPr>
        <p:txBody>
          <a:bodyPr spcFirstLastPara="1" wrap="square" lIns="0" tIns="0" rIns="91425" bIns="45700" anchor="t" anchorCtr="0">
            <a:normAutofit/>
          </a:bodyPr>
          <a:lstStyle/>
          <a:p>
            <a:pPr marL="342900" lvl="0" indent="-342900" algn="l" rtl="0">
              <a:spcBef>
                <a:spcPts val="0"/>
              </a:spcBef>
              <a:spcAft>
                <a:spcPts val="0"/>
              </a:spcAft>
              <a:buClr>
                <a:schemeClr val="dk1"/>
              </a:buClr>
              <a:buSzPts val="2000"/>
              <a:buChar char="•"/>
            </a:pPr>
            <a:r>
              <a:rPr lang="en-US" sz="2000"/>
              <a:t>Start early - not an afterthought</a:t>
            </a:r>
            <a:endParaRPr sz="2000"/>
          </a:p>
          <a:p>
            <a:pPr marL="342900" lvl="0" indent="-342900" algn="l" rtl="0">
              <a:spcBef>
                <a:spcPts val="400"/>
              </a:spcBef>
              <a:spcAft>
                <a:spcPts val="0"/>
              </a:spcAft>
              <a:buClr>
                <a:schemeClr val="dk1"/>
              </a:buClr>
              <a:buSzPts val="2000"/>
              <a:buChar char="•"/>
            </a:pPr>
            <a:r>
              <a:rPr lang="en-US" sz="2000"/>
              <a:t>Build on existing relationships and programs</a:t>
            </a:r>
            <a:endParaRPr/>
          </a:p>
          <a:p>
            <a:pPr marL="742950" lvl="1" indent="-285750" algn="l" rtl="0">
              <a:spcBef>
                <a:spcPts val="400"/>
              </a:spcBef>
              <a:spcAft>
                <a:spcPts val="0"/>
              </a:spcAft>
              <a:buClr>
                <a:schemeClr val="dk1"/>
              </a:buClr>
              <a:buSzPts val="2000"/>
              <a:buChar char="–"/>
            </a:pPr>
            <a:r>
              <a:rPr lang="en-US" sz="2000"/>
              <a:t>Science Fair and other ongoing events that have already captured an audience</a:t>
            </a:r>
            <a:endParaRPr sz="2000"/>
          </a:p>
          <a:p>
            <a:pPr marL="342900" lvl="0" indent="-342900" algn="l" rtl="0">
              <a:spcBef>
                <a:spcPts val="400"/>
              </a:spcBef>
              <a:spcAft>
                <a:spcPts val="0"/>
              </a:spcAft>
              <a:buClr>
                <a:schemeClr val="dk1"/>
              </a:buClr>
              <a:buSzPts val="2000"/>
              <a:buChar char="•"/>
            </a:pPr>
            <a:r>
              <a:rPr lang="en-US" sz="2000"/>
              <a:t>Consider BI preferences and interests</a:t>
            </a:r>
            <a:endParaRPr/>
          </a:p>
          <a:p>
            <a:pPr marL="342900" lvl="0" indent="-342900" algn="l" rtl="0">
              <a:spcBef>
                <a:spcPts val="400"/>
              </a:spcBef>
              <a:spcAft>
                <a:spcPts val="0"/>
              </a:spcAft>
              <a:buClr>
                <a:schemeClr val="dk1"/>
              </a:buClr>
              <a:buSzPts val="2000"/>
              <a:buChar char="•"/>
            </a:pPr>
            <a:r>
              <a:rPr lang="en-US" sz="2000"/>
              <a:t>Work through PI relationships - Newsom and Ranco</a:t>
            </a:r>
            <a:endParaRPr sz="2000"/>
          </a:p>
          <a:p>
            <a:pPr marL="342900" lvl="0" indent="-342900" algn="l" rtl="0">
              <a:spcBef>
                <a:spcPts val="400"/>
              </a:spcBef>
              <a:spcAft>
                <a:spcPts val="0"/>
              </a:spcAft>
              <a:buClr>
                <a:schemeClr val="dk1"/>
              </a:buClr>
              <a:buSzPts val="2000"/>
              <a:buChar char="•"/>
            </a:pPr>
            <a:r>
              <a:rPr lang="en-US" sz="2000"/>
              <a:t>Consider where impact will be noticed (under resourced organizations)</a:t>
            </a:r>
            <a:endParaRPr sz="2000"/>
          </a:p>
          <a:p>
            <a:pPr marL="342900" lvl="0" indent="-342900" algn="l" rtl="0">
              <a:spcBef>
                <a:spcPts val="400"/>
              </a:spcBef>
              <a:spcAft>
                <a:spcPts val="0"/>
              </a:spcAft>
              <a:buClr>
                <a:schemeClr val="dk1"/>
              </a:buClr>
              <a:buSzPts val="2000"/>
              <a:buChar char="•"/>
            </a:pPr>
            <a:r>
              <a:rPr lang="en-US" sz="2000"/>
              <a:t>Think through </a:t>
            </a:r>
            <a:r>
              <a:rPr lang="en-US" sz="2000" u="sng"/>
              <a:t>practical</a:t>
            </a:r>
            <a:r>
              <a:rPr lang="en-US" sz="2000"/>
              <a:t> issues of implementation</a:t>
            </a:r>
            <a:endParaRPr/>
          </a:p>
          <a:p>
            <a:pPr marL="742950" lvl="1" indent="-285750" algn="l" rtl="0">
              <a:spcBef>
                <a:spcPts val="400"/>
              </a:spcBef>
              <a:spcAft>
                <a:spcPts val="0"/>
              </a:spcAft>
              <a:buClr>
                <a:schemeClr val="dk1"/>
              </a:buClr>
              <a:buSzPts val="2000"/>
              <a:buChar char="–"/>
            </a:pPr>
            <a:r>
              <a:rPr lang="en-US" sz="2000"/>
              <a:t>Driving time/distance</a:t>
            </a:r>
            <a:endParaRPr/>
          </a:p>
          <a:p>
            <a:pPr marL="742950" lvl="1" indent="-285750" algn="l" rtl="0">
              <a:spcBef>
                <a:spcPts val="400"/>
              </a:spcBef>
              <a:spcAft>
                <a:spcPts val="0"/>
              </a:spcAft>
              <a:buClr>
                <a:schemeClr val="dk1"/>
              </a:buClr>
              <a:buSzPts val="2000"/>
              <a:buChar char="–"/>
            </a:pPr>
            <a:r>
              <a:rPr lang="en-US" sz="2000"/>
              <a:t>Outreach logistics – registration, meals, etc.</a:t>
            </a:r>
            <a:br>
              <a:rPr lang="en-US"/>
            </a:br>
            <a:endParaRPr sz="2400"/>
          </a:p>
          <a:p>
            <a:pPr marL="342900" lvl="0" indent="-190500" algn="l" rtl="0">
              <a:spcBef>
                <a:spcPts val="480"/>
              </a:spcBef>
              <a:spcAft>
                <a:spcPts val="0"/>
              </a:spcAft>
              <a:buClr>
                <a:schemeClr val="dk1"/>
              </a:buClr>
              <a:buSzPts val="2400"/>
              <a:buNone/>
            </a:pPr>
            <a:endParaRPr sz="2400"/>
          </a:p>
          <a:p>
            <a:pPr marL="0" lvl="0" indent="0" algn="l" rtl="0">
              <a:spcBef>
                <a:spcPts val="360"/>
              </a:spcBef>
              <a:spcAft>
                <a:spcPts val="0"/>
              </a:spcAft>
              <a:buClr>
                <a:schemeClr val="dk1"/>
              </a:buClr>
              <a:buSzPts val="18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1"/>
          <p:cNvSpPr txBox="1"/>
          <p:nvPr/>
        </p:nvSpPr>
        <p:spPr>
          <a:xfrm>
            <a:off x="457200" y="1143000"/>
            <a:ext cx="8229600" cy="538609"/>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Tips for Effective BI</a:t>
            </a:r>
            <a:endParaRPr sz="3200" b="0">
              <a:solidFill>
                <a:srgbClr val="7F7F7F"/>
              </a:solidFill>
              <a:latin typeface="Arial"/>
              <a:ea typeface="Arial"/>
              <a:cs typeface="Arial"/>
              <a:sym typeface="Arial"/>
            </a:endParaRPr>
          </a:p>
        </p:txBody>
      </p:sp>
      <p:sp>
        <p:nvSpPr>
          <p:cNvPr id="171" name="Google Shape;171;p11"/>
          <p:cNvSpPr txBox="1">
            <a:spLocks noGrp="1"/>
          </p:cNvSpPr>
          <p:nvPr>
            <p:ph type="body" idx="1"/>
          </p:nvPr>
        </p:nvSpPr>
        <p:spPr>
          <a:xfrm>
            <a:off x="462455" y="2133601"/>
            <a:ext cx="8229600" cy="3886200"/>
          </a:xfrm>
          <a:prstGeom prst="rect">
            <a:avLst/>
          </a:prstGeom>
          <a:noFill/>
          <a:ln>
            <a:noFill/>
          </a:ln>
        </p:spPr>
        <p:txBody>
          <a:bodyPr spcFirstLastPara="1" wrap="square" lIns="0" tIns="0" rIns="91425" bIns="45700" anchor="t" anchorCtr="0">
            <a:normAutofit lnSpcReduction="10000"/>
          </a:bodyPr>
          <a:lstStyle/>
          <a:p>
            <a:pPr marL="342900" lvl="0" indent="-190500" algn="l" rtl="0">
              <a:spcBef>
                <a:spcPts val="0"/>
              </a:spcBef>
              <a:spcAft>
                <a:spcPts val="0"/>
              </a:spcAft>
              <a:buClr>
                <a:schemeClr val="dk1"/>
              </a:buClr>
              <a:buSzPts val="2400"/>
              <a:buNone/>
            </a:pPr>
            <a:endParaRPr sz="2400"/>
          </a:p>
          <a:p>
            <a:pPr marL="342900" lvl="0" indent="-342900" algn="l" rtl="0">
              <a:spcBef>
                <a:spcPts val="360"/>
              </a:spcBef>
              <a:spcAft>
                <a:spcPts val="0"/>
              </a:spcAft>
              <a:buClr>
                <a:schemeClr val="dk1"/>
              </a:buClr>
              <a:buSzPts val="1800"/>
              <a:buChar char="•"/>
            </a:pPr>
            <a:r>
              <a:rPr lang="en-US"/>
              <a:t>Don’t assume that all orgs have similar resources - large high school vs rural high school, small HBCU vs R1 university</a:t>
            </a:r>
            <a:endParaRPr/>
          </a:p>
          <a:p>
            <a:pPr marL="342900" lvl="0" indent="-342900" algn="l" rtl="0">
              <a:spcBef>
                <a:spcPts val="360"/>
              </a:spcBef>
              <a:spcAft>
                <a:spcPts val="0"/>
              </a:spcAft>
              <a:buClr>
                <a:schemeClr val="dk1"/>
              </a:buClr>
              <a:buSzPts val="1800"/>
              <a:buChar char="•"/>
            </a:pPr>
            <a:r>
              <a:rPr lang="en-US"/>
              <a:t>Include detail in your description - how many impacted, when, </a:t>
            </a:r>
            <a:r>
              <a:rPr lang="en-US" b="1"/>
              <a:t>how will success be measured</a:t>
            </a:r>
            <a:endParaRPr b="1"/>
          </a:p>
          <a:p>
            <a:pPr marL="342900" lvl="0" indent="-342900" algn="l" rtl="0">
              <a:spcBef>
                <a:spcPts val="360"/>
              </a:spcBef>
              <a:spcAft>
                <a:spcPts val="0"/>
              </a:spcAft>
              <a:buClr>
                <a:schemeClr val="dk1"/>
              </a:buClr>
              <a:buSzPts val="1800"/>
              <a:buChar char="•"/>
            </a:pPr>
            <a:r>
              <a:rPr lang="en-US"/>
              <a:t>Build over three to five years versus doing everything at once</a:t>
            </a:r>
            <a:endParaRPr/>
          </a:p>
          <a:p>
            <a:pPr marL="342900" lvl="0" indent="-342900" algn="l" rtl="0">
              <a:spcBef>
                <a:spcPts val="360"/>
              </a:spcBef>
              <a:spcAft>
                <a:spcPts val="0"/>
              </a:spcAft>
              <a:buClr>
                <a:schemeClr val="dk1"/>
              </a:buClr>
              <a:buSzPts val="1800"/>
              <a:buChar char="•"/>
            </a:pPr>
            <a:r>
              <a:rPr lang="en-US"/>
              <a:t>Competition for young people’s time - summer sports camps, etc.</a:t>
            </a:r>
            <a:endParaRPr/>
          </a:p>
          <a:p>
            <a:pPr marL="342900" lvl="0" indent="-342900" algn="l" rtl="0">
              <a:spcBef>
                <a:spcPts val="360"/>
              </a:spcBef>
              <a:spcAft>
                <a:spcPts val="0"/>
              </a:spcAft>
              <a:buClr>
                <a:schemeClr val="dk1"/>
              </a:buClr>
              <a:buSzPts val="1800"/>
              <a:buChar char="•"/>
            </a:pPr>
            <a:r>
              <a:rPr lang="en-US"/>
              <a:t>Barriers - transportation, language, support at home</a:t>
            </a:r>
            <a:endParaRPr/>
          </a:p>
          <a:p>
            <a:pPr marL="342900" lvl="0" indent="-342900" algn="l" rtl="0">
              <a:spcBef>
                <a:spcPts val="360"/>
              </a:spcBef>
              <a:spcAft>
                <a:spcPts val="0"/>
              </a:spcAft>
              <a:buClr>
                <a:schemeClr val="dk1"/>
              </a:buClr>
              <a:buSzPts val="1800"/>
              <a:buChar char="•"/>
            </a:pPr>
            <a:r>
              <a:rPr lang="en-US"/>
              <a:t>Engage partners in the planning process and listen carefully to what they already offer and/or need.</a:t>
            </a:r>
            <a:endParaRPr/>
          </a:p>
          <a:p>
            <a:pPr marL="342900" lvl="0" indent="-342900" algn="l" rtl="0">
              <a:spcBef>
                <a:spcPts val="360"/>
              </a:spcBef>
              <a:spcAft>
                <a:spcPts val="0"/>
              </a:spcAft>
              <a:buClr>
                <a:schemeClr val="dk1"/>
              </a:buClr>
              <a:buSzPts val="1800"/>
              <a:buChar char="•"/>
            </a:pPr>
            <a:r>
              <a:rPr lang="en-US" b="1"/>
              <a:t>Thank partners frequently, even if the grant is not awarded.</a:t>
            </a:r>
            <a:endParaRPr b="1"/>
          </a:p>
          <a:p>
            <a:pPr marL="0" lvl="0" indent="0" algn="l" rtl="0">
              <a:spcBef>
                <a:spcPts val="360"/>
              </a:spcBef>
              <a:spcAft>
                <a:spcPts val="0"/>
              </a:spcAft>
              <a:buClr>
                <a:schemeClr val="dk1"/>
              </a:buClr>
              <a:buSzPts val="1800"/>
              <a:buNone/>
            </a:pPr>
            <a:br>
              <a:rPr lang="en-US"/>
            </a:b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4"/>
          <p:cNvSpPr txBox="1"/>
          <p:nvPr/>
        </p:nvSpPr>
        <p:spPr>
          <a:xfrm>
            <a:off x="457200" y="1143000"/>
            <a:ext cx="8229600" cy="538609"/>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Examples of University of Maine BI partners</a:t>
            </a:r>
            <a:endParaRPr sz="3200" b="0">
              <a:solidFill>
                <a:srgbClr val="7F7F7F"/>
              </a:solidFill>
              <a:latin typeface="Arial"/>
              <a:ea typeface="Arial"/>
              <a:cs typeface="Arial"/>
              <a:sym typeface="Arial"/>
            </a:endParaRPr>
          </a:p>
        </p:txBody>
      </p:sp>
      <p:sp>
        <p:nvSpPr>
          <p:cNvPr id="177" name="Google Shape;177;p14"/>
          <p:cNvSpPr txBox="1">
            <a:spLocks noGrp="1"/>
          </p:cNvSpPr>
          <p:nvPr>
            <p:ph type="body" idx="1"/>
          </p:nvPr>
        </p:nvSpPr>
        <p:spPr>
          <a:xfrm>
            <a:off x="462455" y="2133601"/>
            <a:ext cx="8229600" cy="3886200"/>
          </a:xfrm>
          <a:prstGeom prst="rect">
            <a:avLst/>
          </a:prstGeom>
          <a:noFill/>
          <a:ln>
            <a:noFill/>
          </a:ln>
        </p:spPr>
        <p:txBody>
          <a:bodyPr spcFirstLastPara="1" wrap="square" lIns="0" tIns="0" rIns="91425" bIns="45700" anchor="t" anchorCtr="0">
            <a:normAutofit fontScale="55000" lnSpcReduction="20000"/>
          </a:bodyPr>
          <a:lstStyle/>
          <a:p>
            <a:pPr marL="342900" lvl="0" indent="-327215" algn="l" rtl="0">
              <a:spcBef>
                <a:spcPts val="0"/>
              </a:spcBef>
              <a:spcAft>
                <a:spcPts val="0"/>
              </a:spcAft>
              <a:buClr>
                <a:schemeClr val="dk1"/>
              </a:buClr>
              <a:buSzPct val="100000"/>
              <a:buChar char="•"/>
            </a:pPr>
            <a:r>
              <a:rPr lang="en-US" sz="3300"/>
              <a:t>Maine elementary, middle, and high schools</a:t>
            </a:r>
            <a:endParaRPr/>
          </a:p>
          <a:p>
            <a:pPr marL="342900" lvl="0" indent="-327215" algn="l" rtl="0">
              <a:spcBef>
                <a:spcPts val="412"/>
              </a:spcBef>
              <a:spcAft>
                <a:spcPts val="0"/>
              </a:spcAft>
              <a:buClr>
                <a:schemeClr val="dk1"/>
              </a:buClr>
              <a:buSzPct val="100000"/>
              <a:buChar char="•"/>
            </a:pPr>
            <a:r>
              <a:rPr lang="en-US" sz="3300"/>
              <a:t>Land trusts</a:t>
            </a:r>
            <a:endParaRPr/>
          </a:p>
          <a:p>
            <a:pPr marL="342900" lvl="0" indent="-327215" algn="l" rtl="0">
              <a:spcBef>
                <a:spcPts val="412"/>
              </a:spcBef>
              <a:spcAft>
                <a:spcPts val="0"/>
              </a:spcAft>
              <a:buClr>
                <a:schemeClr val="dk1"/>
              </a:buClr>
              <a:buSzPct val="100000"/>
              <a:buChar char="•"/>
            </a:pPr>
            <a:r>
              <a:rPr lang="en-US" sz="3300"/>
              <a:t>Senior colleges</a:t>
            </a:r>
            <a:endParaRPr/>
          </a:p>
          <a:p>
            <a:pPr marL="342900" lvl="0" indent="-327215" algn="l" rtl="0">
              <a:spcBef>
                <a:spcPts val="412"/>
              </a:spcBef>
              <a:spcAft>
                <a:spcPts val="0"/>
              </a:spcAft>
              <a:buClr>
                <a:schemeClr val="dk1"/>
              </a:buClr>
              <a:buSzPct val="100000"/>
              <a:buChar char="•"/>
            </a:pPr>
            <a:r>
              <a:rPr lang="en-US" sz="3300"/>
              <a:t>Wabanaki tribes &amp; WaYS</a:t>
            </a:r>
            <a:endParaRPr sz="3300"/>
          </a:p>
          <a:p>
            <a:pPr marL="342900" lvl="0" indent="-327215" algn="l" rtl="0">
              <a:spcBef>
                <a:spcPts val="412"/>
              </a:spcBef>
              <a:spcAft>
                <a:spcPts val="0"/>
              </a:spcAft>
              <a:buClr>
                <a:schemeClr val="dk1"/>
              </a:buClr>
              <a:buSzPct val="100000"/>
              <a:buChar char="•"/>
            </a:pPr>
            <a:r>
              <a:rPr lang="en-US" sz="3300"/>
              <a:t>Coastal Maine Botanical Gardens</a:t>
            </a:r>
            <a:endParaRPr/>
          </a:p>
          <a:p>
            <a:pPr marL="342900" lvl="0" indent="-327215" algn="l" rtl="0">
              <a:spcBef>
                <a:spcPts val="412"/>
              </a:spcBef>
              <a:spcAft>
                <a:spcPts val="0"/>
              </a:spcAft>
              <a:buClr>
                <a:schemeClr val="dk1"/>
              </a:buClr>
              <a:buSzPct val="100000"/>
              <a:buChar char="•"/>
            </a:pPr>
            <a:r>
              <a:rPr lang="en-US" sz="3300"/>
              <a:t>Maine State Science Fair</a:t>
            </a:r>
            <a:endParaRPr/>
          </a:p>
          <a:p>
            <a:pPr marL="342900" lvl="0" indent="-327215" algn="l" rtl="0">
              <a:spcBef>
                <a:spcPts val="412"/>
              </a:spcBef>
              <a:spcAft>
                <a:spcPts val="0"/>
              </a:spcAft>
              <a:buClr>
                <a:schemeClr val="dk1"/>
              </a:buClr>
              <a:buSzPct val="100000"/>
              <a:buChar char="•"/>
            </a:pPr>
            <a:r>
              <a:rPr lang="en-US" sz="3300"/>
              <a:t>Project Learning Tree</a:t>
            </a:r>
            <a:endParaRPr/>
          </a:p>
          <a:p>
            <a:pPr marL="342900" lvl="0" indent="-327215" algn="l" rtl="0">
              <a:spcBef>
                <a:spcPts val="412"/>
              </a:spcBef>
              <a:spcAft>
                <a:spcPts val="0"/>
              </a:spcAft>
              <a:buClr>
                <a:schemeClr val="dk1"/>
              </a:buClr>
              <a:buSzPct val="100000"/>
              <a:buChar char="•"/>
            </a:pPr>
            <a:r>
              <a:rPr lang="en-US" sz="3300"/>
              <a:t>Alabama A&amp;M University (HBCU)</a:t>
            </a:r>
            <a:endParaRPr/>
          </a:p>
          <a:p>
            <a:pPr marL="342900" lvl="0" indent="-327215" algn="l" rtl="0">
              <a:spcBef>
                <a:spcPts val="412"/>
              </a:spcBef>
              <a:spcAft>
                <a:spcPts val="0"/>
              </a:spcAft>
              <a:buClr>
                <a:schemeClr val="dk1"/>
              </a:buClr>
              <a:buSzPct val="100000"/>
              <a:buChar char="•"/>
            </a:pPr>
            <a:r>
              <a:rPr lang="en-US" sz="3300"/>
              <a:t>Upward Bound </a:t>
            </a:r>
            <a:endParaRPr/>
          </a:p>
          <a:p>
            <a:pPr marL="342900" lvl="0" indent="-327215" algn="l" rtl="0">
              <a:spcBef>
                <a:spcPts val="412"/>
              </a:spcBef>
              <a:spcAft>
                <a:spcPts val="0"/>
              </a:spcAft>
              <a:buClr>
                <a:schemeClr val="dk1"/>
              </a:buClr>
              <a:buSzPct val="100000"/>
              <a:buChar char="•"/>
            </a:pPr>
            <a:r>
              <a:rPr lang="en-US" sz="3300"/>
              <a:t>Girl Scouts of America</a:t>
            </a:r>
            <a:endParaRPr sz="3300"/>
          </a:p>
          <a:p>
            <a:pPr marL="342900" lvl="0" indent="-327215" algn="l" rtl="0">
              <a:spcBef>
                <a:spcPts val="412"/>
              </a:spcBef>
              <a:spcAft>
                <a:spcPts val="0"/>
              </a:spcAft>
              <a:buClr>
                <a:schemeClr val="dk1"/>
              </a:buClr>
              <a:buSzPct val="100000"/>
              <a:buChar char="•"/>
            </a:pPr>
            <a:r>
              <a:rPr lang="en-US" sz="3300"/>
              <a:t>University of Maine Cooperative Extension/4-H</a:t>
            </a:r>
            <a:br>
              <a:rPr lang="en-US" sz="3300"/>
            </a:br>
            <a:endParaRPr sz="3300"/>
          </a:p>
          <a:p>
            <a:pPr marL="0" lvl="0" indent="0" algn="l" rtl="0">
              <a:spcBef>
                <a:spcPts val="225"/>
              </a:spcBef>
              <a:spcAft>
                <a:spcPts val="0"/>
              </a:spcAft>
              <a:buClr>
                <a:schemeClr val="dk1"/>
              </a:buClr>
              <a:buSzPct val="100000"/>
              <a:buNone/>
            </a:pPr>
            <a:br>
              <a:rPr lang="en-US"/>
            </a:b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2"/>
          <p:cNvSpPr txBox="1"/>
          <p:nvPr/>
        </p:nvSpPr>
        <p:spPr>
          <a:xfrm>
            <a:off x="457200" y="1143000"/>
            <a:ext cx="8229600" cy="538609"/>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Pitfalls to Avoid</a:t>
            </a:r>
            <a:endParaRPr sz="3200" b="0">
              <a:solidFill>
                <a:srgbClr val="7F7F7F"/>
              </a:solidFill>
              <a:latin typeface="Arial"/>
              <a:ea typeface="Arial"/>
              <a:cs typeface="Arial"/>
              <a:sym typeface="Arial"/>
            </a:endParaRPr>
          </a:p>
        </p:txBody>
      </p:sp>
      <p:sp>
        <p:nvSpPr>
          <p:cNvPr id="183" name="Google Shape;183;p12"/>
          <p:cNvSpPr txBox="1">
            <a:spLocks noGrp="1"/>
          </p:cNvSpPr>
          <p:nvPr>
            <p:ph type="body" idx="1"/>
          </p:nvPr>
        </p:nvSpPr>
        <p:spPr>
          <a:xfrm>
            <a:off x="462450" y="1812375"/>
            <a:ext cx="8229600" cy="4207500"/>
          </a:xfrm>
          <a:prstGeom prst="rect">
            <a:avLst/>
          </a:prstGeom>
          <a:noFill/>
          <a:ln>
            <a:noFill/>
          </a:ln>
        </p:spPr>
        <p:txBody>
          <a:bodyPr spcFirstLastPara="1" wrap="square" lIns="0" tIns="0" rIns="91425" bIns="45700" anchor="t" anchorCtr="0">
            <a:normAutofit fontScale="62500" lnSpcReduction="20000"/>
          </a:bodyPr>
          <a:lstStyle/>
          <a:p>
            <a:pPr marL="342900" lvl="0" indent="-353092" algn="l" rtl="0">
              <a:spcBef>
                <a:spcPts val="0"/>
              </a:spcBef>
              <a:spcAft>
                <a:spcPts val="0"/>
              </a:spcAft>
              <a:buClr>
                <a:schemeClr val="dk1"/>
              </a:buClr>
              <a:buSzPct val="100000"/>
              <a:buChar char="•"/>
            </a:pPr>
            <a:r>
              <a:rPr lang="en-US" sz="3232"/>
              <a:t>Overly ambitious, strung together ideas (“laundry list” approach)</a:t>
            </a:r>
            <a:endParaRPr sz="2632"/>
          </a:p>
          <a:p>
            <a:pPr marL="342900" lvl="0" indent="-353092" algn="l" rtl="0">
              <a:spcBef>
                <a:spcPts val="372"/>
              </a:spcBef>
              <a:spcAft>
                <a:spcPts val="0"/>
              </a:spcAft>
              <a:buClr>
                <a:schemeClr val="dk1"/>
              </a:buClr>
              <a:buSzPct val="100000"/>
              <a:buChar char="•"/>
            </a:pPr>
            <a:r>
              <a:rPr lang="en-US" sz="3232"/>
              <a:t>Failure to integrate BI with research </a:t>
            </a:r>
            <a:endParaRPr sz="4132"/>
          </a:p>
          <a:p>
            <a:pPr marL="342900" lvl="0" indent="-353092" algn="l" rtl="0">
              <a:spcBef>
                <a:spcPts val="372"/>
              </a:spcBef>
              <a:spcAft>
                <a:spcPts val="0"/>
              </a:spcAft>
              <a:buClr>
                <a:schemeClr val="dk1"/>
              </a:buClr>
              <a:buSzPct val="100000"/>
              <a:buChar char="•"/>
            </a:pPr>
            <a:r>
              <a:rPr lang="en-US" sz="3232"/>
              <a:t>Not budgeting for activities</a:t>
            </a:r>
            <a:endParaRPr sz="3232"/>
          </a:p>
          <a:p>
            <a:pPr marL="342900" lvl="0" indent="-353092" algn="l" rtl="0">
              <a:spcBef>
                <a:spcPts val="372"/>
              </a:spcBef>
              <a:spcAft>
                <a:spcPts val="0"/>
              </a:spcAft>
              <a:buClr>
                <a:schemeClr val="dk1"/>
              </a:buClr>
              <a:buSzPct val="100000"/>
              <a:buChar char="•"/>
            </a:pPr>
            <a:r>
              <a:rPr lang="en-US" sz="3232"/>
              <a:t>Not budgeting for partner staff time</a:t>
            </a:r>
            <a:endParaRPr sz="4132"/>
          </a:p>
          <a:p>
            <a:pPr marL="342900" lvl="0" indent="-353092" algn="l" rtl="0">
              <a:spcBef>
                <a:spcPts val="372"/>
              </a:spcBef>
              <a:spcAft>
                <a:spcPts val="0"/>
              </a:spcAft>
              <a:buClr>
                <a:schemeClr val="dk1"/>
              </a:buClr>
              <a:buSzPct val="100000"/>
              <a:buChar char="•"/>
            </a:pPr>
            <a:r>
              <a:rPr lang="en-US" sz="3232"/>
              <a:t>Making assumptions about why the audience or partners would want to participate</a:t>
            </a:r>
            <a:endParaRPr sz="4132"/>
          </a:p>
          <a:p>
            <a:pPr marL="342900" lvl="0" indent="-353092" algn="l" rtl="0">
              <a:spcBef>
                <a:spcPts val="372"/>
              </a:spcBef>
              <a:spcAft>
                <a:spcPts val="0"/>
              </a:spcAft>
              <a:buClr>
                <a:schemeClr val="dk1"/>
              </a:buClr>
              <a:buSzPct val="100000"/>
              <a:buChar char="•"/>
            </a:pPr>
            <a:r>
              <a:rPr lang="en-US" sz="3232"/>
              <a:t>Making assumptions about reporting</a:t>
            </a:r>
            <a:endParaRPr sz="4132"/>
          </a:p>
          <a:p>
            <a:pPr marL="342900" lvl="0" indent="-353092" algn="l" rtl="0">
              <a:spcBef>
                <a:spcPts val="372"/>
              </a:spcBef>
              <a:spcAft>
                <a:spcPts val="0"/>
              </a:spcAft>
              <a:buClr>
                <a:schemeClr val="dk1"/>
              </a:buClr>
              <a:buSzPct val="100000"/>
              <a:buChar char="•"/>
            </a:pPr>
            <a:r>
              <a:rPr lang="en-US" sz="3232"/>
              <a:t>Assuming your desired outcomes match your partners’ needs and interests</a:t>
            </a:r>
            <a:endParaRPr sz="4132"/>
          </a:p>
          <a:p>
            <a:pPr marL="342900" lvl="0" indent="-353092" algn="l" rtl="0">
              <a:spcBef>
                <a:spcPts val="372"/>
              </a:spcBef>
              <a:spcAft>
                <a:spcPts val="0"/>
              </a:spcAft>
              <a:buClr>
                <a:schemeClr val="dk1"/>
              </a:buClr>
              <a:buSzPct val="100000"/>
              <a:buChar char="•"/>
            </a:pPr>
            <a:r>
              <a:rPr lang="en-US" sz="3232"/>
              <a:t>Ignoring the practicalities - registration, parking, meals (partner with a unit or organization that can lift this burden)</a:t>
            </a:r>
            <a:endParaRPr sz="4132"/>
          </a:p>
          <a:p>
            <a:pPr marL="342900" lvl="0" indent="-320040" algn="l" rtl="0">
              <a:spcBef>
                <a:spcPts val="511"/>
              </a:spcBef>
              <a:spcAft>
                <a:spcPts val="0"/>
              </a:spcAft>
              <a:buClr>
                <a:schemeClr val="dk1"/>
              </a:buClr>
              <a:buSzPct val="74238"/>
              <a:buChar char="•"/>
            </a:pPr>
            <a:r>
              <a:rPr lang="en-US" sz="3232"/>
              <a:t>Ignoring the importance and cost of evaluation</a:t>
            </a:r>
            <a:br>
              <a:rPr lang="en-US" sz="3300"/>
            </a:br>
            <a:endParaRPr sz="3300"/>
          </a:p>
          <a:p>
            <a:pPr marL="0" lvl="0" indent="0" algn="l" rtl="0">
              <a:spcBef>
                <a:spcPts val="279"/>
              </a:spcBef>
              <a:spcAft>
                <a:spcPts val="0"/>
              </a:spcAft>
              <a:buClr>
                <a:schemeClr val="dk1"/>
              </a:buClr>
              <a:buSzPct val="100000"/>
              <a:buNone/>
            </a:pPr>
            <a:br>
              <a:rPr lang="en-US"/>
            </a:b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3"/>
          <p:cNvSpPr txBox="1"/>
          <p:nvPr/>
        </p:nvSpPr>
        <p:spPr>
          <a:xfrm>
            <a:off x="457200" y="1143000"/>
            <a:ext cx="8229600" cy="538800"/>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Examples of BI involving UMaine 4-H</a:t>
            </a:r>
            <a:endParaRPr sz="3200" b="0">
              <a:solidFill>
                <a:srgbClr val="7F7F7F"/>
              </a:solidFill>
              <a:latin typeface="Arial"/>
              <a:ea typeface="Arial"/>
              <a:cs typeface="Arial"/>
              <a:sym typeface="Arial"/>
            </a:endParaRPr>
          </a:p>
        </p:txBody>
      </p:sp>
      <p:sp>
        <p:nvSpPr>
          <p:cNvPr id="189" name="Google Shape;189;p13"/>
          <p:cNvSpPr txBox="1">
            <a:spLocks noGrp="1"/>
          </p:cNvSpPr>
          <p:nvPr>
            <p:ph type="body" idx="1"/>
          </p:nvPr>
        </p:nvSpPr>
        <p:spPr>
          <a:xfrm>
            <a:off x="462455" y="2133601"/>
            <a:ext cx="8229600" cy="3886200"/>
          </a:xfrm>
          <a:prstGeom prst="rect">
            <a:avLst/>
          </a:prstGeom>
          <a:noFill/>
          <a:ln>
            <a:noFill/>
          </a:ln>
        </p:spPr>
        <p:txBody>
          <a:bodyPr spcFirstLastPara="1" wrap="square" lIns="0" tIns="0" rIns="91425" bIns="45700" anchor="t" anchorCtr="0">
            <a:normAutofit fontScale="92500" lnSpcReduction="10000"/>
          </a:bodyPr>
          <a:lstStyle/>
          <a:p>
            <a:pPr marL="342900" lvl="0" indent="0" algn="l" rtl="0">
              <a:spcBef>
                <a:spcPts val="0"/>
              </a:spcBef>
              <a:spcAft>
                <a:spcPts val="0"/>
              </a:spcAft>
              <a:buNone/>
            </a:pPr>
            <a:endParaRPr/>
          </a:p>
          <a:p>
            <a:pPr marL="342900" lvl="0" indent="-342900" algn="l" rtl="0">
              <a:spcBef>
                <a:spcPts val="660"/>
              </a:spcBef>
              <a:spcAft>
                <a:spcPts val="0"/>
              </a:spcAft>
              <a:buClr>
                <a:schemeClr val="dk2"/>
              </a:buClr>
              <a:buSzPts val="3300"/>
              <a:buChar char="•"/>
            </a:pPr>
            <a:r>
              <a:rPr lang="en-US" sz="3300" b="1">
                <a:solidFill>
                  <a:schemeClr val="dk2"/>
                </a:solidFill>
              </a:rPr>
              <a:t>4-H Science/STEM Toolkits (Track 1, other NSF and USDA funding)</a:t>
            </a:r>
            <a:endParaRPr sz="3300" b="1">
              <a:solidFill>
                <a:schemeClr val="dk2"/>
              </a:solidFill>
            </a:endParaRPr>
          </a:p>
          <a:p>
            <a:pPr marL="342900" lvl="0" indent="-342900" algn="l" rtl="0">
              <a:spcBef>
                <a:spcPts val="660"/>
              </a:spcBef>
              <a:spcAft>
                <a:spcPts val="0"/>
              </a:spcAft>
              <a:buClr>
                <a:srgbClr val="7F7F7F"/>
              </a:buClr>
              <a:buSzPts val="3300"/>
              <a:buChar char="•"/>
            </a:pPr>
            <a:r>
              <a:rPr lang="en-US" sz="3300">
                <a:solidFill>
                  <a:srgbClr val="7F7F7F"/>
                </a:solidFill>
              </a:rPr>
              <a:t>4-H Summer of Science Teens (Track 1)</a:t>
            </a:r>
            <a:endParaRPr sz="3300">
              <a:solidFill>
                <a:srgbClr val="7F7F7F"/>
              </a:solidFill>
            </a:endParaRPr>
          </a:p>
          <a:p>
            <a:pPr marL="342900" lvl="0" indent="-342900" algn="l" rtl="0">
              <a:spcBef>
                <a:spcPts val="660"/>
              </a:spcBef>
              <a:spcAft>
                <a:spcPts val="0"/>
              </a:spcAft>
              <a:buClr>
                <a:srgbClr val="7F7F7F"/>
              </a:buClr>
              <a:buSzPts val="3300"/>
              <a:buChar char="•"/>
            </a:pPr>
            <a:r>
              <a:rPr lang="en-US" sz="3300">
                <a:solidFill>
                  <a:srgbClr val="7F7F7F"/>
                </a:solidFill>
              </a:rPr>
              <a:t>4-H STEM Ambassadors (Track 1)</a:t>
            </a:r>
            <a:endParaRPr sz="3300">
              <a:solidFill>
                <a:srgbClr val="7F7F7F"/>
              </a:solidFill>
            </a:endParaRPr>
          </a:p>
          <a:p>
            <a:pPr marL="342900" lvl="0" indent="-342900" algn="l" rtl="0">
              <a:spcBef>
                <a:spcPts val="660"/>
              </a:spcBef>
              <a:spcAft>
                <a:spcPts val="0"/>
              </a:spcAft>
              <a:buClr>
                <a:srgbClr val="7F7F7F"/>
              </a:buClr>
              <a:buSzPts val="3300"/>
              <a:buChar char="•"/>
            </a:pPr>
            <a:r>
              <a:rPr lang="en-US" sz="3300">
                <a:solidFill>
                  <a:srgbClr val="7F7F7F"/>
                </a:solidFill>
              </a:rPr>
              <a:t>4-H Follow a Researcher (CAREER)</a:t>
            </a:r>
            <a:br>
              <a:rPr lang="en-US" sz="3300"/>
            </a:br>
            <a:endParaRPr sz="3300"/>
          </a:p>
          <a:p>
            <a:pPr marL="0" lvl="0" indent="0" algn="l" rtl="0">
              <a:spcBef>
                <a:spcPts val="360"/>
              </a:spcBef>
              <a:spcAft>
                <a:spcPts val="0"/>
              </a:spcAft>
              <a:buClr>
                <a:schemeClr val="dk1"/>
              </a:buClr>
              <a:buSzPts val="1800"/>
              <a:buNone/>
            </a:pPr>
            <a:br>
              <a:rPr lang="en-US"/>
            </a:br>
            <a:endParaRPr/>
          </a:p>
        </p:txBody>
      </p:sp>
      <p:pic>
        <p:nvPicPr>
          <p:cNvPr id="190" name="Google Shape;190;p13"/>
          <p:cNvPicPr preferRelativeResize="0"/>
          <p:nvPr/>
        </p:nvPicPr>
        <p:blipFill>
          <a:blip r:embed="rId3">
            <a:alphaModFix/>
          </a:blip>
          <a:stretch>
            <a:fillRect/>
          </a:stretch>
        </p:blipFill>
        <p:spPr>
          <a:xfrm>
            <a:off x="3458063" y="6183650"/>
            <a:ext cx="2238375" cy="600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1693aeaf2d3_0_50"/>
          <p:cNvSpPr txBox="1"/>
          <p:nvPr/>
        </p:nvSpPr>
        <p:spPr>
          <a:xfrm>
            <a:off x="457200" y="1143000"/>
            <a:ext cx="8229600" cy="554100"/>
          </a:xfrm>
          <a:prstGeom prst="rect">
            <a:avLst/>
          </a:prstGeom>
          <a:noFill/>
          <a:ln>
            <a:noFill/>
          </a:ln>
        </p:spPr>
        <p:txBody>
          <a:bodyPr spcFirstLastPara="1" wrap="square" lIns="0" tIns="0" rIns="91425" bIns="45700" anchor="t" anchorCtr="0">
            <a:spAutoFit/>
          </a:bodyPr>
          <a:lstStyle/>
          <a:p>
            <a:pPr marL="0" lvl="0" indent="0" algn="l" rtl="0">
              <a:spcBef>
                <a:spcPts val="660"/>
              </a:spcBef>
              <a:spcAft>
                <a:spcPts val="0"/>
              </a:spcAft>
              <a:buNone/>
            </a:pPr>
            <a:r>
              <a:rPr lang="en-US" sz="3300" b="1">
                <a:solidFill>
                  <a:schemeClr val="dk2"/>
                </a:solidFill>
              </a:rPr>
              <a:t>4-H Science/STEM Toolkits</a:t>
            </a:r>
            <a:endParaRPr sz="3200" b="0">
              <a:solidFill>
                <a:srgbClr val="7F7F7F"/>
              </a:solidFill>
              <a:latin typeface="Arial"/>
              <a:ea typeface="Arial"/>
              <a:cs typeface="Arial"/>
              <a:sym typeface="Arial"/>
            </a:endParaRPr>
          </a:p>
        </p:txBody>
      </p:sp>
      <p:sp>
        <p:nvSpPr>
          <p:cNvPr id="196" name="Google Shape;196;g1693aeaf2d3_0_50"/>
          <p:cNvSpPr txBox="1">
            <a:spLocks noGrp="1"/>
          </p:cNvSpPr>
          <p:nvPr>
            <p:ph type="body" idx="1"/>
          </p:nvPr>
        </p:nvSpPr>
        <p:spPr>
          <a:xfrm>
            <a:off x="457199" y="1767675"/>
            <a:ext cx="5167500" cy="3886200"/>
          </a:xfrm>
          <a:prstGeom prst="rect">
            <a:avLst/>
          </a:prstGeom>
          <a:noFill/>
          <a:ln>
            <a:noFill/>
          </a:ln>
        </p:spPr>
        <p:txBody>
          <a:bodyPr spcFirstLastPara="1" wrap="square" lIns="0" tIns="0" rIns="91425" bIns="45700" anchor="t" anchorCtr="0">
            <a:normAutofit fontScale="25000" lnSpcReduction="20000"/>
          </a:bodyPr>
          <a:lstStyle/>
          <a:p>
            <a:pPr marL="342900" lvl="0" indent="0" algn="l" rtl="0">
              <a:spcBef>
                <a:spcPts val="0"/>
              </a:spcBef>
              <a:spcAft>
                <a:spcPts val="0"/>
              </a:spcAft>
              <a:buNone/>
            </a:pPr>
            <a:endParaRPr/>
          </a:p>
          <a:p>
            <a:pPr marL="0" lvl="0" indent="0" algn="l" rtl="0">
              <a:lnSpc>
                <a:spcPct val="90000"/>
              </a:lnSpc>
              <a:spcBef>
                <a:spcPts val="1000"/>
              </a:spcBef>
              <a:spcAft>
                <a:spcPts val="0"/>
              </a:spcAft>
              <a:buNone/>
            </a:pPr>
            <a:r>
              <a:rPr lang="en-US" sz="7200" b="1"/>
              <a:t>Background:</a:t>
            </a:r>
            <a:endParaRPr sz="7200" b="1"/>
          </a:p>
          <a:p>
            <a:pPr marL="457200" lvl="0" indent="-342900" algn="l" rtl="0">
              <a:lnSpc>
                <a:spcPct val="90000"/>
              </a:lnSpc>
              <a:spcBef>
                <a:spcPts val="500"/>
              </a:spcBef>
              <a:spcAft>
                <a:spcPts val="0"/>
              </a:spcAft>
              <a:buSzPct val="100000"/>
              <a:buChar char="•"/>
            </a:pPr>
            <a:r>
              <a:rPr lang="en-US" sz="7200"/>
              <a:t>Enable educators, volunteers, and students to facilitate hands-on experiential learning activities with youth</a:t>
            </a:r>
            <a:endParaRPr sz="7200"/>
          </a:p>
          <a:p>
            <a:pPr marL="457200" lvl="0" indent="-342900" algn="l" rtl="0">
              <a:lnSpc>
                <a:spcPct val="90000"/>
              </a:lnSpc>
              <a:spcBef>
                <a:spcPts val="0"/>
              </a:spcBef>
              <a:spcAft>
                <a:spcPts val="0"/>
              </a:spcAft>
              <a:buSzPct val="100000"/>
              <a:buChar char="•"/>
            </a:pPr>
            <a:r>
              <a:rPr lang="en-US" sz="7200"/>
              <a:t>Instructions, materials, images and/or video demonstrations</a:t>
            </a:r>
            <a:endParaRPr sz="7200"/>
          </a:p>
          <a:p>
            <a:pPr marL="457200" lvl="0" indent="-342900" algn="l" rtl="0">
              <a:lnSpc>
                <a:spcPct val="90000"/>
              </a:lnSpc>
              <a:spcBef>
                <a:spcPts val="0"/>
              </a:spcBef>
              <a:spcAft>
                <a:spcPts val="0"/>
              </a:spcAft>
              <a:buSzPct val="100000"/>
              <a:buChar char="•"/>
            </a:pPr>
            <a:r>
              <a:rPr lang="en-US" sz="7200"/>
              <a:t>Available statewide from Cooperative Extension offices/sites</a:t>
            </a:r>
            <a:endParaRPr sz="7200"/>
          </a:p>
          <a:p>
            <a:pPr marL="457200" lvl="0" indent="-342900" algn="l" rtl="0">
              <a:lnSpc>
                <a:spcPct val="90000"/>
              </a:lnSpc>
              <a:spcBef>
                <a:spcPts val="0"/>
              </a:spcBef>
              <a:spcAft>
                <a:spcPts val="0"/>
              </a:spcAft>
              <a:buSzPct val="100000"/>
              <a:buChar char="•"/>
            </a:pPr>
            <a:r>
              <a:rPr lang="en-US" sz="7200"/>
              <a:t>Sustainable product</a:t>
            </a:r>
            <a:endParaRPr sz="7200"/>
          </a:p>
          <a:p>
            <a:pPr marL="0" lvl="0" indent="0" algn="l" rtl="0">
              <a:lnSpc>
                <a:spcPct val="90000"/>
              </a:lnSpc>
              <a:spcBef>
                <a:spcPts val="500"/>
              </a:spcBef>
              <a:spcAft>
                <a:spcPts val="0"/>
              </a:spcAft>
              <a:buNone/>
            </a:pPr>
            <a:endParaRPr sz="7200"/>
          </a:p>
          <a:p>
            <a:pPr marL="0" lvl="0" indent="0" algn="l" rtl="0">
              <a:lnSpc>
                <a:spcPct val="90000"/>
              </a:lnSpc>
              <a:spcBef>
                <a:spcPts val="1000"/>
              </a:spcBef>
              <a:spcAft>
                <a:spcPts val="0"/>
              </a:spcAft>
              <a:buNone/>
            </a:pPr>
            <a:r>
              <a:rPr lang="en-US" sz="7200" b="1"/>
              <a:t>Components:</a:t>
            </a:r>
            <a:endParaRPr sz="7200" b="1"/>
          </a:p>
          <a:p>
            <a:pPr marL="342900" lvl="0" indent="-342900" algn="l" rtl="0">
              <a:lnSpc>
                <a:spcPct val="90000"/>
              </a:lnSpc>
              <a:spcBef>
                <a:spcPts val="500"/>
              </a:spcBef>
              <a:spcAft>
                <a:spcPts val="0"/>
              </a:spcAft>
              <a:buSzPct val="100000"/>
              <a:buChar char="•"/>
            </a:pPr>
            <a:r>
              <a:rPr lang="en-US" sz="7200"/>
              <a:t>Backwards design (Wiggins and McTighe)(Klein),</a:t>
            </a:r>
            <a:endParaRPr sz="7200"/>
          </a:p>
          <a:p>
            <a:pPr marL="342900" lvl="0" indent="-342900" algn="l" rtl="0">
              <a:lnSpc>
                <a:spcPct val="90000"/>
              </a:lnSpc>
              <a:spcBef>
                <a:spcPts val="0"/>
              </a:spcBef>
              <a:spcAft>
                <a:spcPts val="0"/>
              </a:spcAft>
              <a:buSzPct val="100000"/>
              <a:buChar char="•"/>
            </a:pPr>
            <a:r>
              <a:rPr lang="en-US" sz="7200"/>
              <a:t>5E Model (Bybee),</a:t>
            </a:r>
            <a:endParaRPr sz="7200"/>
          </a:p>
          <a:p>
            <a:pPr marL="342900" lvl="0" indent="-342900" algn="l" rtl="0">
              <a:lnSpc>
                <a:spcPct val="90000"/>
              </a:lnSpc>
              <a:spcBef>
                <a:spcPts val="0"/>
              </a:spcBef>
              <a:spcAft>
                <a:spcPts val="0"/>
              </a:spcAft>
              <a:buSzPct val="100000"/>
              <a:buChar char="•"/>
            </a:pPr>
            <a:r>
              <a:rPr lang="en-US" sz="7200"/>
              <a:t>Experiential learning (Kolb)/4-H Thriving model (Arnold),</a:t>
            </a:r>
            <a:endParaRPr sz="7200"/>
          </a:p>
          <a:p>
            <a:pPr marL="342900" lvl="0" indent="-342900" algn="l" rtl="0">
              <a:lnSpc>
                <a:spcPct val="90000"/>
              </a:lnSpc>
              <a:spcBef>
                <a:spcPts val="0"/>
              </a:spcBef>
              <a:spcAft>
                <a:spcPts val="0"/>
              </a:spcAft>
              <a:buSzPct val="100000"/>
              <a:buChar char="•"/>
            </a:pPr>
            <a:r>
              <a:rPr lang="en-US" sz="7200"/>
              <a:t>Nature of Science,</a:t>
            </a:r>
            <a:endParaRPr sz="7200"/>
          </a:p>
          <a:p>
            <a:pPr marL="342900" lvl="0" indent="-342900" algn="l" rtl="0">
              <a:lnSpc>
                <a:spcPct val="90000"/>
              </a:lnSpc>
              <a:spcBef>
                <a:spcPts val="0"/>
              </a:spcBef>
              <a:spcAft>
                <a:spcPts val="0"/>
              </a:spcAft>
              <a:buSzPct val="100000"/>
              <a:buChar char="•"/>
            </a:pPr>
            <a:r>
              <a:rPr lang="en-US" sz="7200"/>
              <a:t>NGSS</a:t>
            </a:r>
            <a:endParaRPr sz="7200"/>
          </a:p>
          <a:p>
            <a:pPr marL="342900" lvl="0" indent="-185737" algn="l" rtl="0">
              <a:spcBef>
                <a:spcPts val="660"/>
              </a:spcBef>
              <a:spcAft>
                <a:spcPts val="0"/>
              </a:spcAft>
              <a:buClr>
                <a:srgbClr val="7F7F7F"/>
              </a:buClr>
              <a:buSzPct val="100000"/>
              <a:buChar char="•"/>
            </a:pPr>
            <a:br>
              <a:rPr lang="en-US" sz="3300"/>
            </a:br>
            <a:endParaRPr sz="3300"/>
          </a:p>
          <a:p>
            <a:pPr marL="0" lvl="0" indent="0" algn="l" rtl="0">
              <a:spcBef>
                <a:spcPts val="360"/>
              </a:spcBef>
              <a:spcAft>
                <a:spcPts val="0"/>
              </a:spcAft>
              <a:buClr>
                <a:schemeClr val="dk1"/>
              </a:buClr>
              <a:buSzPct val="100000"/>
              <a:buNone/>
            </a:pPr>
            <a:br>
              <a:rPr lang="en-US"/>
            </a:br>
            <a:endParaRPr/>
          </a:p>
        </p:txBody>
      </p:sp>
      <p:pic>
        <p:nvPicPr>
          <p:cNvPr id="197" name="Google Shape;197;g1693aeaf2d3_0_50"/>
          <p:cNvPicPr preferRelativeResize="0"/>
          <p:nvPr/>
        </p:nvPicPr>
        <p:blipFill>
          <a:blip r:embed="rId3">
            <a:alphaModFix/>
          </a:blip>
          <a:stretch>
            <a:fillRect/>
          </a:stretch>
        </p:blipFill>
        <p:spPr>
          <a:xfrm>
            <a:off x="5852550" y="1767675"/>
            <a:ext cx="3104100" cy="48548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a:spLocks noGrp="1"/>
          </p:cNvSpPr>
          <p:nvPr>
            <p:ph type="ctrTitle"/>
          </p:nvPr>
        </p:nvSpPr>
        <p:spPr>
          <a:xfrm>
            <a:off x="1371600" y="1219200"/>
            <a:ext cx="7772400" cy="5381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F7F7F"/>
              </a:buClr>
              <a:buSzPts val="3200"/>
              <a:buFont typeface="Arial"/>
              <a:buNone/>
            </a:pPr>
            <a:r>
              <a:rPr lang="en-US" sz="3200" b="1" i="0" u="none" strike="noStrike" cap="none">
                <a:solidFill>
                  <a:srgbClr val="7F7F7F"/>
                </a:solidFill>
                <a:latin typeface="Arial"/>
                <a:ea typeface="Arial"/>
                <a:cs typeface="Arial"/>
                <a:sym typeface="Arial"/>
              </a:rPr>
              <a:t>Welcome and Introductions</a:t>
            </a:r>
            <a:endParaRPr sz="3200" b="1" i="0" u="none" strike="noStrike" cap="none">
              <a:solidFill>
                <a:srgbClr val="7F7F7F"/>
              </a:solidFill>
              <a:latin typeface="Arial"/>
              <a:ea typeface="Arial"/>
              <a:cs typeface="Arial"/>
              <a:sym typeface="Arial"/>
            </a:endParaRPr>
          </a:p>
        </p:txBody>
      </p:sp>
      <p:sp>
        <p:nvSpPr>
          <p:cNvPr id="93" name="Google Shape;93;p2"/>
          <p:cNvSpPr txBox="1">
            <a:spLocks noGrp="1"/>
          </p:cNvSpPr>
          <p:nvPr>
            <p:ph type="subTitle" idx="4294967295"/>
          </p:nvPr>
        </p:nvSpPr>
        <p:spPr>
          <a:xfrm>
            <a:off x="304800" y="2362200"/>
            <a:ext cx="8534400" cy="2971800"/>
          </a:xfrm>
          <a:prstGeom prst="rect">
            <a:avLst/>
          </a:prstGeom>
          <a:noFill/>
          <a:ln>
            <a:noFill/>
          </a:ln>
        </p:spPr>
        <p:txBody>
          <a:bodyPr spcFirstLastPara="1" wrap="square" lIns="0" tIns="0" rIns="91425" bIns="45700" anchor="t" anchorCtr="0">
            <a:normAutofit fontScale="85000" lnSpcReduction="20000"/>
          </a:bodyPr>
          <a:lstStyle/>
          <a:p>
            <a:pPr marL="0" marR="0" lvl="0" indent="0" algn="l" rtl="0">
              <a:spcBef>
                <a:spcPts val="0"/>
              </a:spcBef>
              <a:spcAft>
                <a:spcPts val="0"/>
              </a:spcAft>
              <a:buClr>
                <a:schemeClr val="dk1"/>
              </a:buClr>
              <a:buSzPct val="100000"/>
              <a:buFont typeface="Arial"/>
              <a:buNone/>
            </a:pPr>
            <a:r>
              <a:rPr lang="en-US" sz="2400" b="1" i="0" u="none" strike="noStrike" cap="none">
                <a:solidFill>
                  <a:schemeClr val="dk1"/>
                </a:solidFill>
                <a:latin typeface="Arial"/>
                <a:ea typeface="Arial"/>
                <a:cs typeface="Arial"/>
                <a:sym typeface="Arial"/>
              </a:rPr>
              <a:t>Kim Goff</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Large Center Development Associate</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Office of Research Development</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kimberly.goff@maine.edu</a:t>
            </a:r>
            <a:endParaRPr sz="2400" b="0" i="0" u="none" strike="noStrike" cap="none">
              <a:solidFill>
                <a:schemeClr val="dk1"/>
              </a:solidFill>
              <a:latin typeface="Arial"/>
              <a:ea typeface="Arial"/>
              <a:cs typeface="Arial"/>
              <a:sym typeface="Arial"/>
            </a:endParaRPr>
          </a:p>
          <a:p>
            <a:pPr marL="342900" marR="0" lvl="0" indent="-224790" algn="l" rtl="0">
              <a:spcBef>
                <a:spcPts val="372"/>
              </a:spcBef>
              <a:spcAft>
                <a:spcPts val="0"/>
              </a:spcAft>
              <a:buClr>
                <a:schemeClr val="dk1"/>
              </a:buClr>
              <a:buSzPct val="100000"/>
              <a:buFont typeface="Arial"/>
              <a:buNone/>
            </a:pPr>
            <a:endParaRPr sz="2400" b="0" i="0" u="none" strike="noStrike" cap="none">
              <a:solidFill>
                <a:schemeClr val="dk1"/>
              </a:solidFill>
              <a:latin typeface="Arial"/>
              <a:ea typeface="Arial"/>
              <a:cs typeface="Arial"/>
              <a:sym typeface="Arial"/>
            </a:endParaRPr>
          </a:p>
          <a:p>
            <a:pPr marL="0" marR="0" lvl="0" indent="0" algn="l" rtl="0">
              <a:spcBef>
                <a:spcPts val="372"/>
              </a:spcBef>
              <a:spcAft>
                <a:spcPts val="0"/>
              </a:spcAft>
              <a:buClr>
                <a:schemeClr val="dk1"/>
              </a:buClr>
              <a:buSzPct val="100000"/>
              <a:buFont typeface="Arial"/>
              <a:buNone/>
            </a:pPr>
            <a:endParaRPr sz="2400" b="1" i="0" u="none" strike="noStrike" cap="none">
              <a:solidFill>
                <a:schemeClr val="dk1"/>
              </a:solidFill>
              <a:latin typeface="Arial"/>
              <a:ea typeface="Arial"/>
              <a:cs typeface="Arial"/>
              <a:sym typeface="Arial"/>
            </a:endParaRPr>
          </a:p>
          <a:p>
            <a:pPr marL="0" marR="0" lvl="0" indent="0" algn="l" rtl="0">
              <a:spcBef>
                <a:spcPts val="372"/>
              </a:spcBef>
              <a:spcAft>
                <a:spcPts val="0"/>
              </a:spcAft>
              <a:buClr>
                <a:schemeClr val="dk1"/>
              </a:buClr>
              <a:buSzPct val="100000"/>
              <a:buFont typeface="Arial"/>
              <a:buNone/>
            </a:pPr>
            <a:r>
              <a:rPr lang="en-US" sz="2400" b="1" i="0" u="none" strike="noStrike" cap="none">
                <a:solidFill>
                  <a:schemeClr val="dk1"/>
                </a:solidFill>
                <a:latin typeface="Arial"/>
                <a:ea typeface="Arial"/>
                <a:cs typeface="Arial"/>
                <a:sym typeface="Arial"/>
              </a:rPr>
              <a:t>Laura Wilson</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4-H Science Professional</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Cooperative Extension/Maine 4-H</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Laura.Wilson@maine.edu</a:t>
            </a:r>
            <a:endParaRPr sz="2400" b="0" i="0" u="none" strike="noStrike" cap="none">
              <a:solidFill>
                <a:schemeClr val="dk1"/>
              </a:solidFill>
              <a:latin typeface="Arial"/>
              <a:ea typeface="Arial"/>
              <a:cs typeface="Arial"/>
              <a:sym typeface="Arial"/>
            </a:endParaRPr>
          </a:p>
        </p:txBody>
      </p:sp>
      <p:pic>
        <p:nvPicPr>
          <p:cNvPr id="94" name="Google Shape;94;p2"/>
          <p:cNvPicPr preferRelativeResize="0"/>
          <p:nvPr/>
        </p:nvPicPr>
        <p:blipFill>
          <a:blip r:embed="rId3">
            <a:alphaModFix/>
          </a:blip>
          <a:stretch>
            <a:fillRect/>
          </a:stretch>
        </p:blipFill>
        <p:spPr>
          <a:xfrm>
            <a:off x="304800" y="5231400"/>
            <a:ext cx="2915775" cy="781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693aeaf2d3_0_59"/>
          <p:cNvSpPr txBox="1"/>
          <p:nvPr/>
        </p:nvSpPr>
        <p:spPr>
          <a:xfrm>
            <a:off x="457200" y="1143000"/>
            <a:ext cx="8229600" cy="554100"/>
          </a:xfrm>
          <a:prstGeom prst="rect">
            <a:avLst/>
          </a:prstGeom>
          <a:noFill/>
          <a:ln>
            <a:noFill/>
          </a:ln>
        </p:spPr>
        <p:txBody>
          <a:bodyPr spcFirstLastPara="1" wrap="square" lIns="0" tIns="0" rIns="91425" bIns="45700" anchor="t" anchorCtr="0">
            <a:spAutoFit/>
          </a:bodyPr>
          <a:lstStyle/>
          <a:p>
            <a:pPr marL="0" lvl="0" indent="0" algn="l" rtl="0">
              <a:spcBef>
                <a:spcPts val="660"/>
              </a:spcBef>
              <a:spcAft>
                <a:spcPts val="0"/>
              </a:spcAft>
              <a:buNone/>
            </a:pPr>
            <a:r>
              <a:rPr lang="en-US" sz="3300" b="1">
                <a:solidFill>
                  <a:schemeClr val="dk2"/>
                </a:solidFill>
              </a:rPr>
              <a:t>4-H Science/STEM Toolkits</a:t>
            </a:r>
            <a:endParaRPr sz="3200" b="0">
              <a:solidFill>
                <a:srgbClr val="7F7F7F"/>
              </a:solidFill>
              <a:latin typeface="Arial"/>
              <a:ea typeface="Arial"/>
              <a:cs typeface="Arial"/>
              <a:sym typeface="Arial"/>
            </a:endParaRPr>
          </a:p>
        </p:txBody>
      </p:sp>
      <p:sp>
        <p:nvSpPr>
          <p:cNvPr id="203" name="Google Shape;203;g1693aeaf2d3_0_59"/>
          <p:cNvSpPr txBox="1">
            <a:spLocks noGrp="1"/>
          </p:cNvSpPr>
          <p:nvPr>
            <p:ph type="body" idx="1"/>
          </p:nvPr>
        </p:nvSpPr>
        <p:spPr>
          <a:xfrm>
            <a:off x="457200" y="1714500"/>
            <a:ext cx="4272600" cy="4547700"/>
          </a:xfrm>
          <a:prstGeom prst="rect">
            <a:avLst/>
          </a:prstGeom>
          <a:noFill/>
          <a:ln>
            <a:noFill/>
          </a:ln>
        </p:spPr>
        <p:txBody>
          <a:bodyPr spcFirstLastPara="1" wrap="square" lIns="0" tIns="0" rIns="91425" bIns="45700" anchor="t" anchorCtr="0">
            <a:normAutofit fontScale="25000" lnSpcReduction="20000"/>
          </a:bodyPr>
          <a:lstStyle/>
          <a:p>
            <a:pPr marL="342900" lvl="0" indent="0" algn="l" rtl="0">
              <a:spcBef>
                <a:spcPts val="0"/>
              </a:spcBef>
              <a:spcAft>
                <a:spcPts val="0"/>
              </a:spcAft>
              <a:buNone/>
            </a:pPr>
            <a:endParaRPr/>
          </a:p>
          <a:p>
            <a:pPr marL="0" lvl="0" indent="0" algn="l" rtl="0">
              <a:lnSpc>
                <a:spcPct val="90000"/>
              </a:lnSpc>
              <a:spcBef>
                <a:spcPts val="1000"/>
              </a:spcBef>
              <a:spcAft>
                <a:spcPts val="0"/>
              </a:spcAft>
              <a:buNone/>
            </a:pPr>
            <a:r>
              <a:rPr lang="en-US" sz="7200" b="1"/>
              <a:t>Positives</a:t>
            </a:r>
            <a:endParaRPr sz="7200" b="1"/>
          </a:p>
          <a:p>
            <a:pPr marL="457200" lvl="0" indent="-342900" algn="l" rtl="0">
              <a:lnSpc>
                <a:spcPct val="90000"/>
              </a:lnSpc>
              <a:spcBef>
                <a:spcPts val="500"/>
              </a:spcBef>
              <a:spcAft>
                <a:spcPts val="0"/>
              </a:spcAft>
              <a:buSzPct val="100000"/>
              <a:buChar char="•"/>
            </a:pPr>
            <a:r>
              <a:rPr lang="en-US" sz="7200"/>
              <a:t>Process is well defined</a:t>
            </a:r>
            <a:endParaRPr sz="7200"/>
          </a:p>
          <a:p>
            <a:pPr marL="457200" lvl="0" indent="-342900" algn="l" rtl="0">
              <a:lnSpc>
                <a:spcPct val="90000"/>
              </a:lnSpc>
              <a:spcBef>
                <a:spcPts val="0"/>
              </a:spcBef>
              <a:spcAft>
                <a:spcPts val="0"/>
              </a:spcAft>
              <a:buSzPct val="100000"/>
              <a:buChar char="•"/>
            </a:pPr>
            <a:r>
              <a:rPr lang="en-US" sz="7200"/>
              <a:t>Long-term use/sustainable</a:t>
            </a:r>
            <a:endParaRPr sz="7200"/>
          </a:p>
          <a:p>
            <a:pPr marL="457200" lvl="0" indent="-342900" algn="l" rtl="0">
              <a:lnSpc>
                <a:spcPct val="90000"/>
              </a:lnSpc>
              <a:spcBef>
                <a:spcPts val="0"/>
              </a:spcBef>
              <a:spcAft>
                <a:spcPts val="0"/>
              </a:spcAft>
              <a:buSzPct val="100000"/>
              <a:buChar char="•"/>
            </a:pPr>
            <a:r>
              <a:rPr lang="en-US" sz="7200"/>
              <a:t>Engages UMaine graduate students, formal and informal educators, and youth during the development phase</a:t>
            </a:r>
            <a:endParaRPr sz="7200"/>
          </a:p>
          <a:p>
            <a:pPr marL="457200" lvl="0" indent="-342900" algn="l" rtl="0">
              <a:lnSpc>
                <a:spcPct val="90000"/>
              </a:lnSpc>
              <a:spcBef>
                <a:spcPts val="0"/>
              </a:spcBef>
              <a:spcAft>
                <a:spcPts val="0"/>
              </a:spcAft>
              <a:buSzPct val="100000"/>
              <a:buChar char="•"/>
            </a:pPr>
            <a:r>
              <a:rPr lang="en-US" sz="7200"/>
              <a:t>Popular for formal and informal educators</a:t>
            </a:r>
            <a:endParaRPr sz="7200"/>
          </a:p>
          <a:p>
            <a:pPr marL="457200" lvl="0" indent="-342900" algn="l" rtl="0">
              <a:lnSpc>
                <a:spcPct val="90000"/>
              </a:lnSpc>
              <a:spcBef>
                <a:spcPts val="0"/>
              </a:spcBef>
              <a:spcAft>
                <a:spcPts val="0"/>
              </a:spcAft>
              <a:buSzPct val="100000"/>
              <a:buChar char="•"/>
            </a:pPr>
            <a:r>
              <a:rPr lang="en-US" sz="7200"/>
              <a:t>Fills a need in Maine for high quality instructional material</a:t>
            </a:r>
            <a:endParaRPr sz="7200"/>
          </a:p>
          <a:p>
            <a:pPr marL="0" lvl="0" indent="0" algn="l" rtl="0">
              <a:lnSpc>
                <a:spcPct val="90000"/>
              </a:lnSpc>
              <a:spcBef>
                <a:spcPts val="500"/>
              </a:spcBef>
              <a:spcAft>
                <a:spcPts val="0"/>
              </a:spcAft>
              <a:buNone/>
            </a:pPr>
            <a:endParaRPr sz="7200"/>
          </a:p>
          <a:p>
            <a:pPr marL="0" lvl="0" indent="0" algn="l" rtl="0">
              <a:lnSpc>
                <a:spcPct val="90000"/>
              </a:lnSpc>
              <a:spcBef>
                <a:spcPts val="1000"/>
              </a:spcBef>
              <a:spcAft>
                <a:spcPts val="0"/>
              </a:spcAft>
              <a:buNone/>
            </a:pPr>
            <a:r>
              <a:rPr lang="en-US" sz="7200" b="1"/>
              <a:t>Negatives:</a:t>
            </a:r>
            <a:endParaRPr sz="7200" b="1"/>
          </a:p>
          <a:p>
            <a:pPr marL="342900" lvl="0" indent="-342900" algn="l" rtl="0">
              <a:lnSpc>
                <a:spcPct val="90000"/>
              </a:lnSpc>
              <a:spcBef>
                <a:spcPts val="500"/>
              </a:spcBef>
              <a:spcAft>
                <a:spcPts val="0"/>
              </a:spcAft>
              <a:buSzPct val="100000"/>
              <a:buChar char="•"/>
            </a:pPr>
            <a:r>
              <a:rPr lang="en-US" sz="7200"/>
              <a:t>Time and resource intensive:</a:t>
            </a:r>
            <a:endParaRPr sz="7200"/>
          </a:p>
          <a:p>
            <a:pPr marL="742950" lvl="1" indent="-285750" algn="l" rtl="0">
              <a:lnSpc>
                <a:spcPct val="90000"/>
              </a:lnSpc>
              <a:spcBef>
                <a:spcPts val="0"/>
              </a:spcBef>
              <a:spcAft>
                <a:spcPts val="0"/>
              </a:spcAft>
              <a:buSzPct val="100000"/>
              <a:buChar char="–"/>
            </a:pPr>
            <a:r>
              <a:rPr lang="en-US" sz="7200"/>
              <a:t>3+ months/year of staff</a:t>
            </a:r>
            <a:endParaRPr sz="7200"/>
          </a:p>
          <a:p>
            <a:pPr marL="742950" lvl="1" indent="-285750" algn="l" rtl="0">
              <a:lnSpc>
                <a:spcPct val="90000"/>
              </a:lnSpc>
              <a:spcBef>
                <a:spcPts val="0"/>
              </a:spcBef>
              <a:spcAft>
                <a:spcPts val="0"/>
              </a:spcAft>
              <a:buSzPct val="100000"/>
              <a:buChar char="–"/>
            </a:pPr>
            <a:r>
              <a:rPr lang="en-US" sz="7200"/>
              <a:t>2 full years of a GA for one kit</a:t>
            </a:r>
            <a:endParaRPr sz="7200"/>
          </a:p>
          <a:p>
            <a:pPr marL="742950" lvl="1" indent="-285750" algn="l" rtl="0">
              <a:lnSpc>
                <a:spcPct val="90000"/>
              </a:lnSpc>
              <a:spcBef>
                <a:spcPts val="0"/>
              </a:spcBef>
              <a:spcAft>
                <a:spcPts val="0"/>
              </a:spcAft>
              <a:buSzPct val="100000"/>
              <a:buChar char="–"/>
            </a:pPr>
            <a:r>
              <a:rPr lang="en-US" sz="7200"/>
              <a:t>Materials costs</a:t>
            </a:r>
            <a:endParaRPr sz="7200"/>
          </a:p>
          <a:p>
            <a:pPr marL="742950" lvl="1" indent="-285750" algn="l" rtl="0">
              <a:lnSpc>
                <a:spcPct val="90000"/>
              </a:lnSpc>
              <a:spcBef>
                <a:spcPts val="0"/>
              </a:spcBef>
              <a:spcAft>
                <a:spcPts val="0"/>
              </a:spcAft>
              <a:buSzPct val="100000"/>
              <a:buChar char="–"/>
            </a:pPr>
            <a:r>
              <a:rPr lang="en-US" sz="7200"/>
              <a:t>Outputs/audience numbers are not initially large </a:t>
            </a:r>
            <a:endParaRPr sz="7200"/>
          </a:p>
          <a:p>
            <a:pPr marL="342900" lvl="0" indent="0" algn="l" rtl="0">
              <a:lnSpc>
                <a:spcPct val="90000"/>
              </a:lnSpc>
              <a:spcBef>
                <a:spcPts val="500"/>
              </a:spcBef>
              <a:spcAft>
                <a:spcPts val="0"/>
              </a:spcAft>
              <a:buNone/>
            </a:pPr>
            <a:endParaRPr sz="7200"/>
          </a:p>
          <a:p>
            <a:pPr marL="342900" lvl="0" indent="0" algn="l" rtl="0">
              <a:spcBef>
                <a:spcPts val="660"/>
              </a:spcBef>
              <a:spcAft>
                <a:spcPts val="0"/>
              </a:spcAft>
              <a:buNone/>
            </a:pPr>
            <a:endParaRPr sz="3300"/>
          </a:p>
          <a:p>
            <a:pPr marL="0" lvl="0" indent="0" algn="l" rtl="0">
              <a:spcBef>
                <a:spcPts val="360"/>
              </a:spcBef>
              <a:spcAft>
                <a:spcPts val="0"/>
              </a:spcAft>
              <a:buClr>
                <a:schemeClr val="dk1"/>
              </a:buClr>
              <a:buSzPct val="100000"/>
              <a:buNone/>
            </a:pPr>
            <a:endParaRPr/>
          </a:p>
        </p:txBody>
      </p:sp>
      <p:pic>
        <p:nvPicPr>
          <p:cNvPr id="204" name="Google Shape;204;g1693aeaf2d3_0_59"/>
          <p:cNvPicPr preferRelativeResize="0"/>
          <p:nvPr/>
        </p:nvPicPr>
        <p:blipFill>
          <a:blip r:embed="rId3">
            <a:alphaModFix/>
          </a:blip>
          <a:stretch>
            <a:fillRect/>
          </a:stretch>
        </p:blipFill>
        <p:spPr>
          <a:xfrm>
            <a:off x="4734978" y="1714500"/>
            <a:ext cx="4331802" cy="472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1693aeaf2d3_0_66"/>
          <p:cNvSpPr txBox="1"/>
          <p:nvPr/>
        </p:nvSpPr>
        <p:spPr>
          <a:xfrm>
            <a:off x="457200" y="1143000"/>
            <a:ext cx="8229600" cy="538800"/>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Examples of BI involving UMaine 4-H</a:t>
            </a:r>
            <a:endParaRPr sz="3200" b="0">
              <a:solidFill>
                <a:srgbClr val="7F7F7F"/>
              </a:solidFill>
              <a:latin typeface="Arial"/>
              <a:ea typeface="Arial"/>
              <a:cs typeface="Arial"/>
              <a:sym typeface="Arial"/>
            </a:endParaRPr>
          </a:p>
        </p:txBody>
      </p:sp>
      <p:sp>
        <p:nvSpPr>
          <p:cNvPr id="210" name="Google Shape;210;g1693aeaf2d3_0_66"/>
          <p:cNvSpPr txBox="1">
            <a:spLocks noGrp="1"/>
          </p:cNvSpPr>
          <p:nvPr>
            <p:ph type="body" idx="1"/>
          </p:nvPr>
        </p:nvSpPr>
        <p:spPr>
          <a:xfrm>
            <a:off x="462455" y="2133601"/>
            <a:ext cx="8229600" cy="3886200"/>
          </a:xfrm>
          <a:prstGeom prst="rect">
            <a:avLst/>
          </a:prstGeom>
          <a:noFill/>
          <a:ln>
            <a:noFill/>
          </a:ln>
        </p:spPr>
        <p:txBody>
          <a:bodyPr spcFirstLastPara="1" wrap="square" lIns="0" tIns="0" rIns="91425" bIns="45700" anchor="t" anchorCtr="0">
            <a:normAutofit fontScale="92500" lnSpcReduction="10000"/>
          </a:bodyPr>
          <a:lstStyle/>
          <a:p>
            <a:pPr marL="342900" lvl="0" indent="0" algn="l" rtl="0">
              <a:spcBef>
                <a:spcPts val="0"/>
              </a:spcBef>
              <a:spcAft>
                <a:spcPts val="0"/>
              </a:spcAft>
              <a:buNone/>
            </a:pPr>
            <a:endParaRPr/>
          </a:p>
          <a:p>
            <a:pPr marL="342900" lvl="0" indent="-327183" algn="l" rtl="0">
              <a:spcBef>
                <a:spcPts val="660"/>
              </a:spcBef>
              <a:spcAft>
                <a:spcPts val="0"/>
              </a:spcAft>
              <a:buClr>
                <a:srgbClr val="999999"/>
              </a:buClr>
              <a:buSzPct val="100000"/>
              <a:buChar char="•"/>
            </a:pPr>
            <a:r>
              <a:rPr lang="en-US" sz="3300">
                <a:solidFill>
                  <a:srgbClr val="999999"/>
                </a:solidFill>
              </a:rPr>
              <a:t>4-H Science/STEM Toolkits (Track 1, other NSF and USDA funding)</a:t>
            </a:r>
            <a:endParaRPr sz="3300">
              <a:solidFill>
                <a:srgbClr val="999999"/>
              </a:solidFill>
            </a:endParaRPr>
          </a:p>
          <a:p>
            <a:pPr marL="342900" lvl="0" indent="-327183" algn="l" rtl="0">
              <a:spcBef>
                <a:spcPts val="660"/>
              </a:spcBef>
              <a:spcAft>
                <a:spcPts val="0"/>
              </a:spcAft>
              <a:buClr>
                <a:schemeClr val="dk2"/>
              </a:buClr>
              <a:buSzPct val="100000"/>
              <a:buChar char="•"/>
            </a:pPr>
            <a:r>
              <a:rPr lang="en-US" sz="3300" b="1">
                <a:solidFill>
                  <a:schemeClr val="dk2"/>
                </a:solidFill>
              </a:rPr>
              <a:t>4-H Summer of Science Teens (Track 1)</a:t>
            </a:r>
            <a:endParaRPr sz="3300" b="1">
              <a:solidFill>
                <a:schemeClr val="dk2"/>
              </a:solidFill>
            </a:endParaRPr>
          </a:p>
          <a:p>
            <a:pPr marL="342900" lvl="0" indent="-327183" algn="l" rtl="0">
              <a:spcBef>
                <a:spcPts val="660"/>
              </a:spcBef>
              <a:spcAft>
                <a:spcPts val="0"/>
              </a:spcAft>
              <a:buClr>
                <a:srgbClr val="7F7F7F"/>
              </a:buClr>
              <a:buSzPct val="100000"/>
              <a:buChar char="•"/>
            </a:pPr>
            <a:r>
              <a:rPr lang="en-US" sz="3300">
                <a:solidFill>
                  <a:srgbClr val="7F7F7F"/>
                </a:solidFill>
              </a:rPr>
              <a:t>4-H STEM Ambassadors (Track 1)</a:t>
            </a:r>
            <a:endParaRPr sz="3300">
              <a:solidFill>
                <a:srgbClr val="7F7F7F"/>
              </a:solidFill>
            </a:endParaRPr>
          </a:p>
          <a:p>
            <a:pPr marL="342900" lvl="0" indent="-327183" algn="l" rtl="0">
              <a:spcBef>
                <a:spcPts val="660"/>
              </a:spcBef>
              <a:spcAft>
                <a:spcPts val="0"/>
              </a:spcAft>
              <a:buClr>
                <a:srgbClr val="7F7F7F"/>
              </a:buClr>
              <a:buSzPct val="100000"/>
              <a:buChar char="•"/>
            </a:pPr>
            <a:r>
              <a:rPr lang="en-US" sz="3300">
                <a:solidFill>
                  <a:srgbClr val="7F7F7F"/>
                </a:solidFill>
              </a:rPr>
              <a:t>4-H Follow a Researcher (CAREER)</a:t>
            </a:r>
            <a:br>
              <a:rPr lang="en-US" sz="3300"/>
            </a:br>
            <a:endParaRPr sz="3300"/>
          </a:p>
          <a:p>
            <a:pPr marL="0" lvl="0" indent="0" algn="l" rtl="0">
              <a:spcBef>
                <a:spcPts val="360"/>
              </a:spcBef>
              <a:spcAft>
                <a:spcPts val="0"/>
              </a:spcAft>
              <a:buClr>
                <a:schemeClr val="dk1"/>
              </a:buClr>
              <a:buSzPct val="100000"/>
              <a:buNone/>
            </a:pPr>
            <a:br>
              <a:rPr lang="en-US"/>
            </a:br>
            <a:endParaRPr/>
          </a:p>
        </p:txBody>
      </p:sp>
      <p:pic>
        <p:nvPicPr>
          <p:cNvPr id="211" name="Google Shape;211;g1693aeaf2d3_0_66"/>
          <p:cNvPicPr preferRelativeResize="0"/>
          <p:nvPr/>
        </p:nvPicPr>
        <p:blipFill>
          <a:blip r:embed="rId3">
            <a:alphaModFix/>
          </a:blip>
          <a:stretch>
            <a:fillRect/>
          </a:stretch>
        </p:blipFill>
        <p:spPr>
          <a:xfrm>
            <a:off x="3458063" y="6183650"/>
            <a:ext cx="2238375" cy="600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1693aeaf2d3_0_79"/>
          <p:cNvSpPr txBox="1"/>
          <p:nvPr/>
        </p:nvSpPr>
        <p:spPr>
          <a:xfrm>
            <a:off x="457200" y="1143000"/>
            <a:ext cx="8229600" cy="554100"/>
          </a:xfrm>
          <a:prstGeom prst="rect">
            <a:avLst/>
          </a:prstGeom>
          <a:noFill/>
          <a:ln>
            <a:noFill/>
          </a:ln>
        </p:spPr>
        <p:txBody>
          <a:bodyPr spcFirstLastPara="1" wrap="square" lIns="0" tIns="0" rIns="91425" bIns="45700" anchor="t" anchorCtr="0">
            <a:spAutoFit/>
          </a:bodyPr>
          <a:lstStyle/>
          <a:p>
            <a:pPr marL="0" lvl="0" indent="0" algn="l" rtl="0">
              <a:spcBef>
                <a:spcPts val="660"/>
              </a:spcBef>
              <a:spcAft>
                <a:spcPts val="0"/>
              </a:spcAft>
              <a:buNone/>
            </a:pPr>
            <a:r>
              <a:rPr lang="en-US" sz="3300" b="1">
                <a:solidFill>
                  <a:schemeClr val="dk2"/>
                </a:solidFill>
              </a:rPr>
              <a:t>4-H Summer of Science</a:t>
            </a:r>
            <a:endParaRPr sz="3200" b="0">
              <a:solidFill>
                <a:srgbClr val="7F7F7F"/>
              </a:solidFill>
              <a:latin typeface="Arial"/>
              <a:ea typeface="Arial"/>
              <a:cs typeface="Arial"/>
              <a:sym typeface="Arial"/>
            </a:endParaRPr>
          </a:p>
        </p:txBody>
      </p:sp>
      <p:pic>
        <p:nvPicPr>
          <p:cNvPr id="217" name="Google Shape;217;g1693aeaf2d3_0_79"/>
          <p:cNvPicPr preferRelativeResize="0"/>
          <p:nvPr/>
        </p:nvPicPr>
        <p:blipFill>
          <a:blip r:embed="rId3">
            <a:alphaModFix/>
          </a:blip>
          <a:stretch>
            <a:fillRect/>
          </a:stretch>
        </p:blipFill>
        <p:spPr>
          <a:xfrm>
            <a:off x="103225" y="1697100"/>
            <a:ext cx="8937526" cy="64269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693aeaf2d3_0_72"/>
          <p:cNvSpPr txBox="1"/>
          <p:nvPr/>
        </p:nvSpPr>
        <p:spPr>
          <a:xfrm>
            <a:off x="457200" y="1143000"/>
            <a:ext cx="8229600" cy="554100"/>
          </a:xfrm>
          <a:prstGeom prst="rect">
            <a:avLst/>
          </a:prstGeom>
          <a:noFill/>
          <a:ln>
            <a:noFill/>
          </a:ln>
        </p:spPr>
        <p:txBody>
          <a:bodyPr spcFirstLastPara="1" wrap="square" lIns="0" tIns="0" rIns="91425" bIns="45700" anchor="t" anchorCtr="0">
            <a:spAutoFit/>
          </a:bodyPr>
          <a:lstStyle/>
          <a:p>
            <a:pPr marL="0" lvl="0" indent="0" algn="l" rtl="0">
              <a:spcBef>
                <a:spcPts val="660"/>
              </a:spcBef>
              <a:spcAft>
                <a:spcPts val="0"/>
              </a:spcAft>
              <a:buNone/>
            </a:pPr>
            <a:r>
              <a:rPr lang="en-US" sz="3300" b="1">
                <a:solidFill>
                  <a:schemeClr val="dk2"/>
                </a:solidFill>
              </a:rPr>
              <a:t>4-H Summer of Science</a:t>
            </a:r>
            <a:endParaRPr sz="3200" b="0">
              <a:solidFill>
                <a:srgbClr val="7F7F7F"/>
              </a:solidFill>
              <a:latin typeface="Arial"/>
              <a:ea typeface="Arial"/>
              <a:cs typeface="Arial"/>
              <a:sym typeface="Arial"/>
            </a:endParaRPr>
          </a:p>
        </p:txBody>
      </p:sp>
      <p:sp>
        <p:nvSpPr>
          <p:cNvPr id="223" name="Google Shape;223;g1693aeaf2d3_0_72"/>
          <p:cNvSpPr txBox="1">
            <a:spLocks noGrp="1"/>
          </p:cNvSpPr>
          <p:nvPr>
            <p:ph type="body" idx="1"/>
          </p:nvPr>
        </p:nvSpPr>
        <p:spPr>
          <a:xfrm>
            <a:off x="457199" y="1767675"/>
            <a:ext cx="5167500" cy="3886200"/>
          </a:xfrm>
          <a:prstGeom prst="rect">
            <a:avLst/>
          </a:prstGeom>
          <a:noFill/>
          <a:ln>
            <a:noFill/>
          </a:ln>
        </p:spPr>
        <p:txBody>
          <a:bodyPr spcFirstLastPara="1" wrap="square" lIns="0" tIns="0" rIns="91425" bIns="45700" anchor="t" anchorCtr="0">
            <a:normAutofit fontScale="25000" lnSpcReduction="20000"/>
          </a:bodyPr>
          <a:lstStyle/>
          <a:p>
            <a:pPr marL="342900" lvl="0" indent="0" algn="l" rtl="0">
              <a:spcBef>
                <a:spcPts val="0"/>
              </a:spcBef>
              <a:spcAft>
                <a:spcPts val="0"/>
              </a:spcAft>
              <a:buNone/>
            </a:pPr>
            <a:endParaRPr/>
          </a:p>
          <a:p>
            <a:pPr marL="0" lvl="0" indent="0" algn="l" rtl="0">
              <a:lnSpc>
                <a:spcPct val="90000"/>
              </a:lnSpc>
              <a:spcBef>
                <a:spcPts val="1000"/>
              </a:spcBef>
              <a:spcAft>
                <a:spcPts val="0"/>
              </a:spcAft>
              <a:buNone/>
            </a:pPr>
            <a:r>
              <a:rPr lang="en-US" sz="7200" b="1"/>
              <a:t>Background:</a:t>
            </a:r>
            <a:endParaRPr sz="7200" b="1"/>
          </a:p>
          <a:p>
            <a:pPr marL="457200" lvl="0" indent="-342900" algn="l" rtl="0">
              <a:lnSpc>
                <a:spcPct val="90000"/>
              </a:lnSpc>
              <a:spcBef>
                <a:spcPts val="500"/>
              </a:spcBef>
              <a:spcAft>
                <a:spcPts val="0"/>
              </a:spcAft>
              <a:buSzPct val="100000"/>
              <a:buChar char="•"/>
            </a:pPr>
            <a:r>
              <a:rPr lang="en-US" sz="7200"/>
              <a:t>Long-running program in two counties where there are summer food sites for youth</a:t>
            </a:r>
            <a:endParaRPr sz="7200"/>
          </a:p>
          <a:p>
            <a:pPr marL="457200" lvl="0" indent="-342900" algn="l" rtl="0">
              <a:lnSpc>
                <a:spcPct val="90000"/>
              </a:lnSpc>
              <a:spcBef>
                <a:spcPts val="0"/>
              </a:spcBef>
              <a:spcAft>
                <a:spcPts val="0"/>
              </a:spcAft>
              <a:buSzPct val="100000"/>
              <a:buChar char="•"/>
            </a:pPr>
            <a:r>
              <a:rPr lang="en-US" sz="7200"/>
              <a:t>Teens are recruited and trained as interns, and deliver science activities at those sites</a:t>
            </a:r>
            <a:endParaRPr sz="7200"/>
          </a:p>
          <a:p>
            <a:pPr marL="457200" lvl="0" indent="-342900" algn="l" rtl="0">
              <a:lnSpc>
                <a:spcPct val="90000"/>
              </a:lnSpc>
              <a:spcBef>
                <a:spcPts val="0"/>
              </a:spcBef>
              <a:spcAft>
                <a:spcPts val="0"/>
              </a:spcAft>
              <a:buSzPct val="100000"/>
              <a:buChar char="•"/>
            </a:pPr>
            <a:r>
              <a:rPr lang="en-US" sz="7200"/>
              <a:t>Funding has been used to enable enhanced support the teen interns, and materials</a:t>
            </a:r>
            <a:endParaRPr sz="7200"/>
          </a:p>
          <a:p>
            <a:pPr marL="0" lvl="0" indent="0" algn="l" rtl="0">
              <a:lnSpc>
                <a:spcPct val="90000"/>
              </a:lnSpc>
              <a:spcBef>
                <a:spcPts val="1000"/>
              </a:spcBef>
              <a:spcAft>
                <a:spcPts val="0"/>
              </a:spcAft>
              <a:buNone/>
            </a:pPr>
            <a:r>
              <a:rPr lang="en-US" sz="7200" b="1"/>
              <a:t>Pros:</a:t>
            </a:r>
            <a:endParaRPr sz="7200" b="1"/>
          </a:p>
          <a:p>
            <a:pPr marL="457200" lvl="0" indent="-342900" algn="l" rtl="0">
              <a:lnSpc>
                <a:spcPct val="90000"/>
              </a:lnSpc>
              <a:spcBef>
                <a:spcPts val="500"/>
              </a:spcBef>
              <a:spcAft>
                <a:spcPts val="0"/>
              </a:spcAft>
              <a:buSzPct val="100000"/>
              <a:buChar char="•"/>
            </a:pPr>
            <a:r>
              <a:rPr lang="en-US" sz="7200"/>
              <a:t>Enhancing a current program</a:t>
            </a:r>
            <a:endParaRPr sz="7200"/>
          </a:p>
          <a:p>
            <a:pPr marL="457200" lvl="0" indent="-342900" algn="l" rtl="0">
              <a:lnSpc>
                <a:spcPct val="90000"/>
              </a:lnSpc>
              <a:spcBef>
                <a:spcPts val="0"/>
              </a:spcBef>
              <a:spcAft>
                <a:spcPts val="0"/>
              </a:spcAft>
              <a:buSzPct val="100000"/>
              <a:buChar char="•"/>
            </a:pPr>
            <a:r>
              <a:rPr lang="en-US" sz="7200"/>
              <a:t>Supporting urban, low income youth</a:t>
            </a:r>
            <a:endParaRPr sz="7200"/>
          </a:p>
          <a:p>
            <a:pPr marL="457200" lvl="0" indent="-342900" algn="l" rtl="0">
              <a:lnSpc>
                <a:spcPct val="90000"/>
              </a:lnSpc>
              <a:spcBef>
                <a:spcPts val="0"/>
              </a:spcBef>
              <a:spcAft>
                <a:spcPts val="0"/>
              </a:spcAft>
              <a:buSzPct val="100000"/>
              <a:buChar char="•"/>
            </a:pPr>
            <a:r>
              <a:rPr lang="en-US" sz="7200"/>
              <a:t>Near-peer mentors with teen teachers</a:t>
            </a:r>
            <a:endParaRPr sz="7200"/>
          </a:p>
          <a:p>
            <a:pPr marL="0" lvl="0" indent="0" algn="l" rtl="0">
              <a:lnSpc>
                <a:spcPct val="90000"/>
              </a:lnSpc>
              <a:spcBef>
                <a:spcPts val="500"/>
              </a:spcBef>
              <a:spcAft>
                <a:spcPts val="0"/>
              </a:spcAft>
              <a:buNone/>
            </a:pPr>
            <a:r>
              <a:rPr lang="en-US" sz="7200" b="1"/>
              <a:t>Cons:</a:t>
            </a:r>
            <a:endParaRPr sz="7200" b="1"/>
          </a:p>
          <a:p>
            <a:pPr marL="457200" lvl="0" indent="-342900" algn="l" rtl="0">
              <a:lnSpc>
                <a:spcPct val="90000"/>
              </a:lnSpc>
              <a:spcBef>
                <a:spcPts val="500"/>
              </a:spcBef>
              <a:spcAft>
                <a:spcPts val="0"/>
              </a:spcAft>
              <a:buSzPct val="100000"/>
              <a:buChar char="•"/>
            </a:pPr>
            <a:r>
              <a:rPr lang="en-US" sz="7200"/>
              <a:t>Support for teens and materials, but not for additional staffing needed (think about all the pieces!)</a:t>
            </a:r>
            <a:endParaRPr sz="7200"/>
          </a:p>
          <a:p>
            <a:pPr marL="457200" lvl="0" indent="-342900" algn="l" rtl="0">
              <a:lnSpc>
                <a:spcPct val="90000"/>
              </a:lnSpc>
              <a:spcBef>
                <a:spcPts val="0"/>
              </a:spcBef>
              <a:spcAft>
                <a:spcPts val="0"/>
              </a:spcAft>
              <a:buSzPct val="100000"/>
              <a:buChar char="•"/>
            </a:pPr>
            <a:r>
              <a:rPr lang="en-US" sz="7200"/>
              <a:t>Short-term engagement for youth</a:t>
            </a:r>
            <a:endParaRPr sz="7200"/>
          </a:p>
          <a:p>
            <a:pPr marL="342900" lvl="0" indent="-185737" algn="l" rtl="0">
              <a:spcBef>
                <a:spcPts val="660"/>
              </a:spcBef>
              <a:spcAft>
                <a:spcPts val="0"/>
              </a:spcAft>
              <a:buClr>
                <a:srgbClr val="7F7F7F"/>
              </a:buClr>
              <a:buSzPct val="100000"/>
              <a:buChar char="•"/>
            </a:pPr>
            <a:br>
              <a:rPr lang="en-US" sz="3300"/>
            </a:br>
            <a:endParaRPr sz="3300"/>
          </a:p>
          <a:p>
            <a:pPr marL="0" lvl="0" indent="0" algn="l" rtl="0">
              <a:spcBef>
                <a:spcPts val="360"/>
              </a:spcBef>
              <a:spcAft>
                <a:spcPts val="0"/>
              </a:spcAft>
              <a:buClr>
                <a:schemeClr val="dk1"/>
              </a:buClr>
              <a:buSzPct val="100000"/>
              <a:buNone/>
            </a:pPr>
            <a:br>
              <a:rPr lang="en-US"/>
            </a:br>
            <a:endParaRPr/>
          </a:p>
        </p:txBody>
      </p:sp>
      <p:pic>
        <p:nvPicPr>
          <p:cNvPr id="224" name="Google Shape;224;g1693aeaf2d3_0_72"/>
          <p:cNvPicPr preferRelativeResize="0"/>
          <p:nvPr/>
        </p:nvPicPr>
        <p:blipFill>
          <a:blip r:embed="rId3">
            <a:alphaModFix/>
          </a:blip>
          <a:stretch>
            <a:fillRect/>
          </a:stretch>
        </p:blipFill>
        <p:spPr>
          <a:xfrm>
            <a:off x="5624699" y="1697100"/>
            <a:ext cx="3214501" cy="482709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1693aeaf2d3_0_86"/>
          <p:cNvSpPr txBox="1"/>
          <p:nvPr/>
        </p:nvSpPr>
        <p:spPr>
          <a:xfrm>
            <a:off x="457200" y="1143000"/>
            <a:ext cx="8229600" cy="538800"/>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Examples of BI involving UMaine 4-H</a:t>
            </a:r>
            <a:endParaRPr sz="3200" b="0">
              <a:solidFill>
                <a:srgbClr val="7F7F7F"/>
              </a:solidFill>
              <a:latin typeface="Arial"/>
              <a:ea typeface="Arial"/>
              <a:cs typeface="Arial"/>
              <a:sym typeface="Arial"/>
            </a:endParaRPr>
          </a:p>
        </p:txBody>
      </p:sp>
      <p:sp>
        <p:nvSpPr>
          <p:cNvPr id="230" name="Google Shape;230;g1693aeaf2d3_0_86"/>
          <p:cNvSpPr txBox="1">
            <a:spLocks noGrp="1"/>
          </p:cNvSpPr>
          <p:nvPr>
            <p:ph type="body" idx="1"/>
          </p:nvPr>
        </p:nvSpPr>
        <p:spPr>
          <a:xfrm>
            <a:off x="462455" y="2133601"/>
            <a:ext cx="8229600" cy="3886200"/>
          </a:xfrm>
          <a:prstGeom prst="rect">
            <a:avLst/>
          </a:prstGeom>
          <a:noFill/>
          <a:ln>
            <a:noFill/>
          </a:ln>
        </p:spPr>
        <p:txBody>
          <a:bodyPr spcFirstLastPara="1" wrap="square" lIns="0" tIns="0" rIns="91425" bIns="45700" anchor="t" anchorCtr="0">
            <a:normAutofit fontScale="92500" lnSpcReduction="10000"/>
          </a:bodyPr>
          <a:lstStyle/>
          <a:p>
            <a:pPr marL="342900" lvl="0" indent="0" algn="l" rtl="0">
              <a:spcBef>
                <a:spcPts val="0"/>
              </a:spcBef>
              <a:spcAft>
                <a:spcPts val="0"/>
              </a:spcAft>
              <a:buNone/>
            </a:pPr>
            <a:endParaRPr/>
          </a:p>
          <a:p>
            <a:pPr marL="342900" lvl="0" indent="-342900" algn="l" rtl="0">
              <a:spcBef>
                <a:spcPts val="660"/>
              </a:spcBef>
              <a:spcAft>
                <a:spcPts val="0"/>
              </a:spcAft>
              <a:buClr>
                <a:srgbClr val="999999"/>
              </a:buClr>
              <a:buSzPts val="3300"/>
              <a:buChar char="•"/>
            </a:pPr>
            <a:r>
              <a:rPr lang="en-US" sz="3300">
                <a:solidFill>
                  <a:srgbClr val="999999"/>
                </a:solidFill>
              </a:rPr>
              <a:t>4-H Science/STEM Toolkits (Track 1, other NSF and USDA funding)</a:t>
            </a:r>
            <a:endParaRPr sz="3300">
              <a:solidFill>
                <a:srgbClr val="999999"/>
              </a:solidFill>
            </a:endParaRPr>
          </a:p>
          <a:p>
            <a:pPr marL="342900" lvl="0" indent="-342900" algn="l" rtl="0">
              <a:spcBef>
                <a:spcPts val="660"/>
              </a:spcBef>
              <a:spcAft>
                <a:spcPts val="0"/>
              </a:spcAft>
              <a:buClr>
                <a:srgbClr val="999999"/>
              </a:buClr>
              <a:buSzPts val="3300"/>
              <a:buChar char="•"/>
            </a:pPr>
            <a:r>
              <a:rPr lang="en-US" sz="3300">
                <a:solidFill>
                  <a:srgbClr val="999999"/>
                </a:solidFill>
              </a:rPr>
              <a:t>4-H Summer of Science Teens (Track 1)</a:t>
            </a:r>
            <a:endParaRPr sz="3300">
              <a:solidFill>
                <a:srgbClr val="999999"/>
              </a:solidFill>
            </a:endParaRPr>
          </a:p>
          <a:p>
            <a:pPr marL="342900" lvl="0" indent="-342900" algn="l" rtl="0">
              <a:spcBef>
                <a:spcPts val="660"/>
              </a:spcBef>
              <a:spcAft>
                <a:spcPts val="0"/>
              </a:spcAft>
              <a:buClr>
                <a:schemeClr val="dk2"/>
              </a:buClr>
              <a:buSzPts val="3300"/>
              <a:buChar char="•"/>
            </a:pPr>
            <a:r>
              <a:rPr lang="en-US" sz="3300" b="1">
                <a:solidFill>
                  <a:schemeClr val="dk2"/>
                </a:solidFill>
              </a:rPr>
              <a:t>4-H STEM Ambassadors (Track 1)</a:t>
            </a:r>
            <a:endParaRPr sz="3300" b="1">
              <a:solidFill>
                <a:schemeClr val="dk2"/>
              </a:solidFill>
            </a:endParaRPr>
          </a:p>
          <a:p>
            <a:pPr marL="342900" lvl="0" indent="-342900" algn="l" rtl="0">
              <a:spcBef>
                <a:spcPts val="660"/>
              </a:spcBef>
              <a:spcAft>
                <a:spcPts val="0"/>
              </a:spcAft>
              <a:buClr>
                <a:srgbClr val="7F7F7F"/>
              </a:buClr>
              <a:buSzPts val="3300"/>
              <a:buChar char="•"/>
            </a:pPr>
            <a:r>
              <a:rPr lang="en-US" sz="3300">
                <a:solidFill>
                  <a:srgbClr val="7F7F7F"/>
                </a:solidFill>
              </a:rPr>
              <a:t>4-H Follow a Researcher (CAREER)</a:t>
            </a:r>
            <a:br>
              <a:rPr lang="en-US" sz="3300"/>
            </a:br>
            <a:endParaRPr sz="3300"/>
          </a:p>
          <a:p>
            <a:pPr marL="0" lvl="0" indent="0" algn="l" rtl="0">
              <a:spcBef>
                <a:spcPts val="360"/>
              </a:spcBef>
              <a:spcAft>
                <a:spcPts val="0"/>
              </a:spcAft>
              <a:buClr>
                <a:schemeClr val="dk1"/>
              </a:buClr>
              <a:buSzPts val="1800"/>
              <a:buNone/>
            </a:pPr>
            <a:br>
              <a:rPr lang="en-US"/>
            </a:br>
            <a:endParaRPr/>
          </a:p>
        </p:txBody>
      </p:sp>
      <p:pic>
        <p:nvPicPr>
          <p:cNvPr id="231" name="Google Shape;231;g1693aeaf2d3_0_86"/>
          <p:cNvPicPr preferRelativeResize="0"/>
          <p:nvPr/>
        </p:nvPicPr>
        <p:blipFill>
          <a:blip r:embed="rId3">
            <a:alphaModFix/>
          </a:blip>
          <a:stretch>
            <a:fillRect/>
          </a:stretch>
        </p:blipFill>
        <p:spPr>
          <a:xfrm>
            <a:off x="3458063" y="6183650"/>
            <a:ext cx="2238375" cy="600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693aeaf2d3_0_92"/>
          <p:cNvSpPr txBox="1"/>
          <p:nvPr/>
        </p:nvSpPr>
        <p:spPr>
          <a:xfrm>
            <a:off x="457200" y="1143000"/>
            <a:ext cx="8229600" cy="554100"/>
          </a:xfrm>
          <a:prstGeom prst="rect">
            <a:avLst/>
          </a:prstGeom>
          <a:noFill/>
          <a:ln>
            <a:noFill/>
          </a:ln>
        </p:spPr>
        <p:txBody>
          <a:bodyPr spcFirstLastPara="1" wrap="square" lIns="0" tIns="0" rIns="91425" bIns="45700" anchor="t" anchorCtr="0">
            <a:spAutoFit/>
          </a:bodyPr>
          <a:lstStyle/>
          <a:p>
            <a:pPr marL="0" lvl="0" indent="0" algn="l" rtl="0">
              <a:spcBef>
                <a:spcPts val="660"/>
              </a:spcBef>
              <a:spcAft>
                <a:spcPts val="0"/>
              </a:spcAft>
              <a:buNone/>
            </a:pPr>
            <a:r>
              <a:rPr lang="en-US" sz="3300" b="1">
                <a:solidFill>
                  <a:schemeClr val="dk2"/>
                </a:solidFill>
              </a:rPr>
              <a:t>4-H STEM Ambassadors</a:t>
            </a:r>
            <a:endParaRPr sz="3200" b="0">
              <a:solidFill>
                <a:srgbClr val="7F7F7F"/>
              </a:solidFill>
              <a:latin typeface="Arial"/>
              <a:ea typeface="Arial"/>
              <a:cs typeface="Arial"/>
              <a:sym typeface="Arial"/>
            </a:endParaRPr>
          </a:p>
        </p:txBody>
      </p:sp>
      <p:sp>
        <p:nvSpPr>
          <p:cNvPr id="237" name="Google Shape;237;g1693aeaf2d3_0_92"/>
          <p:cNvSpPr txBox="1">
            <a:spLocks noGrp="1"/>
          </p:cNvSpPr>
          <p:nvPr>
            <p:ph type="body" idx="1"/>
          </p:nvPr>
        </p:nvSpPr>
        <p:spPr>
          <a:xfrm>
            <a:off x="457200" y="1767675"/>
            <a:ext cx="8132100" cy="4916400"/>
          </a:xfrm>
          <a:prstGeom prst="rect">
            <a:avLst/>
          </a:prstGeom>
          <a:noFill/>
          <a:ln>
            <a:noFill/>
          </a:ln>
        </p:spPr>
        <p:txBody>
          <a:bodyPr spcFirstLastPara="1" wrap="square" lIns="0" tIns="0" rIns="91425" bIns="45700" anchor="t" anchorCtr="0">
            <a:normAutofit fontScale="25000" lnSpcReduction="20000"/>
          </a:bodyPr>
          <a:lstStyle/>
          <a:p>
            <a:pPr marL="342900" lvl="0" indent="0" algn="l" rtl="0">
              <a:spcBef>
                <a:spcPts val="0"/>
              </a:spcBef>
              <a:spcAft>
                <a:spcPts val="0"/>
              </a:spcAft>
              <a:buNone/>
            </a:pPr>
            <a:endParaRPr/>
          </a:p>
          <a:p>
            <a:pPr marL="0" lvl="0" indent="0" algn="l" rtl="0">
              <a:lnSpc>
                <a:spcPct val="90000"/>
              </a:lnSpc>
              <a:spcBef>
                <a:spcPts val="1000"/>
              </a:spcBef>
              <a:spcAft>
                <a:spcPts val="0"/>
              </a:spcAft>
              <a:buNone/>
            </a:pPr>
            <a:r>
              <a:rPr lang="en-US" sz="7200" b="1"/>
              <a:t>Background:</a:t>
            </a:r>
            <a:endParaRPr sz="7200" b="1"/>
          </a:p>
          <a:p>
            <a:pPr marL="457200" lvl="0" indent="-342900" algn="l" rtl="0">
              <a:lnSpc>
                <a:spcPct val="90000"/>
              </a:lnSpc>
              <a:spcBef>
                <a:spcPts val="500"/>
              </a:spcBef>
              <a:spcAft>
                <a:spcPts val="0"/>
              </a:spcAft>
              <a:buSzPct val="100000"/>
              <a:buChar char="•"/>
            </a:pPr>
            <a:r>
              <a:rPr lang="en-US" sz="7200"/>
              <a:t>College students use 4-H toolkits with youth in the community</a:t>
            </a:r>
            <a:endParaRPr sz="7200"/>
          </a:p>
          <a:p>
            <a:pPr marL="457200" lvl="0" indent="-342900" algn="l" rtl="0">
              <a:lnSpc>
                <a:spcPct val="90000"/>
              </a:lnSpc>
              <a:spcBef>
                <a:spcPts val="0"/>
              </a:spcBef>
              <a:spcAft>
                <a:spcPts val="0"/>
              </a:spcAft>
              <a:buSzPct val="100000"/>
              <a:buChar char="•"/>
            </a:pPr>
            <a:r>
              <a:rPr lang="en-US" sz="7200"/>
              <a:t>Began at UMaine as a way to test NSF/EPSCoR-funded toolkits</a:t>
            </a:r>
            <a:endParaRPr sz="7200"/>
          </a:p>
          <a:p>
            <a:pPr marL="457200" lvl="0" indent="-342900" algn="l" rtl="0">
              <a:lnSpc>
                <a:spcPct val="90000"/>
              </a:lnSpc>
              <a:spcBef>
                <a:spcPts val="0"/>
              </a:spcBef>
              <a:spcAft>
                <a:spcPts val="0"/>
              </a:spcAft>
              <a:buSzPct val="100000"/>
              <a:buChar char="•"/>
            </a:pPr>
            <a:r>
              <a:rPr lang="en-US" sz="7200"/>
              <a:t>Expanded to 6 of the UMaine System Campuses, and with EPSCoR funding we’re attempting to engage community college students</a:t>
            </a:r>
            <a:endParaRPr sz="7200"/>
          </a:p>
          <a:p>
            <a:pPr marL="0" lvl="0" indent="0" algn="l" rtl="0">
              <a:lnSpc>
                <a:spcPct val="90000"/>
              </a:lnSpc>
              <a:spcBef>
                <a:spcPts val="500"/>
              </a:spcBef>
              <a:spcAft>
                <a:spcPts val="0"/>
              </a:spcAft>
              <a:buNone/>
            </a:pPr>
            <a:endParaRPr sz="7200"/>
          </a:p>
          <a:p>
            <a:pPr marL="0" lvl="0" indent="0" algn="l" rtl="0">
              <a:lnSpc>
                <a:spcPct val="90000"/>
              </a:lnSpc>
              <a:spcBef>
                <a:spcPts val="1000"/>
              </a:spcBef>
              <a:spcAft>
                <a:spcPts val="0"/>
              </a:spcAft>
              <a:buNone/>
            </a:pPr>
            <a:r>
              <a:rPr lang="en-US" sz="7200" b="1"/>
              <a:t>Components:</a:t>
            </a:r>
            <a:endParaRPr sz="7200" b="1"/>
          </a:p>
          <a:p>
            <a:pPr marL="342900" lvl="0" indent="-342900" algn="l" rtl="0">
              <a:lnSpc>
                <a:spcPct val="90000"/>
              </a:lnSpc>
              <a:spcBef>
                <a:spcPts val="500"/>
              </a:spcBef>
              <a:spcAft>
                <a:spcPts val="0"/>
              </a:spcAft>
              <a:buSzPct val="100000"/>
              <a:buChar char="•"/>
            </a:pPr>
            <a:r>
              <a:rPr lang="en-US" sz="7200"/>
              <a:t>College students are recruited and trained as 4-H volunteers, including reference and background checks.</a:t>
            </a:r>
            <a:endParaRPr sz="7200"/>
          </a:p>
          <a:p>
            <a:pPr marL="342900" lvl="0" indent="-342900" algn="l" rtl="0">
              <a:lnSpc>
                <a:spcPct val="90000"/>
              </a:lnSpc>
              <a:spcBef>
                <a:spcPts val="0"/>
              </a:spcBef>
              <a:spcAft>
                <a:spcPts val="0"/>
              </a:spcAft>
              <a:buSzPct val="100000"/>
              <a:buChar char="•"/>
            </a:pPr>
            <a:r>
              <a:rPr lang="en-US" sz="7200"/>
              <a:t>4-5 hours of training includes positive youth development, experiential learning, and training on the STEM activities to be delivered.</a:t>
            </a:r>
            <a:endParaRPr sz="7200"/>
          </a:p>
          <a:p>
            <a:pPr marL="342900" lvl="0" indent="-342900" algn="l" rtl="0">
              <a:lnSpc>
                <a:spcPct val="90000"/>
              </a:lnSpc>
              <a:spcBef>
                <a:spcPts val="0"/>
              </a:spcBef>
              <a:spcAft>
                <a:spcPts val="0"/>
              </a:spcAft>
              <a:buSzPct val="100000"/>
              <a:buChar char="•"/>
            </a:pPr>
            <a:r>
              <a:rPr lang="en-US" sz="7200"/>
              <a:t>Students are matched with community hosts, who recruit and provide oversight for the participating youth</a:t>
            </a:r>
            <a:endParaRPr sz="7200"/>
          </a:p>
          <a:p>
            <a:pPr marL="342900" lvl="0" indent="-185737" algn="l" rtl="0">
              <a:spcBef>
                <a:spcPts val="660"/>
              </a:spcBef>
              <a:spcAft>
                <a:spcPts val="0"/>
              </a:spcAft>
              <a:buClr>
                <a:srgbClr val="7F7F7F"/>
              </a:buClr>
              <a:buSzPct val="100000"/>
              <a:buChar char="•"/>
            </a:pPr>
            <a:br>
              <a:rPr lang="en-US" sz="3300"/>
            </a:br>
            <a:endParaRPr sz="3300"/>
          </a:p>
          <a:p>
            <a:pPr marL="0" lvl="0" indent="0" algn="l" rtl="0">
              <a:spcBef>
                <a:spcPts val="360"/>
              </a:spcBef>
              <a:spcAft>
                <a:spcPts val="0"/>
              </a:spcAft>
              <a:buClr>
                <a:schemeClr val="dk1"/>
              </a:buClr>
              <a:buSzPct val="100000"/>
              <a:buNone/>
            </a:pPr>
            <a:br>
              <a:rPr lang="en-US"/>
            </a:b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9454EF20-1532-BEE9-2F49-B193DCC4C264}"/>
              </a:ext>
            </a:extLst>
          </p:cNvPr>
          <p:cNvPicPr>
            <a:picLocks noRot="1" noChangeAspect="1"/>
          </p:cNvPicPr>
          <p:nvPr>
            <a:videoFile r:link="rId1"/>
          </p:nvPr>
        </p:nvPicPr>
        <p:blipFill>
          <a:blip r:embed="rId4"/>
          <a:stretch>
            <a:fillRect/>
          </a:stretch>
        </p:blipFill>
        <p:spPr>
          <a:xfrm>
            <a:off x="0" y="789140"/>
            <a:ext cx="9134023" cy="5160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6f58facc70_0_3"/>
          <p:cNvSpPr txBox="1"/>
          <p:nvPr/>
        </p:nvSpPr>
        <p:spPr>
          <a:xfrm>
            <a:off x="457200" y="1143000"/>
            <a:ext cx="8229600" cy="538800"/>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Examples of BI involving UMaine 4-H</a:t>
            </a:r>
            <a:endParaRPr sz="3200" b="0">
              <a:solidFill>
                <a:srgbClr val="7F7F7F"/>
              </a:solidFill>
              <a:latin typeface="Arial"/>
              <a:ea typeface="Arial"/>
              <a:cs typeface="Arial"/>
              <a:sym typeface="Arial"/>
            </a:endParaRPr>
          </a:p>
        </p:txBody>
      </p:sp>
      <p:sp>
        <p:nvSpPr>
          <p:cNvPr id="248" name="Google Shape;248;g16f58facc70_0_3"/>
          <p:cNvSpPr txBox="1">
            <a:spLocks noGrp="1"/>
          </p:cNvSpPr>
          <p:nvPr>
            <p:ph type="body" idx="1"/>
          </p:nvPr>
        </p:nvSpPr>
        <p:spPr>
          <a:xfrm>
            <a:off x="462455" y="2133601"/>
            <a:ext cx="8229600" cy="3886200"/>
          </a:xfrm>
          <a:prstGeom prst="rect">
            <a:avLst/>
          </a:prstGeom>
          <a:noFill/>
          <a:ln>
            <a:noFill/>
          </a:ln>
        </p:spPr>
        <p:txBody>
          <a:bodyPr spcFirstLastPara="1" wrap="square" lIns="0" tIns="0" rIns="91425" bIns="45700" anchor="t" anchorCtr="0">
            <a:normAutofit fontScale="92500" lnSpcReduction="10000"/>
          </a:bodyPr>
          <a:lstStyle/>
          <a:p>
            <a:pPr marL="342900" lvl="0" indent="0" algn="l" rtl="0">
              <a:spcBef>
                <a:spcPts val="0"/>
              </a:spcBef>
              <a:spcAft>
                <a:spcPts val="0"/>
              </a:spcAft>
              <a:buNone/>
            </a:pPr>
            <a:endParaRPr/>
          </a:p>
          <a:p>
            <a:pPr marL="342900" lvl="0" indent="-342900" algn="l" rtl="0">
              <a:spcBef>
                <a:spcPts val="660"/>
              </a:spcBef>
              <a:spcAft>
                <a:spcPts val="0"/>
              </a:spcAft>
              <a:buClr>
                <a:srgbClr val="999999"/>
              </a:buClr>
              <a:buSzPts val="3300"/>
              <a:buChar char="•"/>
            </a:pPr>
            <a:r>
              <a:rPr lang="en-US" sz="3300">
                <a:solidFill>
                  <a:srgbClr val="999999"/>
                </a:solidFill>
              </a:rPr>
              <a:t>4-H Science/STEM Toolkits (Track 1, other NSF and USDA funding)</a:t>
            </a:r>
            <a:endParaRPr sz="3300">
              <a:solidFill>
                <a:srgbClr val="999999"/>
              </a:solidFill>
            </a:endParaRPr>
          </a:p>
          <a:p>
            <a:pPr marL="342900" lvl="0" indent="-342900" algn="l" rtl="0">
              <a:spcBef>
                <a:spcPts val="660"/>
              </a:spcBef>
              <a:spcAft>
                <a:spcPts val="0"/>
              </a:spcAft>
              <a:buClr>
                <a:srgbClr val="999999"/>
              </a:buClr>
              <a:buSzPts val="3300"/>
              <a:buChar char="•"/>
            </a:pPr>
            <a:r>
              <a:rPr lang="en-US" sz="3300">
                <a:solidFill>
                  <a:srgbClr val="999999"/>
                </a:solidFill>
              </a:rPr>
              <a:t>4-H Summer of Science Teens (Track 1)</a:t>
            </a:r>
            <a:endParaRPr sz="3300">
              <a:solidFill>
                <a:srgbClr val="999999"/>
              </a:solidFill>
            </a:endParaRPr>
          </a:p>
          <a:p>
            <a:pPr marL="342900" lvl="0" indent="-342900" algn="l" rtl="0">
              <a:spcBef>
                <a:spcPts val="660"/>
              </a:spcBef>
              <a:spcAft>
                <a:spcPts val="0"/>
              </a:spcAft>
              <a:buClr>
                <a:srgbClr val="999999"/>
              </a:buClr>
              <a:buSzPts val="3300"/>
              <a:buChar char="•"/>
            </a:pPr>
            <a:r>
              <a:rPr lang="en-US" sz="3300">
                <a:solidFill>
                  <a:srgbClr val="999999"/>
                </a:solidFill>
              </a:rPr>
              <a:t>4-H STEM Ambassadors (Track 1)</a:t>
            </a:r>
            <a:endParaRPr sz="3300">
              <a:solidFill>
                <a:srgbClr val="999999"/>
              </a:solidFill>
            </a:endParaRPr>
          </a:p>
          <a:p>
            <a:pPr marL="342900" lvl="0" indent="-342900" algn="l" rtl="0">
              <a:spcBef>
                <a:spcPts val="660"/>
              </a:spcBef>
              <a:spcAft>
                <a:spcPts val="0"/>
              </a:spcAft>
              <a:buClr>
                <a:srgbClr val="7F7F7F"/>
              </a:buClr>
              <a:buSzPts val="3300"/>
              <a:buChar char="•"/>
            </a:pPr>
            <a:r>
              <a:rPr lang="en-US" sz="3300" b="1">
                <a:solidFill>
                  <a:schemeClr val="dk2"/>
                </a:solidFill>
              </a:rPr>
              <a:t>4-H Follow a Researcher (CAREER)</a:t>
            </a:r>
            <a:br>
              <a:rPr lang="en-US" sz="3300"/>
            </a:br>
            <a:endParaRPr sz="3300"/>
          </a:p>
          <a:p>
            <a:pPr marL="0" lvl="0" indent="0" algn="l" rtl="0">
              <a:spcBef>
                <a:spcPts val="360"/>
              </a:spcBef>
              <a:spcAft>
                <a:spcPts val="0"/>
              </a:spcAft>
              <a:buClr>
                <a:schemeClr val="dk1"/>
              </a:buClr>
              <a:buSzPts val="1800"/>
              <a:buNone/>
            </a:pPr>
            <a:br>
              <a:rPr lang="en-US"/>
            </a:br>
            <a:endParaRPr/>
          </a:p>
        </p:txBody>
      </p:sp>
      <p:pic>
        <p:nvPicPr>
          <p:cNvPr id="249" name="Google Shape;249;g16f58facc70_0_3"/>
          <p:cNvPicPr preferRelativeResize="0"/>
          <p:nvPr/>
        </p:nvPicPr>
        <p:blipFill>
          <a:blip r:embed="rId3">
            <a:alphaModFix/>
          </a:blip>
          <a:stretch>
            <a:fillRect/>
          </a:stretch>
        </p:blipFill>
        <p:spPr>
          <a:xfrm>
            <a:off x="3458063" y="6183650"/>
            <a:ext cx="2238375" cy="600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6f58facc70_0_9"/>
          <p:cNvSpPr txBox="1">
            <a:spLocks noGrp="1"/>
          </p:cNvSpPr>
          <p:nvPr>
            <p:ph type="body" idx="1"/>
          </p:nvPr>
        </p:nvSpPr>
        <p:spPr>
          <a:xfrm>
            <a:off x="457200" y="2491740"/>
            <a:ext cx="8229600" cy="3604200"/>
          </a:xfrm>
          <a:prstGeom prst="rect">
            <a:avLst/>
          </a:prstGeom>
        </p:spPr>
        <p:txBody>
          <a:bodyPr spcFirstLastPara="1" wrap="square" lIns="0" tIns="0" rIns="91425" bIns="45700" anchor="t" anchorCtr="0">
            <a:normAutofit/>
          </a:bodyPr>
          <a:lstStyle/>
          <a:p>
            <a:pPr marL="0" lvl="0" indent="0" algn="l" rtl="0">
              <a:spcBef>
                <a:spcPts val="360"/>
              </a:spcBef>
              <a:spcAft>
                <a:spcPts val="0"/>
              </a:spcAft>
              <a:buNone/>
            </a:pPr>
            <a:endParaRPr/>
          </a:p>
        </p:txBody>
      </p:sp>
      <p:sp>
        <p:nvSpPr>
          <p:cNvPr id="256" name="Google Shape;256;g16f58facc70_0_9"/>
          <p:cNvSpPr txBox="1"/>
          <p:nvPr/>
        </p:nvSpPr>
        <p:spPr>
          <a:xfrm>
            <a:off x="457200" y="1143000"/>
            <a:ext cx="8229600" cy="554100"/>
          </a:xfrm>
          <a:prstGeom prst="rect">
            <a:avLst/>
          </a:prstGeom>
          <a:noFill/>
          <a:ln>
            <a:noFill/>
          </a:ln>
        </p:spPr>
        <p:txBody>
          <a:bodyPr spcFirstLastPara="1" wrap="square" lIns="0" tIns="0" rIns="91425" bIns="45700" anchor="t" anchorCtr="0">
            <a:spAutoFit/>
          </a:bodyPr>
          <a:lstStyle/>
          <a:p>
            <a:pPr marL="0" lvl="0" indent="0" algn="l" rtl="0">
              <a:spcBef>
                <a:spcPts val="660"/>
              </a:spcBef>
              <a:spcAft>
                <a:spcPts val="0"/>
              </a:spcAft>
              <a:buNone/>
            </a:pPr>
            <a:r>
              <a:rPr lang="en-US" sz="3300" b="1">
                <a:solidFill>
                  <a:schemeClr val="dk2"/>
                </a:solidFill>
              </a:rPr>
              <a:t>4-H Follow a Researcher</a:t>
            </a:r>
            <a:endParaRPr sz="3200" b="0">
              <a:solidFill>
                <a:srgbClr val="7F7F7F"/>
              </a:solidFill>
              <a:latin typeface="Arial"/>
              <a:ea typeface="Arial"/>
              <a:cs typeface="Arial"/>
              <a:sym typeface="Arial"/>
            </a:endParaRPr>
          </a:p>
        </p:txBody>
      </p:sp>
      <p:pic>
        <p:nvPicPr>
          <p:cNvPr id="257" name="Google Shape;257;g16f58facc70_0_9"/>
          <p:cNvPicPr preferRelativeResize="0"/>
          <p:nvPr/>
        </p:nvPicPr>
        <p:blipFill>
          <a:blip r:embed="rId3">
            <a:alphaModFix/>
          </a:blip>
          <a:stretch>
            <a:fillRect/>
          </a:stretch>
        </p:blipFill>
        <p:spPr>
          <a:xfrm>
            <a:off x="0" y="2219826"/>
            <a:ext cx="9144000" cy="4284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3" name="Picture 2">
            <a:extLst>
              <a:ext uri="{FF2B5EF4-FFF2-40B4-BE49-F238E27FC236}">
                <a16:creationId xmlns:a16="http://schemas.microsoft.com/office/drawing/2014/main" id="{9CCDC294-FDA7-590F-BFC8-547A27D3F0B0}"/>
              </a:ext>
            </a:extLst>
          </p:cNvPr>
          <p:cNvPicPr>
            <a:picLocks noChangeAspect="1"/>
          </p:cNvPicPr>
          <p:nvPr/>
        </p:nvPicPr>
        <p:blipFill>
          <a:blip r:embed="rId3"/>
          <a:stretch>
            <a:fillRect/>
          </a:stretch>
        </p:blipFill>
        <p:spPr>
          <a:xfrm>
            <a:off x="363255" y="940165"/>
            <a:ext cx="8391621" cy="55215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body" idx="1"/>
          </p:nvPr>
        </p:nvSpPr>
        <p:spPr>
          <a:xfrm>
            <a:off x="457200" y="2491740"/>
            <a:ext cx="8229600" cy="3604260"/>
          </a:xfrm>
          <a:prstGeom prst="rect">
            <a:avLst/>
          </a:prstGeom>
          <a:noFill/>
          <a:ln>
            <a:noFill/>
          </a:ln>
        </p:spPr>
        <p:txBody>
          <a:bodyPr spcFirstLastPara="1" wrap="square" lIns="0" tIns="0" rIns="91425" bIns="45700" anchor="t" anchorCtr="0">
            <a:normAutofit/>
          </a:bodyPr>
          <a:lstStyle/>
          <a:p>
            <a:pPr marL="342900" lvl="0" indent="-342900" algn="l" rtl="0">
              <a:spcBef>
                <a:spcPts val="0"/>
              </a:spcBef>
              <a:spcAft>
                <a:spcPts val="0"/>
              </a:spcAft>
              <a:buClr>
                <a:schemeClr val="dk1"/>
              </a:buClr>
              <a:buSzPts val="2400"/>
              <a:buChar char="•"/>
            </a:pPr>
            <a:r>
              <a:rPr lang="en-US" sz="2400"/>
              <a:t>The </a:t>
            </a:r>
            <a:r>
              <a:rPr lang="en-US" sz="2400" b="1"/>
              <a:t>Intellectual Merit </a:t>
            </a:r>
            <a:r>
              <a:rPr lang="en-US" sz="2400"/>
              <a:t>criterion encompasses the potential to advance knowledge.</a:t>
            </a: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342900" algn="l" rtl="0">
              <a:spcBef>
                <a:spcPts val="560"/>
              </a:spcBef>
              <a:spcAft>
                <a:spcPts val="0"/>
              </a:spcAft>
              <a:buClr>
                <a:srgbClr val="17365D"/>
              </a:buClr>
              <a:buSzPts val="2800"/>
              <a:buChar char="•"/>
            </a:pPr>
            <a:r>
              <a:rPr lang="en-US" sz="2800">
                <a:solidFill>
                  <a:srgbClr val="17365D"/>
                </a:solidFill>
              </a:rPr>
              <a:t>The </a:t>
            </a:r>
            <a:r>
              <a:rPr lang="en-US" sz="2800" b="1">
                <a:solidFill>
                  <a:srgbClr val="17365D"/>
                </a:solidFill>
              </a:rPr>
              <a:t>Broader Impacts </a:t>
            </a:r>
            <a:r>
              <a:rPr lang="en-US" sz="2800">
                <a:solidFill>
                  <a:srgbClr val="17365D"/>
                </a:solidFill>
              </a:rPr>
              <a:t>criterion encompasses the potential to </a:t>
            </a:r>
            <a:r>
              <a:rPr lang="en-US" sz="2800" u="sng">
                <a:solidFill>
                  <a:srgbClr val="17365D"/>
                </a:solidFill>
              </a:rPr>
              <a:t>benefit society </a:t>
            </a:r>
            <a:r>
              <a:rPr lang="en-US" sz="2800">
                <a:solidFill>
                  <a:srgbClr val="17365D"/>
                </a:solidFill>
              </a:rPr>
              <a:t>and contribute to the achievement of </a:t>
            </a:r>
            <a:r>
              <a:rPr lang="en-US" sz="2800" u="sng">
                <a:solidFill>
                  <a:srgbClr val="17365D"/>
                </a:solidFill>
              </a:rPr>
              <a:t>specific, desired societal outcomes</a:t>
            </a:r>
            <a:r>
              <a:rPr lang="en-US">
                <a:solidFill>
                  <a:srgbClr val="17365D"/>
                </a:solidFill>
              </a:rPr>
              <a:t>.</a:t>
            </a:r>
            <a:endParaRPr>
              <a:solidFill>
                <a:srgbClr val="17365D"/>
              </a:solidFill>
            </a:endParaRPr>
          </a:p>
        </p:txBody>
      </p:sp>
      <p:sp>
        <p:nvSpPr>
          <p:cNvPr id="100" name="Google Shape;100;p3"/>
          <p:cNvSpPr txBox="1"/>
          <p:nvPr/>
        </p:nvSpPr>
        <p:spPr>
          <a:xfrm flipH="1">
            <a:off x="1524000" y="1219200"/>
            <a:ext cx="51816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7F7F7F"/>
                </a:solidFill>
                <a:latin typeface="Arial"/>
                <a:ea typeface="Arial"/>
                <a:cs typeface="Arial"/>
                <a:sym typeface="Arial"/>
              </a:rPr>
              <a:t>NSF Merit Review Criteria</a:t>
            </a:r>
            <a:endParaRPr sz="3200">
              <a:solidFill>
                <a:srgbClr val="7F7F7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6f58facc70_0_24"/>
          <p:cNvSpPr txBox="1"/>
          <p:nvPr/>
        </p:nvSpPr>
        <p:spPr>
          <a:xfrm>
            <a:off x="457200" y="1143000"/>
            <a:ext cx="8229600" cy="538800"/>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a:solidFill>
                  <a:srgbClr val="7F7F7F"/>
                </a:solidFill>
              </a:rPr>
              <a:t>Lessons learned…</a:t>
            </a:r>
            <a:endParaRPr sz="3200" b="0">
              <a:solidFill>
                <a:srgbClr val="7F7F7F"/>
              </a:solidFill>
              <a:latin typeface="Arial"/>
              <a:ea typeface="Arial"/>
              <a:cs typeface="Arial"/>
              <a:sym typeface="Arial"/>
            </a:endParaRPr>
          </a:p>
        </p:txBody>
      </p:sp>
      <p:sp>
        <p:nvSpPr>
          <p:cNvPr id="269" name="Google Shape;269;g16f58facc70_0_24"/>
          <p:cNvSpPr txBox="1">
            <a:spLocks noGrp="1"/>
          </p:cNvSpPr>
          <p:nvPr>
            <p:ph type="body" idx="1"/>
          </p:nvPr>
        </p:nvSpPr>
        <p:spPr>
          <a:xfrm>
            <a:off x="462450" y="1842437"/>
            <a:ext cx="8229600" cy="4177500"/>
          </a:xfrm>
          <a:prstGeom prst="rect">
            <a:avLst/>
          </a:prstGeom>
          <a:noFill/>
          <a:ln>
            <a:noFill/>
          </a:ln>
        </p:spPr>
        <p:txBody>
          <a:bodyPr spcFirstLastPara="1" wrap="square" lIns="0" tIns="0" rIns="91425" bIns="45700" anchor="t" anchorCtr="0">
            <a:normAutofit fontScale="62500" lnSpcReduction="20000"/>
          </a:bodyPr>
          <a:lstStyle/>
          <a:p>
            <a:pPr marL="342900" lvl="0" indent="0" algn="l" rtl="0">
              <a:spcBef>
                <a:spcPts val="0"/>
              </a:spcBef>
              <a:spcAft>
                <a:spcPts val="0"/>
              </a:spcAft>
              <a:buNone/>
            </a:pPr>
            <a:endParaRPr/>
          </a:p>
          <a:p>
            <a:pPr marL="342900" lvl="0" indent="-264318" algn="l" rtl="0">
              <a:spcBef>
                <a:spcPts val="660"/>
              </a:spcBef>
              <a:spcAft>
                <a:spcPts val="0"/>
              </a:spcAft>
              <a:buClr>
                <a:schemeClr val="dk2"/>
              </a:buClr>
              <a:buSzPct val="100000"/>
              <a:buChar char="•"/>
            </a:pPr>
            <a:r>
              <a:rPr lang="en-US" sz="3300" b="1">
                <a:solidFill>
                  <a:schemeClr val="dk2"/>
                </a:solidFill>
              </a:rPr>
              <a:t>4-H Science/STEM Toolkits: </a:t>
            </a:r>
            <a:r>
              <a:rPr lang="en-US" sz="3300">
                <a:solidFill>
                  <a:schemeClr val="dk2"/>
                </a:solidFill>
              </a:rPr>
              <a:t>LARGE investment of time, sustainable, underfunded, need to match </a:t>
            </a:r>
            <a:r>
              <a:rPr lang="en-US" sz="3300" u="sng">
                <a:solidFill>
                  <a:schemeClr val="dk2"/>
                </a:solidFill>
              </a:rPr>
              <a:t>research</a:t>
            </a:r>
            <a:r>
              <a:rPr lang="en-US" sz="3300">
                <a:solidFill>
                  <a:schemeClr val="dk2"/>
                </a:solidFill>
              </a:rPr>
              <a:t> and </a:t>
            </a:r>
            <a:r>
              <a:rPr lang="en-US" sz="3300" u="sng">
                <a:solidFill>
                  <a:schemeClr val="dk2"/>
                </a:solidFill>
              </a:rPr>
              <a:t>community</a:t>
            </a:r>
            <a:r>
              <a:rPr lang="en-US" sz="3300">
                <a:solidFill>
                  <a:schemeClr val="dk2"/>
                </a:solidFill>
              </a:rPr>
              <a:t> needs.</a:t>
            </a:r>
            <a:endParaRPr sz="3300">
              <a:solidFill>
                <a:schemeClr val="dk2"/>
              </a:solidFill>
            </a:endParaRPr>
          </a:p>
          <a:p>
            <a:pPr marL="342900" lvl="0" indent="-264318" algn="l" rtl="0">
              <a:spcBef>
                <a:spcPts val="660"/>
              </a:spcBef>
              <a:spcAft>
                <a:spcPts val="0"/>
              </a:spcAft>
              <a:buClr>
                <a:schemeClr val="dk2"/>
              </a:buClr>
              <a:buSzPct val="100000"/>
              <a:buChar char="•"/>
            </a:pPr>
            <a:r>
              <a:rPr lang="en-US" sz="3300" b="1">
                <a:solidFill>
                  <a:schemeClr val="dk2"/>
                </a:solidFill>
              </a:rPr>
              <a:t>4-H Summer of Science: </a:t>
            </a:r>
            <a:r>
              <a:rPr lang="en-US" sz="3300">
                <a:solidFill>
                  <a:schemeClr val="dk2"/>
                </a:solidFill>
              </a:rPr>
              <a:t>Partnering with local programs can be a win-win.  Increasing numbers = increased staff time.  </a:t>
            </a:r>
            <a:endParaRPr sz="3300">
              <a:solidFill>
                <a:schemeClr val="dk2"/>
              </a:solidFill>
            </a:endParaRPr>
          </a:p>
          <a:p>
            <a:pPr marL="342900" lvl="0" indent="-264318" algn="l" rtl="0">
              <a:spcBef>
                <a:spcPts val="660"/>
              </a:spcBef>
              <a:spcAft>
                <a:spcPts val="0"/>
              </a:spcAft>
              <a:buClr>
                <a:schemeClr val="dk2"/>
              </a:buClr>
              <a:buSzPct val="100000"/>
              <a:buChar char="•"/>
            </a:pPr>
            <a:r>
              <a:rPr lang="en-US" sz="3300" b="1">
                <a:solidFill>
                  <a:schemeClr val="dk2"/>
                </a:solidFill>
              </a:rPr>
              <a:t>4-H STEM Ambassadors</a:t>
            </a:r>
            <a:r>
              <a:rPr lang="en-US" sz="3300">
                <a:solidFill>
                  <a:schemeClr val="dk2"/>
                </a:solidFill>
              </a:rPr>
              <a:t>: All partners need to be on board from the start.  Flexibility in implementation helps during pandemics.</a:t>
            </a:r>
            <a:endParaRPr sz="3300">
              <a:solidFill>
                <a:schemeClr val="dk2"/>
              </a:solidFill>
            </a:endParaRPr>
          </a:p>
          <a:p>
            <a:pPr marL="342900" lvl="0" indent="-264318" algn="l" rtl="0">
              <a:spcBef>
                <a:spcPts val="660"/>
              </a:spcBef>
              <a:spcAft>
                <a:spcPts val="0"/>
              </a:spcAft>
              <a:buClr>
                <a:srgbClr val="7F7F7F"/>
              </a:buClr>
              <a:buSzPct val="100000"/>
              <a:buChar char="•"/>
            </a:pPr>
            <a:r>
              <a:rPr lang="en-US" sz="3300" b="1">
                <a:solidFill>
                  <a:schemeClr val="dk2"/>
                </a:solidFill>
              </a:rPr>
              <a:t>4-H Follow a Researcher</a:t>
            </a:r>
            <a:r>
              <a:rPr lang="en-US" sz="3300">
                <a:solidFill>
                  <a:schemeClr val="dk2"/>
                </a:solidFill>
              </a:rPr>
              <a:t>: Adapt to technology, know what the audience wants and needs.</a:t>
            </a:r>
            <a:endParaRPr sz="3300">
              <a:solidFill>
                <a:schemeClr val="dk2"/>
              </a:solidFill>
            </a:endParaRPr>
          </a:p>
          <a:p>
            <a:pPr marL="342900" lvl="0" indent="0" algn="l" rtl="0">
              <a:spcBef>
                <a:spcPts val="660"/>
              </a:spcBef>
              <a:spcAft>
                <a:spcPts val="0"/>
              </a:spcAft>
              <a:buNone/>
            </a:pPr>
            <a:endParaRPr sz="3300" b="1" i="1">
              <a:solidFill>
                <a:schemeClr val="dk2"/>
              </a:solidFill>
            </a:endParaRPr>
          </a:p>
          <a:p>
            <a:pPr marL="342900" lvl="0" indent="0" algn="ctr" rtl="0">
              <a:spcBef>
                <a:spcPts val="660"/>
              </a:spcBef>
              <a:spcAft>
                <a:spcPts val="0"/>
              </a:spcAft>
              <a:buNone/>
            </a:pPr>
            <a:r>
              <a:rPr lang="en-US" sz="3300" b="1" i="1">
                <a:solidFill>
                  <a:schemeClr val="dk2"/>
                </a:solidFill>
              </a:rPr>
              <a:t>Funding for staff support of these programs</a:t>
            </a:r>
            <a:endParaRPr sz="3300" b="1" i="1">
              <a:solidFill>
                <a:schemeClr val="dk2"/>
              </a:solidFill>
            </a:endParaRPr>
          </a:p>
          <a:p>
            <a:pPr marL="342900" lvl="0" indent="0" algn="ctr" rtl="0">
              <a:spcBef>
                <a:spcPts val="660"/>
              </a:spcBef>
              <a:spcAft>
                <a:spcPts val="0"/>
              </a:spcAft>
              <a:buNone/>
            </a:pPr>
            <a:r>
              <a:rPr lang="en-US" sz="3300" b="1" i="1">
                <a:solidFill>
                  <a:schemeClr val="dk2"/>
                </a:solidFill>
              </a:rPr>
              <a:t> is essential to their success.</a:t>
            </a:r>
            <a:endParaRPr sz="3300" b="1" i="1">
              <a:solidFill>
                <a:schemeClr val="dk2"/>
              </a:solidFill>
            </a:endParaRPr>
          </a:p>
          <a:p>
            <a:pPr marL="342900" lvl="0" indent="0" algn="l" rtl="0">
              <a:spcBef>
                <a:spcPts val="660"/>
              </a:spcBef>
              <a:spcAft>
                <a:spcPts val="0"/>
              </a:spcAft>
              <a:buNone/>
            </a:pPr>
            <a:endParaRPr/>
          </a:p>
        </p:txBody>
      </p:sp>
      <p:pic>
        <p:nvPicPr>
          <p:cNvPr id="270" name="Google Shape;270;g16f58facc70_0_24"/>
          <p:cNvPicPr preferRelativeResize="0"/>
          <p:nvPr/>
        </p:nvPicPr>
        <p:blipFill>
          <a:blip r:embed="rId3">
            <a:alphaModFix/>
          </a:blip>
          <a:stretch>
            <a:fillRect/>
          </a:stretch>
        </p:blipFill>
        <p:spPr>
          <a:xfrm>
            <a:off x="3458063" y="6183650"/>
            <a:ext cx="2238375" cy="600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a:hlinkClick r:id="" action="ppaction://media"/>
            <a:extLst>
              <a:ext uri="{FF2B5EF4-FFF2-40B4-BE49-F238E27FC236}">
                <a16:creationId xmlns:a16="http://schemas.microsoft.com/office/drawing/2014/main" id="{BB27660B-9542-2696-E054-0E7C56914C97}"/>
              </a:ext>
            </a:extLst>
          </p:cNvPr>
          <p:cNvPicPr>
            <a:picLocks noRot="1" noChangeAspect="1"/>
          </p:cNvPicPr>
          <p:nvPr>
            <a:videoFile r:link="rId1"/>
          </p:nvPr>
        </p:nvPicPr>
        <p:blipFill>
          <a:blip r:embed="rId3"/>
          <a:stretch>
            <a:fillRect/>
          </a:stretch>
        </p:blipFill>
        <p:spPr>
          <a:xfrm>
            <a:off x="-12193" y="1052187"/>
            <a:ext cx="9156193" cy="5173249"/>
          </a:xfrm>
          <a:prstGeom prst="rect">
            <a:avLst/>
          </a:prstGeom>
        </p:spPr>
      </p:pic>
    </p:spTree>
    <p:extLst>
      <p:ext uri="{BB962C8B-B14F-4D97-AF65-F5344CB8AC3E}">
        <p14:creationId xmlns:p14="http://schemas.microsoft.com/office/powerpoint/2010/main" val="12759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5"/>
          <p:cNvSpPr txBox="1"/>
          <p:nvPr/>
        </p:nvSpPr>
        <p:spPr>
          <a:xfrm>
            <a:off x="457200" y="1143000"/>
            <a:ext cx="8229600" cy="538609"/>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BI Resources</a:t>
            </a:r>
            <a:endParaRPr sz="3200" b="0">
              <a:solidFill>
                <a:srgbClr val="7F7F7F"/>
              </a:solidFill>
              <a:latin typeface="Arial"/>
              <a:ea typeface="Arial"/>
              <a:cs typeface="Arial"/>
              <a:sym typeface="Arial"/>
            </a:endParaRPr>
          </a:p>
        </p:txBody>
      </p:sp>
      <p:sp>
        <p:nvSpPr>
          <p:cNvPr id="276" name="Google Shape;276;p15"/>
          <p:cNvSpPr txBox="1">
            <a:spLocks noGrp="1"/>
          </p:cNvSpPr>
          <p:nvPr>
            <p:ph type="body" idx="1"/>
          </p:nvPr>
        </p:nvSpPr>
        <p:spPr>
          <a:xfrm>
            <a:off x="462455" y="2133601"/>
            <a:ext cx="8229600" cy="3886200"/>
          </a:xfrm>
          <a:prstGeom prst="rect">
            <a:avLst/>
          </a:prstGeom>
          <a:noFill/>
          <a:ln>
            <a:noFill/>
          </a:ln>
        </p:spPr>
        <p:txBody>
          <a:bodyPr spcFirstLastPara="1" wrap="square" lIns="0" tIns="0" rIns="91425" bIns="45700" anchor="t" anchorCtr="0">
            <a:normAutofit lnSpcReduction="10000"/>
          </a:bodyPr>
          <a:lstStyle/>
          <a:p>
            <a:pPr marL="342900" lvl="0" indent="-342900" algn="l" rtl="0">
              <a:spcBef>
                <a:spcPts val="0"/>
              </a:spcBef>
              <a:spcAft>
                <a:spcPts val="0"/>
              </a:spcAft>
              <a:buClr>
                <a:schemeClr val="dk1"/>
              </a:buClr>
              <a:buSzPts val="2400"/>
              <a:buChar char="•"/>
            </a:pPr>
            <a:r>
              <a:rPr lang="en-US" sz="2400"/>
              <a:t>NSF Funding database (abstracts of funded projects)</a:t>
            </a:r>
            <a:endParaRPr sz="2400"/>
          </a:p>
          <a:p>
            <a:pPr marL="342900" lvl="0" indent="-342900" algn="l" rtl="0">
              <a:spcBef>
                <a:spcPts val="0"/>
              </a:spcBef>
              <a:spcAft>
                <a:spcPts val="0"/>
              </a:spcAft>
              <a:buSzPts val="2400"/>
              <a:buChar char="•"/>
            </a:pPr>
            <a:r>
              <a:rPr lang="en-US" sz="2400"/>
              <a:t>Other funding databases</a:t>
            </a:r>
            <a:endParaRPr sz="2400"/>
          </a:p>
          <a:p>
            <a:pPr marL="342900" lvl="0" indent="-342900" algn="l" rtl="0">
              <a:spcBef>
                <a:spcPts val="0"/>
              </a:spcBef>
              <a:spcAft>
                <a:spcPts val="0"/>
              </a:spcAft>
              <a:buSzPts val="2400"/>
              <a:buChar char="•"/>
            </a:pPr>
            <a:r>
              <a:rPr lang="en-US" sz="2400"/>
              <a:t>University and project Web sites</a:t>
            </a:r>
            <a:endParaRPr sz="2400"/>
          </a:p>
          <a:p>
            <a:pPr marL="342900" lvl="0" indent="-342900" algn="l" rtl="0">
              <a:spcBef>
                <a:spcPts val="480"/>
              </a:spcBef>
              <a:spcAft>
                <a:spcPts val="0"/>
              </a:spcAft>
              <a:buClr>
                <a:schemeClr val="dk1"/>
              </a:buClr>
              <a:buSzPts val="2400"/>
              <a:buChar char="•"/>
            </a:pPr>
            <a:r>
              <a:rPr lang="en-US" sz="2400"/>
              <a:t>Principal investigators</a:t>
            </a:r>
            <a:endParaRPr/>
          </a:p>
          <a:p>
            <a:pPr marL="342900" lvl="0" indent="-342900" algn="l" rtl="0">
              <a:spcBef>
                <a:spcPts val="480"/>
              </a:spcBef>
              <a:spcAft>
                <a:spcPts val="0"/>
              </a:spcAft>
              <a:buClr>
                <a:schemeClr val="dk1"/>
              </a:buClr>
              <a:buSzPts val="2400"/>
              <a:buChar char="•"/>
            </a:pPr>
            <a:r>
              <a:rPr lang="en-US" sz="2400"/>
              <a:t>ARIS (advancingresearchinsociety.org)</a:t>
            </a:r>
            <a:endParaRPr/>
          </a:p>
          <a:p>
            <a:pPr marL="342900" lvl="0" indent="-342900" algn="l" rtl="0">
              <a:spcBef>
                <a:spcPts val="480"/>
              </a:spcBef>
              <a:spcAft>
                <a:spcPts val="0"/>
              </a:spcAft>
              <a:buClr>
                <a:schemeClr val="dk1"/>
              </a:buClr>
              <a:buSzPts val="2400"/>
              <a:buChar char="•"/>
            </a:pPr>
            <a:r>
              <a:rPr lang="en-US" sz="2400"/>
              <a:t>Cooperative Extension/4-H</a:t>
            </a:r>
            <a:endParaRPr/>
          </a:p>
          <a:p>
            <a:pPr marL="0" lvl="0" indent="0" algn="l" rtl="0">
              <a:spcBef>
                <a:spcPts val="660"/>
              </a:spcBef>
              <a:spcAft>
                <a:spcPts val="0"/>
              </a:spcAft>
              <a:buClr>
                <a:schemeClr val="dk1"/>
              </a:buClr>
              <a:buSzPts val="3300"/>
              <a:buNone/>
            </a:pPr>
            <a:br>
              <a:rPr lang="en-US" sz="3300"/>
            </a:br>
            <a:endParaRPr sz="3300"/>
          </a:p>
          <a:p>
            <a:pPr marL="0" lvl="0" indent="0" algn="l" rtl="0">
              <a:spcBef>
                <a:spcPts val="360"/>
              </a:spcBef>
              <a:spcAft>
                <a:spcPts val="0"/>
              </a:spcAft>
              <a:buClr>
                <a:schemeClr val="dk1"/>
              </a:buClr>
              <a:buSzPts val="1800"/>
              <a:buNone/>
            </a:pPr>
            <a:br>
              <a:rPr lang="en-US"/>
            </a:b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8d3ca5b425_0_4"/>
          <p:cNvSpPr txBox="1">
            <a:spLocks noGrp="1"/>
          </p:cNvSpPr>
          <p:nvPr>
            <p:ph type="ctrTitle"/>
          </p:nvPr>
        </p:nvSpPr>
        <p:spPr>
          <a:xfrm>
            <a:off x="1371600" y="1219200"/>
            <a:ext cx="7772400" cy="53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F7F7F"/>
              </a:buClr>
              <a:buSzPts val="3200"/>
              <a:buFont typeface="Arial"/>
              <a:buNone/>
            </a:pPr>
            <a:r>
              <a:rPr lang="en-US" sz="3200" b="1">
                <a:solidFill>
                  <a:srgbClr val="7F7F7F"/>
                </a:solidFill>
              </a:rPr>
              <a:t>Thank you!</a:t>
            </a:r>
            <a:endParaRPr sz="3200" b="1" i="0" u="none" strike="noStrike" cap="none">
              <a:solidFill>
                <a:srgbClr val="7F7F7F"/>
              </a:solidFill>
              <a:latin typeface="Arial"/>
              <a:ea typeface="Arial"/>
              <a:cs typeface="Arial"/>
              <a:sym typeface="Arial"/>
            </a:endParaRPr>
          </a:p>
        </p:txBody>
      </p:sp>
      <p:sp>
        <p:nvSpPr>
          <p:cNvPr id="282" name="Google Shape;282;g18d3ca5b425_0_4"/>
          <p:cNvSpPr txBox="1">
            <a:spLocks noGrp="1"/>
          </p:cNvSpPr>
          <p:nvPr>
            <p:ph type="subTitle" idx="4294967295"/>
          </p:nvPr>
        </p:nvSpPr>
        <p:spPr>
          <a:xfrm>
            <a:off x="304800" y="2362200"/>
            <a:ext cx="8534400" cy="2971800"/>
          </a:xfrm>
          <a:prstGeom prst="rect">
            <a:avLst/>
          </a:prstGeom>
          <a:noFill/>
          <a:ln>
            <a:noFill/>
          </a:ln>
        </p:spPr>
        <p:txBody>
          <a:bodyPr spcFirstLastPara="1" wrap="square" lIns="0" tIns="0" rIns="91425" bIns="45700" anchor="t" anchorCtr="0">
            <a:normAutofit fontScale="85000" lnSpcReduction="20000"/>
          </a:bodyPr>
          <a:lstStyle/>
          <a:p>
            <a:pPr marL="0" marR="0" lvl="0" indent="0" algn="l" rtl="0">
              <a:spcBef>
                <a:spcPts val="0"/>
              </a:spcBef>
              <a:spcAft>
                <a:spcPts val="0"/>
              </a:spcAft>
              <a:buClr>
                <a:schemeClr val="dk1"/>
              </a:buClr>
              <a:buSzPct val="100000"/>
              <a:buFont typeface="Arial"/>
              <a:buNone/>
            </a:pPr>
            <a:r>
              <a:rPr lang="en-US" sz="2400" b="1" i="0" u="none" strike="noStrike" cap="none">
                <a:solidFill>
                  <a:schemeClr val="dk1"/>
                </a:solidFill>
                <a:latin typeface="Arial"/>
                <a:ea typeface="Arial"/>
                <a:cs typeface="Arial"/>
                <a:sym typeface="Arial"/>
              </a:rPr>
              <a:t>Kim Goff</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Large Center Development Associate</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Office of Research Development</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kimberly.goff@maine.edu</a:t>
            </a:r>
            <a:endParaRPr sz="2400" b="0" i="0" u="none" strike="noStrike" cap="none">
              <a:solidFill>
                <a:schemeClr val="dk1"/>
              </a:solidFill>
              <a:latin typeface="Arial"/>
              <a:ea typeface="Arial"/>
              <a:cs typeface="Arial"/>
              <a:sym typeface="Arial"/>
            </a:endParaRPr>
          </a:p>
          <a:p>
            <a:pPr marL="342900" marR="0" lvl="0" indent="-224790" algn="l" rtl="0">
              <a:spcBef>
                <a:spcPts val="372"/>
              </a:spcBef>
              <a:spcAft>
                <a:spcPts val="0"/>
              </a:spcAft>
              <a:buClr>
                <a:schemeClr val="dk1"/>
              </a:buClr>
              <a:buSzPct val="100000"/>
              <a:buFont typeface="Arial"/>
              <a:buNone/>
            </a:pPr>
            <a:endParaRPr sz="2400" b="0" i="0" u="none" strike="noStrike" cap="none">
              <a:solidFill>
                <a:schemeClr val="dk1"/>
              </a:solidFill>
              <a:latin typeface="Arial"/>
              <a:ea typeface="Arial"/>
              <a:cs typeface="Arial"/>
              <a:sym typeface="Arial"/>
            </a:endParaRPr>
          </a:p>
          <a:p>
            <a:pPr marL="0" marR="0" lvl="0" indent="0" algn="l" rtl="0">
              <a:spcBef>
                <a:spcPts val="372"/>
              </a:spcBef>
              <a:spcAft>
                <a:spcPts val="0"/>
              </a:spcAft>
              <a:buClr>
                <a:schemeClr val="dk1"/>
              </a:buClr>
              <a:buSzPct val="100000"/>
              <a:buFont typeface="Arial"/>
              <a:buNone/>
            </a:pPr>
            <a:endParaRPr sz="2400" b="1" i="0" u="none" strike="noStrike" cap="none">
              <a:solidFill>
                <a:schemeClr val="dk1"/>
              </a:solidFill>
              <a:latin typeface="Arial"/>
              <a:ea typeface="Arial"/>
              <a:cs typeface="Arial"/>
              <a:sym typeface="Arial"/>
            </a:endParaRPr>
          </a:p>
          <a:p>
            <a:pPr marL="0" marR="0" lvl="0" indent="0" algn="l" rtl="0">
              <a:spcBef>
                <a:spcPts val="372"/>
              </a:spcBef>
              <a:spcAft>
                <a:spcPts val="0"/>
              </a:spcAft>
              <a:buClr>
                <a:schemeClr val="dk1"/>
              </a:buClr>
              <a:buSzPct val="100000"/>
              <a:buFont typeface="Arial"/>
              <a:buNone/>
            </a:pPr>
            <a:r>
              <a:rPr lang="en-US" sz="2400" b="1" i="0" u="none" strike="noStrike" cap="none">
                <a:solidFill>
                  <a:schemeClr val="dk1"/>
                </a:solidFill>
                <a:latin typeface="Arial"/>
                <a:ea typeface="Arial"/>
                <a:cs typeface="Arial"/>
                <a:sym typeface="Arial"/>
              </a:rPr>
              <a:t>Laura Wilson</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4-H Science Professional</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Cooperative Extension/Maine 4-H</a:t>
            </a:r>
            <a:endParaRPr/>
          </a:p>
          <a:p>
            <a:pPr marL="0" marR="0" lvl="0" indent="0" algn="l" rtl="0">
              <a:spcBef>
                <a:spcPts val="372"/>
              </a:spcBef>
              <a:spcAft>
                <a:spcPts val="0"/>
              </a:spcAft>
              <a:buClr>
                <a:schemeClr val="dk1"/>
              </a:buClr>
              <a:buSzPct val="100000"/>
              <a:buFont typeface="Arial"/>
              <a:buNone/>
            </a:pPr>
            <a:r>
              <a:rPr lang="en-US" sz="2400" b="0" i="0" u="none" strike="noStrike" cap="none">
                <a:solidFill>
                  <a:schemeClr val="dk1"/>
                </a:solidFill>
                <a:latin typeface="Arial"/>
                <a:ea typeface="Arial"/>
                <a:cs typeface="Arial"/>
                <a:sym typeface="Arial"/>
              </a:rPr>
              <a:t>Laura.Wilson@maine.edu</a:t>
            </a:r>
            <a:endParaRPr sz="2400" b="0" i="0" u="none" strike="noStrike" cap="none">
              <a:solidFill>
                <a:schemeClr val="dk1"/>
              </a:solidFill>
              <a:latin typeface="Arial"/>
              <a:ea typeface="Arial"/>
              <a:cs typeface="Arial"/>
              <a:sym typeface="Arial"/>
            </a:endParaRPr>
          </a:p>
        </p:txBody>
      </p:sp>
      <p:pic>
        <p:nvPicPr>
          <p:cNvPr id="283" name="Google Shape;283;g18d3ca5b425_0_4"/>
          <p:cNvPicPr preferRelativeResize="0"/>
          <p:nvPr/>
        </p:nvPicPr>
        <p:blipFill>
          <a:blip r:embed="rId3">
            <a:alphaModFix/>
          </a:blip>
          <a:stretch>
            <a:fillRect/>
          </a:stretch>
        </p:blipFill>
        <p:spPr>
          <a:xfrm>
            <a:off x="304800" y="5231400"/>
            <a:ext cx="2915775" cy="781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txBox="1"/>
          <p:nvPr/>
        </p:nvSpPr>
        <p:spPr>
          <a:xfrm>
            <a:off x="457200" y="1143000"/>
            <a:ext cx="8229600" cy="538609"/>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Examples of Societal Impact</a:t>
            </a:r>
            <a:endParaRPr sz="3200" b="0">
              <a:solidFill>
                <a:srgbClr val="7F7F7F"/>
              </a:solidFill>
              <a:latin typeface="Arial"/>
              <a:ea typeface="Arial"/>
              <a:cs typeface="Arial"/>
              <a:sym typeface="Arial"/>
            </a:endParaRPr>
          </a:p>
        </p:txBody>
      </p:sp>
      <p:sp>
        <p:nvSpPr>
          <p:cNvPr id="106" name="Google Shape;106;p4"/>
          <p:cNvSpPr txBox="1">
            <a:spLocks noGrp="1"/>
          </p:cNvSpPr>
          <p:nvPr>
            <p:ph type="body" idx="1"/>
          </p:nvPr>
        </p:nvSpPr>
        <p:spPr>
          <a:xfrm>
            <a:off x="483476" y="1910209"/>
            <a:ext cx="8229600" cy="4947791"/>
          </a:xfrm>
          <a:prstGeom prst="rect">
            <a:avLst/>
          </a:prstGeom>
          <a:noFill/>
          <a:ln>
            <a:noFill/>
          </a:ln>
        </p:spPr>
        <p:txBody>
          <a:bodyPr spcFirstLastPara="1" wrap="square" lIns="0" tIns="0" rIns="91425" bIns="45700" anchor="t" anchorCtr="0">
            <a:normAutofit fontScale="77500" lnSpcReduction="20000"/>
          </a:bodyPr>
          <a:lstStyle/>
          <a:p>
            <a:pPr marL="342900" lvl="0" indent="-342900" algn="l" rtl="0">
              <a:spcBef>
                <a:spcPts val="0"/>
              </a:spcBef>
              <a:spcAft>
                <a:spcPts val="0"/>
              </a:spcAft>
              <a:buClr>
                <a:schemeClr val="dk1"/>
              </a:buClr>
              <a:buSzPct val="100000"/>
              <a:buChar char="•"/>
            </a:pPr>
            <a:r>
              <a:rPr lang="en-US" sz="2800"/>
              <a:t>Full participation of women, persons with disabilities and underrepresented minorities in STEM.</a:t>
            </a:r>
            <a:endParaRPr/>
          </a:p>
          <a:p>
            <a:pPr marL="342900" lvl="0" indent="-342900" algn="l" rtl="0">
              <a:spcBef>
                <a:spcPts val="434"/>
              </a:spcBef>
              <a:spcAft>
                <a:spcPts val="0"/>
              </a:spcAft>
              <a:buClr>
                <a:schemeClr val="dk1"/>
              </a:buClr>
              <a:buSzPct val="100000"/>
              <a:buChar char="•"/>
            </a:pPr>
            <a:r>
              <a:rPr lang="en-US" sz="2800"/>
              <a:t>Improved STEM education and educator development at any level.</a:t>
            </a:r>
            <a:endParaRPr/>
          </a:p>
          <a:p>
            <a:pPr marL="342900" lvl="0" indent="-342900" algn="l" rtl="0">
              <a:spcBef>
                <a:spcPts val="434"/>
              </a:spcBef>
              <a:spcAft>
                <a:spcPts val="0"/>
              </a:spcAft>
              <a:buClr>
                <a:schemeClr val="dk1"/>
              </a:buClr>
              <a:buSzPct val="100000"/>
              <a:buChar char="•"/>
            </a:pPr>
            <a:r>
              <a:rPr lang="en-US" sz="2800"/>
              <a:t>Increased public scientific literacy and public engagement with science and technology.</a:t>
            </a:r>
            <a:endParaRPr/>
          </a:p>
          <a:p>
            <a:pPr marL="342900" lvl="0" indent="-342900" algn="l" rtl="0">
              <a:spcBef>
                <a:spcPts val="434"/>
              </a:spcBef>
              <a:spcAft>
                <a:spcPts val="0"/>
              </a:spcAft>
              <a:buClr>
                <a:schemeClr val="dk1"/>
              </a:buClr>
              <a:buSzPct val="100000"/>
              <a:buChar char="•"/>
            </a:pPr>
            <a:r>
              <a:rPr lang="en-US" sz="2800"/>
              <a:t>Improved well-being of individuals in society.</a:t>
            </a:r>
            <a:endParaRPr/>
          </a:p>
          <a:p>
            <a:pPr marL="342900" lvl="0" indent="-342900" algn="l" rtl="0">
              <a:spcBef>
                <a:spcPts val="434"/>
              </a:spcBef>
              <a:spcAft>
                <a:spcPts val="0"/>
              </a:spcAft>
              <a:buClr>
                <a:schemeClr val="dk1"/>
              </a:buClr>
              <a:buSzPct val="100000"/>
              <a:buChar char="•"/>
            </a:pPr>
            <a:r>
              <a:rPr lang="en-US" sz="2800"/>
              <a:t>Development of a diverse, globally competitive STEM workforce.</a:t>
            </a:r>
            <a:endParaRPr/>
          </a:p>
          <a:p>
            <a:pPr marL="342900" lvl="0" indent="-342900" algn="l" rtl="0">
              <a:spcBef>
                <a:spcPts val="434"/>
              </a:spcBef>
              <a:spcAft>
                <a:spcPts val="0"/>
              </a:spcAft>
              <a:buClr>
                <a:schemeClr val="dk1"/>
              </a:buClr>
              <a:buSzPct val="100000"/>
              <a:buChar char="•"/>
            </a:pPr>
            <a:r>
              <a:rPr lang="en-US" sz="2800"/>
              <a:t>Increased partnerships between academia, industry and others.</a:t>
            </a:r>
            <a:endParaRPr/>
          </a:p>
          <a:p>
            <a:pPr marL="342900" lvl="0" indent="-342900" algn="l" rtl="0">
              <a:spcBef>
                <a:spcPts val="434"/>
              </a:spcBef>
              <a:spcAft>
                <a:spcPts val="0"/>
              </a:spcAft>
              <a:buClr>
                <a:schemeClr val="dk1"/>
              </a:buClr>
              <a:buSzPct val="100000"/>
              <a:buChar char="•"/>
            </a:pPr>
            <a:r>
              <a:rPr lang="en-US" sz="2800"/>
              <a:t>Improved national security.</a:t>
            </a:r>
            <a:endParaRPr/>
          </a:p>
          <a:p>
            <a:pPr marL="342900" lvl="0" indent="-342900" algn="l" rtl="0">
              <a:spcBef>
                <a:spcPts val="434"/>
              </a:spcBef>
              <a:spcAft>
                <a:spcPts val="0"/>
              </a:spcAft>
              <a:buClr>
                <a:schemeClr val="dk1"/>
              </a:buClr>
              <a:buSzPct val="100000"/>
              <a:buChar char="•"/>
            </a:pPr>
            <a:r>
              <a:rPr lang="en-US" sz="2800"/>
              <a:t>Increased economic competitiveness of the U.S.</a:t>
            </a:r>
            <a:endParaRPr/>
          </a:p>
          <a:p>
            <a:pPr marL="342900" lvl="0" indent="-342900" algn="l" rtl="0">
              <a:spcBef>
                <a:spcPts val="434"/>
              </a:spcBef>
              <a:spcAft>
                <a:spcPts val="0"/>
              </a:spcAft>
              <a:buClr>
                <a:schemeClr val="dk1"/>
              </a:buClr>
              <a:buSzPct val="100000"/>
              <a:buChar char="•"/>
            </a:pPr>
            <a:r>
              <a:rPr lang="en-US" sz="2800"/>
              <a:t>Enhanced infrastructure for research and education.</a:t>
            </a:r>
            <a:endParaRPr/>
          </a:p>
          <a:p>
            <a:pPr marL="0" lvl="0" indent="0" algn="l" rtl="0">
              <a:spcBef>
                <a:spcPts val="279"/>
              </a:spcBef>
              <a:spcAft>
                <a:spcPts val="0"/>
              </a:spcAft>
              <a:buClr>
                <a:schemeClr val="dk1"/>
              </a:buClr>
              <a:buSzPct val="100000"/>
              <a:buNone/>
            </a:pPr>
            <a:br>
              <a:rPr lang="en-US"/>
            </a:br>
            <a:br>
              <a:rPr lang="en-US"/>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5"/>
          <p:cNvSpPr txBox="1"/>
          <p:nvPr/>
        </p:nvSpPr>
        <p:spPr>
          <a:xfrm>
            <a:off x="457200" y="1143000"/>
            <a:ext cx="8229600" cy="538609"/>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Broader Impacts</a:t>
            </a:r>
            <a:endParaRPr sz="3200" b="0">
              <a:solidFill>
                <a:srgbClr val="7F7F7F"/>
              </a:solidFill>
              <a:latin typeface="Arial"/>
              <a:ea typeface="Arial"/>
              <a:cs typeface="Arial"/>
              <a:sym typeface="Arial"/>
            </a:endParaRPr>
          </a:p>
        </p:txBody>
      </p:sp>
      <p:sp>
        <p:nvSpPr>
          <p:cNvPr id="112" name="Google Shape;112;p5"/>
          <p:cNvSpPr txBox="1">
            <a:spLocks noGrp="1"/>
          </p:cNvSpPr>
          <p:nvPr>
            <p:ph type="body" idx="1"/>
          </p:nvPr>
        </p:nvSpPr>
        <p:spPr>
          <a:xfrm>
            <a:off x="483476" y="1910209"/>
            <a:ext cx="8229600" cy="4947791"/>
          </a:xfrm>
          <a:prstGeom prst="rect">
            <a:avLst/>
          </a:prstGeom>
          <a:noFill/>
          <a:ln>
            <a:noFill/>
          </a:ln>
        </p:spPr>
        <p:txBody>
          <a:bodyPr spcFirstLastPara="1" wrap="square" lIns="0" tIns="0" rIns="91425" bIns="45700" anchor="t" anchorCtr="0">
            <a:normAutofit fontScale="92500" lnSpcReduction="20000"/>
          </a:bodyPr>
          <a:lstStyle/>
          <a:p>
            <a:pPr marL="0" lvl="0" indent="0" algn="l" rtl="0">
              <a:spcBef>
                <a:spcPts val="0"/>
              </a:spcBef>
              <a:spcAft>
                <a:spcPts val="0"/>
              </a:spcAft>
              <a:buClr>
                <a:schemeClr val="dk1"/>
              </a:buClr>
              <a:buSzPct val="100000"/>
              <a:buNone/>
            </a:pPr>
            <a:r>
              <a:rPr lang="en-US" b="1"/>
              <a:t>Grant reviewers will evaluate your Broader Impacts statement on these five criteria:</a:t>
            </a:r>
            <a:endParaRPr/>
          </a:p>
          <a:p>
            <a:pPr marL="342900" lvl="0" indent="-237172" algn="l" rtl="0">
              <a:spcBef>
                <a:spcPts val="333"/>
              </a:spcBef>
              <a:spcAft>
                <a:spcPts val="0"/>
              </a:spcAft>
              <a:buClr>
                <a:schemeClr val="dk1"/>
              </a:buClr>
              <a:buSzPct val="100000"/>
              <a:buNone/>
            </a:pPr>
            <a:endParaRPr/>
          </a:p>
          <a:p>
            <a:pPr marL="342900" lvl="0" indent="-342900" algn="l" rtl="0">
              <a:spcBef>
                <a:spcPts val="333"/>
              </a:spcBef>
              <a:spcAft>
                <a:spcPts val="0"/>
              </a:spcAft>
              <a:buClr>
                <a:schemeClr val="dk1"/>
              </a:buClr>
              <a:buSzPct val="100000"/>
              <a:buFont typeface="Calibri"/>
              <a:buAutoNum type="arabicPeriod"/>
            </a:pPr>
            <a:r>
              <a:rPr lang="en-US" i="1"/>
              <a:t>What is the potential for the proposed activity to benefit society or advance desired societal outcomes?</a:t>
            </a:r>
            <a:br>
              <a:rPr lang="en-US"/>
            </a:br>
            <a:r>
              <a:rPr lang="en-US"/>
              <a:t> </a:t>
            </a:r>
            <a:endParaRPr/>
          </a:p>
          <a:p>
            <a:pPr marL="342900" lvl="0" indent="-342900" algn="l" rtl="0">
              <a:spcBef>
                <a:spcPts val="333"/>
              </a:spcBef>
              <a:spcAft>
                <a:spcPts val="0"/>
              </a:spcAft>
              <a:buClr>
                <a:schemeClr val="dk1"/>
              </a:buClr>
              <a:buSzPct val="100000"/>
              <a:buFont typeface="Calibri"/>
              <a:buAutoNum type="arabicPeriod"/>
            </a:pPr>
            <a:r>
              <a:rPr lang="en-US" i="1"/>
              <a:t>To what extent do the proposed activities suggest and explore creative, original or potentially transformative concepts?</a:t>
            </a:r>
            <a:br>
              <a:rPr lang="en-US"/>
            </a:br>
            <a:endParaRPr i="1"/>
          </a:p>
          <a:p>
            <a:pPr marL="342900" lvl="0" indent="-342900" algn="l" rtl="0">
              <a:spcBef>
                <a:spcPts val="333"/>
              </a:spcBef>
              <a:spcAft>
                <a:spcPts val="0"/>
              </a:spcAft>
              <a:buClr>
                <a:schemeClr val="dk1"/>
              </a:buClr>
              <a:buSzPct val="100000"/>
              <a:buFont typeface="Calibri"/>
              <a:buAutoNum type="arabicPeriod"/>
            </a:pPr>
            <a:r>
              <a:rPr lang="en-US" i="1"/>
              <a:t>Is the plan for carrying out the proposed activities well-reasoned, well-organized and based on sound rationale? Does the plan incorporate a mechanism to assess success?</a:t>
            </a:r>
            <a:endParaRPr/>
          </a:p>
          <a:p>
            <a:pPr marL="342900" lvl="0" indent="-237172" algn="l" rtl="0">
              <a:spcBef>
                <a:spcPts val="333"/>
              </a:spcBef>
              <a:spcAft>
                <a:spcPts val="0"/>
              </a:spcAft>
              <a:buClr>
                <a:schemeClr val="dk1"/>
              </a:buClr>
              <a:buSzPct val="100000"/>
              <a:buFont typeface="Calibri"/>
              <a:buNone/>
            </a:pPr>
            <a:endParaRPr i="1"/>
          </a:p>
          <a:p>
            <a:pPr marL="342900" lvl="0" indent="-342900" algn="l" rtl="0">
              <a:spcBef>
                <a:spcPts val="333"/>
              </a:spcBef>
              <a:spcAft>
                <a:spcPts val="0"/>
              </a:spcAft>
              <a:buClr>
                <a:schemeClr val="dk1"/>
              </a:buClr>
              <a:buSzPct val="100000"/>
              <a:buFont typeface="Calibri"/>
              <a:buAutoNum type="arabicPeriod"/>
            </a:pPr>
            <a:r>
              <a:rPr lang="en-US" i="1"/>
              <a:t>How well qualified is the individual, team or institution to conduct the proposed activities?</a:t>
            </a:r>
            <a:endParaRPr/>
          </a:p>
          <a:p>
            <a:pPr marL="342900" lvl="0" indent="-237172" algn="l" rtl="0">
              <a:spcBef>
                <a:spcPts val="333"/>
              </a:spcBef>
              <a:spcAft>
                <a:spcPts val="0"/>
              </a:spcAft>
              <a:buClr>
                <a:schemeClr val="dk1"/>
              </a:buClr>
              <a:buSzPct val="100000"/>
              <a:buFont typeface="Calibri"/>
              <a:buNone/>
            </a:pPr>
            <a:endParaRPr i="1"/>
          </a:p>
          <a:p>
            <a:pPr marL="342900" lvl="0" indent="-342900" algn="l" rtl="0">
              <a:spcBef>
                <a:spcPts val="333"/>
              </a:spcBef>
              <a:spcAft>
                <a:spcPts val="0"/>
              </a:spcAft>
              <a:buClr>
                <a:schemeClr val="dk1"/>
              </a:buClr>
              <a:buSzPct val="100000"/>
              <a:buFont typeface="Calibri"/>
              <a:buAutoNum type="arabicPeriod"/>
            </a:pPr>
            <a:r>
              <a:rPr lang="en-US" i="1"/>
              <a:t>Are there adequate resources available to the principal investigator (either at the home institution or through collaborations) to carry out the proposed activities</a:t>
            </a:r>
            <a:br>
              <a:rPr lang="en-US"/>
            </a:br>
            <a:br>
              <a:rPr lang="en-US"/>
            </a:b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6"/>
          <p:cNvSpPr txBox="1"/>
          <p:nvPr/>
        </p:nvSpPr>
        <p:spPr>
          <a:xfrm>
            <a:off x="457200" y="1143000"/>
            <a:ext cx="8229600" cy="538609"/>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Broader Impacts and other funding agencies</a:t>
            </a:r>
            <a:endParaRPr sz="3200" b="0">
              <a:solidFill>
                <a:srgbClr val="7F7F7F"/>
              </a:solidFill>
              <a:latin typeface="Arial"/>
              <a:ea typeface="Arial"/>
              <a:cs typeface="Arial"/>
              <a:sym typeface="Arial"/>
            </a:endParaRPr>
          </a:p>
        </p:txBody>
      </p:sp>
      <p:sp>
        <p:nvSpPr>
          <p:cNvPr id="118" name="Google Shape;118;p6"/>
          <p:cNvSpPr txBox="1">
            <a:spLocks noGrp="1"/>
          </p:cNvSpPr>
          <p:nvPr>
            <p:ph type="body" idx="1"/>
          </p:nvPr>
        </p:nvSpPr>
        <p:spPr>
          <a:xfrm>
            <a:off x="483476" y="1910209"/>
            <a:ext cx="8229600" cy="4947791"/>
          </a:xfrm>
          <a:prstGeom prst="rect">
            <a:avLst/>
          </a:prstGeom>
          <a:noFill/>
          <a:ln>
            <a:noFill/>
          </a:ln>
        </p:spPr>
        <p:txBody>
          <a:bodyPr spcFirstLastPara="1" wrap="square" lIns="0" tIns="0" rIns="91425" bIns="45700" anchor="t" anchorCtr="0">
            <a:normAutofit/>
          </a:bodyPr>
          <a:lstStyle/>
          <a:p>
            <a:pPr marL="342900" lvl="0" indent="-342900" algn="l" rtl="0">
              <a:spcBef>
                <a:spcPts val="0"/>
              </a:spcBef>
              <a:spcAft>
                <a:spcPts val="0"/>
              </a:spcAft>
              <a:buClr>
                <a:schemeClr val="dk1"/>
              </a:buClr>
              <a:buSzPts val="2000"/>
              <a:buChar char="•"/>
            </a:pPr>
            <a:r>
              <a:rPr lang="en-US" sz="2000"/>
              <a:t>Most funding agencies care about societal impact.  May not use the term “broader impact” but do emphasize DEI, outreach, improved quality of life etc.</a:t>
            </a:r>
            <a:endParaRPr/>
          </a:p>
          <a:p>
            <a:pPr marL="342900" lvl="0" indent="-342900" algn="l" rtl="0">
              <a:spcBef>
                <a:spcPts val="400"/>
              </a:spcBef>
              <a:spcAft>
                <a:spcPts val="0"/>
              </a:spcAft>
              <a:buClr>
                <a:schemeClr val="dk1"/>
              </a:buClr>
              <a:buSzPts val="2000"/>
              <a:buChar char="•"/>
            </a:pPr>
            <a:r>
              <a:rPr lang="en-US" sz="2000"/>
              <a:t>The tips and pitfalls that we’ll discuss this afternoon are relevant to preparing successful grant proposals and implementing effective programs in general.</a:t>
            </a:r>
            <a:endParaRPr/>
          </a:p>
          <a:p>
            <a:pPr marL="342900" lvl="0" indent="-342900" algn="l" rtl="0">
              <a:spcBef>
                <a:spcPts val="400"/>
              </a:spcBef>
              <a:spcAft>
                <a:spcPts val="0"/>
              </a:spcAft>
              <a:buClr>
                <a:schemeClr val="dk1"/>
              </a:buClr>
              <a:buSzPts val="2000"/>
              <a:buChar char="•"/>
            </a:pPr>
            <a:r>
              <a:rPr lang="en-US" sz="2000"/>
              <a:t>Examples of agencies with a societal impact element include but are not limited to the Department of Energy, USDA, HRSA, EDA, Department of Labor, Department of State and many if not most private foundations.</a:t>
            </a:r>
            <a:br>
              <a:rPr lang="en-US"/>
            </a:br>
            <a:br>
              <a:rPr lang="en-US"/>
            </a:b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7"/>
          <p:cNvSpPr txBox="1"/>
          <p:nvPr/>
        </p:nvSpPr>
        <p:spPr>
          <a:xfrm>
            <a:off x="457200" y="1143000"/>
            <a:ext cx="8229600" cy="538609"/>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BI and Research Development </a:t>
            </a:r>
            <a:endParaRPr sz="3200" b="0">
              <a:solidFill>
                <a:srgbClr val="7F7F7F"/>
              </a:solidFill>
              <a:latin typeface="Arial"/>
              <a:ea typeface="Arial"/>
              <a:cs typeface="Arial"/>
              <a:sym typeface="Arial"/>
            </a:endParaRPr>
          </a:p>
        </p:txBody>
      </p:sp>
      <p:sp>
        <p:nvSpPr>
          <p:cNvPr id="124" name="Google Shape;124;p7"/>
          <p:cNvSpPr txBox="1">
            <a:spLocks noGrp="1"/>
          </p:cNvSpPr>
          <p:nvPr>
            <p:ph type="body" idx="1"/>
          </p:nvPr>
        </p:nvSpPr>
        <p:spPr>
          <a:xfrm>
            <a:off x="483476" y="1910209"/>
            <a:ext cx="8229600" cy="4947791"/>
          </a:xfrm>
          <a:prstGeom prst="rect">
            <a:avLst/>
          </a:prstGeom>
          <a:noFill/>
          <a:ln>
            <a:noFill/>
          </a:ln>
        </p:spPr>
        <p:txBody>
          <a:bodyPr spcFirstLastPara="1" wrap="square" lIns="0" tIns="0" rIns="91425" bIns="45700" anchor="t" anchorCtr="0">
            <a:normAutofit lnSpcReduction="10000"/>
          </a:bodyPr>
          <a:lstStyle/>
          <a:p>
            <a:pPr marL="342900" lvl="0" indent="-342900" algn="l" rtl="0">
              <a:spcBef>
                <a:spcPts val="0"/>
              </a:spcBef>
              <a:spcAft>
                <a:spcPts val="0"/>
              </a:spcAft>
              <a:buClr>
                <a:schemeClr val="dk1"/>
              </a:buClr>
              <a:buSzPts val="1800"/>
              <a:buChar char="•"/>
            </a:pPr>
            <a:r>
              <a:rPr lang="en-US"/>
              <a:t>Share options with PIs</a:t>
            </a:r>
            <a:endParaRPr/>
          </a:p>
          <a:p>
            <a:pPr marL="742950" lvl="1" indent="-285750" algn="l" rtl="0">
              <a:spcBef>
                <a:spcPts val="360"/>
              </a:spcBef>
              <a:spcAft>
                <a:spcPts val="0"/>
              </a:spcAft>
              <a:buClr>
                <a:schemeClr val="dk1"/>
              </a:buClr>
              <a:buSzPts val="1800"/>
              <a:buChar char="–"/>
            </a:pPr>
            <a:r>
              <a:rPr lang="en-US"/>
              <a:t>Aligned with program announcement goals</a:t>
            </a:r>
            <a:endParaRPr/>
          </a:p>
          <a:p>
            <a:pPr marL="742950" lvl="1" indent="-285750" algn="l" rtl="0">
              <a:spcBef>
                <a:spcPts val="360"/>
              </a:spcBef>
              <a:spcAft>
                <a:spcPts val="0"/>
              </a:spcAft>
              <a:buClr>
                <a:schemeClr val="dk1"/>
              </a:buClr>
              <a:buSzPts val="1800"/>
              <a:buChar char="–"/>
            </a:pPr>
            <a:r>
              <a:rPr lang="en-US"/>
              <a:t>Aligned with PI goals and interests</a:t>
            </a:r>
            <a:endParaRPr/>
          </a:p>
          <a:p>
            <a:pPr marL="742950" lvl="1" indent="-285750" algn="l" rtl="0">
              <a:spcBef>
                <a:spcPts val="360"/>
              </a:spcBef>
              <a:spcAft>
                <a:spcPts val="0"/>
              </a:spcAft>
              <a:buClr>
                <a:schemeClr val="dk1"/>
              </a:buClr>
              <a:buSzPts val="1800"/>
              <a:buChar char="–"/>
            </a:pPr>
            <a:r>
              <a:rPr lang="en-US"/>
              <a:t>Ambitious yet feasible</a:t>
            </a:r>
            <a:endParaRPr/>
          </a:p>
          <a:p>
            <a:pPr marL="342900" lvl="0" indent="-342900" algn="l" rtl="0">
              <a:spcBef>
                <a:spcPts val="360"/>
              </a:spcBef>
              <a:spcAft>
                <a:spcPts val="0"/>
              </a:spcAft>
              <a:buClr>
                <a:schemeClr val="dk1"/>
              </a:buClr>
              <a:buSzPts val="1800"/>
              <a:buChar char="•"/>
            </a:pPr>
            <a:r>
              <a:rPr lang="en-US"/>
              <a:t>Connect team with other PIs (at and well beyond UMaine)</a:t>
            </a:r>
            <a:endParaRPr/>
          </a:p>
          <a:p>
            <a:pPr marL="342900" lvl="0" indent="-342900" algn="l" rtl="0">
              <a:spcBef>
                <a:spcPts val="360"/>
              </a:spcBef>
              <a:spcAft>
                <a:spcPts val="0"/>
              </a:spcAft>
              <a:buClr>
                <a:schemeClr val="dk1"/>
              </a:buClr>
              <a:buSzPts val="1800"/>
              <a:buChar char="•"/>
            </a:pPr>
            <a:r>
              <a:rPr lang="en-US"/>
              <a:t>Help make community connections (schools, non-profits, federal labs. State government etc.)</a:t>
            </a:r>
            <a:endParaRPr/>
          </a:p>
          <a:p>
            <a:pPr marL="342900" lvl="0" indent="-342900" algn="l" rtl="0">
              <a:spcBef>
                <a:spcPts val="360"/>
              </a:spcBef>
              <a:spcAft>
                <a:spcPts val="0"/>
              </a:spcAft>
              <a:buClr>
                <a:schemeClr val="dk1"/>
              </a:buClr>
              <a:buSzPts val="1800"/>
              <a:buChar char="•"/>
            </a:pPr>
            <a:r>
              <a:rPr lang="en-US"/>
              <a:t>Help with budgeting around BI (especially “hidden” costs)</a:t>
            </a:r>
            <a:endParaRPr/>
          </a:p>
          <a:p>
            <a:pPr marL="342900" lvl="0" indent="-342900" algn="l" rtl="0">
              <a:spcBef>
                <a:spcPts val="360"/>
              </a:spcBef>
              <a:spcAft>
                <a:spcPts val="0"/>
              </a:spcAft>
              <a:buClr>
                <a:schemeClr val="dk1"/>
              </a:buClr>
              <a:buSzPts val="1800"/>
              <a:buChar char="•"/>
            </a:pPr>
            <a:r>
              <a:rPr lang="en-US"/>
              <a:t>Help with logistics and “details” – who, what, when, where, why, how much</a:t>
            </a:r>
            <a:endParaRPr/>
          </a:p>
          <a:p>
            <a:pPr marL="342900" lvl="0" indent="-342900" algn="l" rtl="0">
              <a:spcBef>
                <a:spcPts val="360"/>
              </a:spcBef>
              <a:spcAft>
                <a:spcPts val="0"/>
              </a:spcAft>
              <a:buClr>
                <a:schemeClr val="dk1"/>
              </a:buClr>
              <a:buSzPts val="1800"/>
              <a:buChar char="•"/>
            </a:pPr>
            <a:r>
              <a:rPr lang="en-US"/>
              <a:t>Urge integration with research (especially for Early Career program)</a:t>
            </a:r>
            <a:endParaRPr/>
          </a:p>
          <a:p>
            <a:pPr marL="342900" lvl="0" indent="-342900" algn="l" rtl="0">
              <a:spcBef>
                <a:spcPts val="360"/>
              </a:spcBef>
              <a:spcAft>
                <a:spcPts val="0"/>
              </a:spcAft>
              <a:buClr>
                <a:schemeClr val="dk1"/>
              </a:buClr>
              <a:buSzPts val="1800"/>
              <a:buChar char="•"/>
            </a:pPr>
            <a:r>
              <a:rPr lang="en-US"/>
              <a:t>Hold PI accountable</a:t>
            </a:r>
            <a:endParaRPr/>
          </a:p>
          <a:p>
            <a:pPr marL="342900" lvl="0" indent="-342900" algn="l" rtl="0">
              <a:spcBef>
                <a:spcPts val="360"/>
              </a:spcBef>
              <a:spcAft>
                <a:spcPts val="0"/>
              </a:spcAft>
              <a:buClr>
                <a:schemeClr val="dk1"/>
              </a:buClr>
              <a:buSzPts val="1800"/>
              <a:buChar char="•"/>
            </a:pPr>
            <a:r>
              <a:rPr lang="en-US"/>
              <a:t>Plan for evaluation</a:t>
            </a:r>
            <a:endParaRPr/>
          </a:p>
          <a:p>
            <a:pPr marL="342900" lvl="0" indent="-342900" algn="l" rtl="0">
              <a:spcBef>
                <a:spcPts val="360"/>
              </a:spcBef>
              <a:spcAft>
                <a:spcPts val="0"/>
              </a:spcAft>
              <a:buClr>
                <a:schemeClr val="dk1"/>
              </a:buClr>
              <a:buSzPts val="1800"/>
              <a:buChar char="•"/>
            </a:pPr>
            <a:r>
              <a:rPr lang="en-US" b="1"/>
              <a:t>Take care of partners to ensure long-term relationships</a:t>
            </a:r>
            <a:endParaRPr/>
          </a:p>
          <a:p>
            <a:pPr marL="0" lvl="0" indent="0" algn="l" rtl="0">
              <a:spcBef>
                <a:spcPts val="360"/>
              </a:spcBef>
              <a:spcAft>
                <a:spcPts val="0"/>
              </a:spcAft>
              <a:buClr>
                <a:schemeClr val="dk1"/>
              </a:buClr>
              <a:buSzPts val="1800"/>
              <a:buNone/>
            </a:pPr>
            <a:br>
              <a:rPr lang="en-US"/>
            </a:br>
            <a:br>
              <a:rPr lang="en-US"/>
            </a:b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8"/>
          <p:cNvSpPr txBox="1"/>
          <p:nvPr/>
        </p:nvSpPr>
        <p:spPr>
          <a:xfrm>
            <a:off x="457200" y="1143000"/>
            <a:ext cx="8229600" cy="1031400"/>
          </a:xfrm>
          <a:prstGeom prst="rect">
            <a:avLst/>
          </a:prstGeom>
          <a:noFill/>
          <a:ln>
            <a:noFill/>
          </a:ln>
        </p:spPr>
        <p:txBody>
          <a:bodyPr spcFirstLastPara="1" wrap="square" lIns="0" tIns="0" rIns="91425" bIns="45700" anchor="t" anchorCtr="0">
            <a:spAutoFit/>
          </a:bodyPr>
          <a:lstStyle/>
          <a:p>
            <a:pPr marL="0" marR="0" lvl="0" indent="0" algn="l" rtl="0">
              <a:spcBef>
                <a:spcPts val="0"/>
              </a:spcBef>
              <a:spcAft>
                <a:spcPts val="0"/>
              </a:spcAft>
              <a:buClr>
                <a:srgbClr val="7F7F7F"/>
              </a:buClr>
              <a:buSzPts val="3200"/>
              <a:buFont typeface="Arial"/>
              <a:buNone/>
            </a:pPr>
            <a:r>
              <a:rPr lang="en-US" sz="3200" b="0">
                <a:solidFill>
                  <a:srgbClr val="7F7F7F"/>
                </a:solidFill>
                <a:latin typeface="Arial"/>
                <a:ea typeface="Arial"/>
                <a:cs typeface="Arial"/>
                <a:sym typeface="Arial"/>
              </a:rPr>
              <a:t>BI Partner perspective:</a:t>
            </a:r>
            <a:r>
              <a:rPr lang="en-US" sz="3200">
                <a:solidFill>
                  <a:srgbClr val="7F7F7F"/>
                </a:solidFill>
              </a:rPr>
              <a:t> </a:t>
            </a:r>
            <a:endParaRPr sz="3200">
              <a:solidFill>
                <a:srgbClr val="7F7F7F"/>
              </a:solidFill>
            </a:endParaRPr>
          </a:p>
          <a:p>
            <a:pPr marL="0" marR="0" lvl="0" indent="0" algn="l" rtl="0">
              <a:spcBef>
                <a:spcPts val="0"/>
              </a:spcBef>
              <a:spcAft>
                <a:spcPts val="0"/>
              </a:spcAft>
              <a:buClr>
                <a:srgbClr val="7F7F7F"/>
              </a:buClr>
              <a:buSzPts val="3200"/>
              <a:buFont typeface="Arial"/>
              <a:buNone/>
            </a:pPr>
            <a:r>
              <a:rPr lang="en-US" sz="3200">
                <a:solidFill>
                  <a:srgbClr val="7F7F7F"/>
                </a:solidFill>
              </a:rPr>
              <a:t>UMaine </a:t>
            </a:r>
            <a:r>
              <a:rPr lang="en-US" sz="3200" b="0">
                <a:solidFill>
                  <a:srgbClr val="7F7F7F"/>
                </a:solidFill>
                <a:latin typeface="Arial"/>
                <a:ea typeface="Arial"/>
                <a:cs typeface="Arial"/>
                <a:sym typeface="Arial"/>
              </a:rPr>
              <a:t>Cooperative Extension/4-H</a:t>
            </a:r>
            <a:endParaRPr sz="3200" b="0">
              <a:solidFill>
                <a:srgbClr val="7F7F7F"/>
              </a:solidFill>
              <a:latin typeface="Arial"/>
              <a:ea typeface="Arial"/>
              <a:cs typeface="Arial"/>
              <a:sym typeface="Arial"/>
            </a:endParaRPr>
          </a:p>
        </p:txBody>
      </p:sp>
      <p:sp>
        <p:nvSpPr>
          <p:cNvPr id="130" name="Google Shape;130;p8"/>
          <p:cNvSpPr txBox="1">
            <a:spLocks noGrp="1"/>
          </p:cNvSpPr>
          <p:nvPr>
            <p:ph type="body" idx="1"/>
          </p:nvPr>
        </p:nvSpPr>
        <p:spPr>
          <a:xfrm>
            <a:off x="483476" y="2514600"/>
            <a:ext cx="8229600" cy="4947791"/>
          </a:xfrm>
          <a:prstGeom prst="rect">
            <a:avLst/>
          </a:prstGeom>
          <a:noFill/>
          <a:ln>
            <a:noFill/>
          </a:ln>
        </p:spPr>
        <p:txBody>
          <a:bodyPr spcFirstLastPara="1" wrap="square" lIns="0" tIns="0" rIns="91425" bIns="45700" anchor="t" anchorCtr="0">
            <a:normAutofit/>
          </a:bodyPr>
          <a:lstStyle/>
          <a:p>
            <a:pPr marL="342900" lvl="0" indent="-342900" algn="l" rtl="0">
              <a:spcBef>
                <a:spcPts val="0"/>
              </a:spcBef>
              <a:spcAft>
                <a:spcPts val="0"/>
              </a:spcAft>
              <a:buClr>
                <a:schemeClr val="dk1"/>
              </a:buClr>
              <a:buSzPts val="2400"/>
              <a:buChar char="•"/>
            </a:pPr>
            <a:r>
              <a:rPr lang="en-US" sz="2400"/>
              <a:t>What IS 4-H anyway?  Extension and the Land Grant University</a:t>
            </a:r>
            <a:endParaRPr/>
          </a:p>
          <a:p>
            <a:pPr marL="342900" lvl="0" indent="-342900" algn="l" rtl="0">
              <a:spcBef>
                <a:spcPts val="480"/>
              </a:spcBef>
              <a:spcAft>
                <a:spcPts val="0"/>
              </a:spcAft>
              <a:buClr>
                <a:schemeClr val="dk1"/>
              </a:buClr>
              <a:buSzPts val="2400"/>
              <a:buChar char="•"/>
            </a:pPr>
            <a:r>
              <a:rPr lang="en-US" sz="2400"/>
              <a:t>Logistics - Extension is nationwide, but locally engaged</a:t>
            </a:r>
            <a:endParaRPr/>
          </a:p>
          <a:p>
            <a:pPr marL="342900" lvl="0" indent="-342900" algn="l" rtl="0">
              <a:spcBef>
                <a:spcPts val="480"/>
              </a:spcBef>
              <a:spcAft>
                <a:spcPts val="0"/>
              </a:spcAft>
              <a:buClr>
                <a:schemeClr val="dk1"/>
              </a:buClr>
              <a:buSzPts val="2400"/>
              <a:buChar char="•"/>
            </a:pPr>
            <a:r>
              <a:rPr lang="en-US" sz="2400"/>
              <a:t>Extension’s evaluation metrics/Common Measures</a:t>
            </a:r>
            <a:endParaRPr/>
          </a:p>
          <a:p>
            <a:pPr marL="342900" lvl="0" indent="-342900" algn="l" rtl="0">
              <a:spcBef>
                <a:spcPts val="480"/>
              </a:spcBef>
              <a:spcAft>
                <a:spcPts val="0"/>
              </a:spcAft>
              <a:buClr>
                <a:schemeClr val="dk1"/>
              </a:buClr>
              <a:buSzPts val="2400"/>
              <a:buChar char="•"/>
            </a:pPr>
            <a:r>
              <a:rPr lang="en-US" sz="2400"/>
              <a:t>National connections</a:t>
            </a:r>
            <a:endParaRPr/>
          </a:p>
          <a:p>
            <a:pPr marL="0" lvl="0" indent="0" algn="l" rtl="0">
              <a:spcBef>
                <a:spcPts val="360"/>
              </a:spcBef>
              <a:spcAft>
                <a:spcPts val="0"/>
              </a:spcAft>
              <a:buClr>
                <a:schemeClr val="dk1"/>
              </a:buClr>
              <a:buSzPts val="1800"/>
              <a:buNone/>
            </a:pPr>
            <a:endParaRPr/>
          </a:p>
        </p:txBody>
      </p:sp>
      <p:pic>
        <p:nvPicPr>
          <p:cNvPr id="131" name="Google Shape;131;p8"/>
          <p:cNvPicPr preferRelativeResize="0"/>
          <p:nvPr/>
        </p:nvPicPr>
        <p:blipFill rotWithShape="1">
          <a:blip r:embed="rId3">
            <a:alphaModFix/>
          </a:blip>
          <a:srcRect l="3071" t="4489" r="5226"/>
          <a:stretch/>
        </p:blipFill>
        <p:spPr>
          <a:xfrm>
            <a:off x="356075" y="2114400"/>
            <a:ext cx="8431846" cy="4743600"/>
          </a:xfrm>
          <a:prstGeom prst="rect">
            <a:avLst/>
          </a:prstGeom>
          <a:noFill/>
          <a:ln>
            <a:noFill/>
          </a:ln>
        </p:spPr>
      </p:pic>
      <p:sp>
        <p:nvSpPr>
          <p:cNvPr id="132" name="Google Shape;132;p8"/>
          <p:cNvSpPr txBox="1"/>
          <p:nvPr/>
        </p:nvSpPr>
        <p:spPr>
          <a:xfrm>
            <a:off x="6684150" y="6369825"/>
            <a:ext cx="222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nifa.usda.gov</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g1693aeaf2d3_0_7"/>
          <p:cNvPicPr preferRelativeResize="0"/>
          <p:nvPr/>
        </p:nvPicPr>
        <p:blipFill>
          <a:blip r:embed="rId3">
            <a:alphaModFix/>
          </a:blip>
          <a:stretch>
            <a:fillRect/>
          </a:stretch>
        </p:blipFill>
        <p:spPr>
          <a:xfrm>
            <a:off x="0" y="803475"/>
            <a:ext cx="3978564" cy="5991800"/>
          </a:xfrm>
          <a:prstGeom prst="rect">
            <a:avLst/>
          </a:prstGeom>
          <a:noFill/>
          <a:ln>
            <a:noFill/>
          </a:ln>
        </p:spPr>
      </p:pic>
      <p:pic>
        <p:nvPicPr>
          <p:cNvPr id="138" name="Google Shape;138;g1693aeaf2d3_0_7"/>
          <p:cNvPicPr preferRelativeResize="0"/>
          <p:nvPr/>
        </p:nvPicPr>
        <p:blipFill>
          <a:blip r:embed="rId4">
            <a:alphaModFix/>
          </a:blip>
          <a:stretch>
            <a:fillRect/>
          </a:stretch>
        </p:blipFill>
        <p:spPr>
          <a:xfrm>
            <a:off x="4351750" y="4737875"/>
            <a:ext cx="3847285" cy="1031400"/>
          </a:xfrm>
          <a:prstGeom prst="rect">
            <a:avLst/>
          </a:prstGeom>
          <a:noFill/>
          <a:ln>
            <a:noFill/>
          </a:ln>
        </p:spPr>
      </p:pic>
      <p:pic>
        <p:nvPicPr>
          <p:cNvPr id="139" name="Google Shape;139;g1693aeaf2d3_0_7"/>
          <p:cNvPicPr preferRelativeResize="0"/>
          <p:nvPr/>
        </p:nvPicPr>
        <p:blipFill>
          <a:blip r:embed="rId5">
            <a:alphaModFix/>
          </a:blip>
          <a:stretch>
            <a:fillRect/>
          </a:stretch>
        </p:blipFill>
        <p:spPr>
          <a:xfrm>
            <a:off x="4572004" y="1124400"/>
            <a:ext cx="541350" cy="3351214"/>
          </a:xfrm>
          <a:prstGeom prst="rect">
            <a:avLst/>
          </a:prstGeom>
          <a:noFill/>
          <a:ln>
            <a:noFill/>
          </a:ln>
        </p:spPr>
      </p:pic>
      <p:pic>
        <p:nvPicPr>
          <p:cNvPr id="140" name="Google Shape;140;g1693aeaf2d3_0_7"/>
          <p:cNvPicPr preferRelativeResize="0"/>
          <p:nvPr/>
        </p:nvPicPr>
        <p:blipFill>
          <a:blip r:embed="rId6">
            <a:alphaModFix/>
          </a:blip>
          <a:stretch>
            <a:fillRect/>
          </a:stretch>
        </p:blipFill>
        <p:spPr>
          <a:xfrm>
            <a:off x="4899750" y="1310075"/>
            <a:ext cx="2916850" cy="3610250"/>
          </a:xfrm>
          <a:prstGeom prst="rect">
            <a:avLst/>
          </a:prstGeom>
          <a:noFill/>
          <a:ln>
            <a:noFill/>
          </a:ln>
        </p:spPr>
      </p:pic>
    </p:spTree>
  </p:cSld>
  <p:clrMapOvr>
    <a:masterClrMapping/>
  </p:clrMapOvr>
</p:sld>
</file>

<file path=ppt/theme/theme1.xml><?xml version="1.0" encoding="utf-8"?>
<a:theme xmlns:a="http://schemas.openxmlformats.org/drawingml/2006/main" name="Primary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2379</Words>
  <Application>Microsoft Macintosh PowerPoint</Application>
  <PresentationFormat>On-screen Show (4:3)</PresentationFormat>
  <Paragraphs>275</Paragraphs>
  <Slides>33</Slides>
  <Notes>31</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Primary Template</vt:lpstr>
      <vt:lpstr>PowerPoint Presentation</vt:lpstr>
      <vt:lpstr>Welcome and 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 Assistant</dc:creator>
  <cp:lastModifiedBy>Laura R Wilson</cp:lastModifiedBy>
  <cp:revision>2</cp:revision>
  <dcterms:created xsi:type="dcterms:W3CDTF">2012-12-03T19:26:50Z</dcterms:created>
  <dcterms:modified xsi:type="dcterms:W3CDTF">2022-11-15T12:06:16Z</dcterms:modified>
</cp:coreProperties>
</file>