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4"/>
  </p:sldMasterIdLst>
  <p:notesMasterIdLst>
    <p:notesMasterId r:id="rId9"/>
  </p:notesMasterIdLst>
  <p:handoutMasterIdLst>
    <p:handoutMasterId r:id="rId10"/>
  </p:handoutMasterIdLst>
  <p:sldIdLst>
    <p:sldId id="256" r:id="rId5"/>
    <p:sldId id="263" r:id="rId6"/>
    <p:sldId id="265" r:id="rId7"/>
    <p:sldId id="266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6807" autoAdjust="0"/>
  </p:normalViewPr>
  <p:slideViewPr>
    <p:cSldViewPr snapToGrid="0">
      <p:cViewPr varScale="1">
        <p:scale>
          <a:sx n="123" d="100"/>
          <a:sy n="123" d="100"/>
        </p:scale>
        <p:origin x="90" y="2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C290E50-D3EA-4329-AA5F-AF5A5C575D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112D18-5CEB-46F3-924F-E35464AAA36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35D1AD-E24C-4E82-BC85-28527A42DCE7}" type="datetimeFigureOut">
              <a:rPr lang="en-US" smtClean="0"/>
              <a:t>12/19/2022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8FC0ED-2712-4B69-9F16-123F02DBF54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CBD00C-2269-4424-828A-8D893B52266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B3793-D85E-4082-925C-FAA1A2B272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8639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55EA34-3951-4B6D-8DDD-B157CE00471C}" type="datetimeFigureOut">
              <a:rPr lang="en-US" smtClean="0"/>
              <a:t>12/19/2022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3E965-974B-498D-B360-83DD1F9DEB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636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3E965-974B-498D-B360-83DD1F9DEB5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652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9AB3A824-1A51-4B26-AD58-A6D8E14F6C04}" type="datetimeFigureOut">
              <a:rPr lang="en-US" noProof="0" smtClean="0"/>
              <a:t>12/19/2022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51507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/>
          <a:lstStyle/>
          <a:p>
            <a:fld id="{D857E33E-8B18-4087-B112-809917729534}" type="datetimeFigureOut">
              <a:rPr lang="en-US" smtClean="0"/>
              <a:t>12/19/2022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278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/>
          <a:lstStyle/>
          <a:p>
            <a:fld id="{D3FFE419-2371-464F-8239-3959401C3561}" type="datetimeFigureOut">
              <a:rPr lang="en-US" smtClean="0"/>
              <a:t>12/19/2022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8959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/>
          <a:lstStyle/>
          <a:p>
            <a:fld id="{97D162C4-EDD9-4389-A98B-B87ECEA2A816}" type="datetimeFigureOut">
              <a:rPr lang="en-US" noProof="0" smtClean="0"/>
              <a:t>12/19/2022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30645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/>
          <a:lstStyle/>
          <a:p>
            <a:fld id="{3E5059C3-6A89-4494-99FF-5A4D6FFD50EB}" type="datetimeFigureOut">
              <a:rPr lang="en-US" noProof="0" smtClean="0"/>
              <a:t>12/19/2022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7646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/>
          <a:lstStyle/>
          <a:p>
            <a:fld id="{CA954B2F-12DE-47F5-8894-472B206D2E1E}" type="datetimeFigureOut">
              <a:rPr lang="en-US" noProof="0" smtClean="0"/>
              <a:t>12/19/2022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9582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/>
          <a:lstStyle/>
          <a:p>
            <a:fld id="{3F30E46F-7819-4ACF-B48B-48222C2ACC88}" type="datetimeFigureOut">
              <a:rPr lang="en-US" smtClean="0"/>
              <a:t>12/19/2022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863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/>
          <a:lstStyle/>
          <a:p>
            <a:fld id="{1FAF3416-4057-4DAA-829D-4CA07428D088}" type="datetimeFigureOut">
              <a:rPr lang="en-US" smtClean="0"/>
              <a:t>12/19/2022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618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/>
          <a:lstStyle/>
          <a:p>
            <a:fld id="{921D9284-D300-4297-87F7-E791DCC15DB1}" type="datetimeFigureOut">
              <a:rPr lang="en-US" smtClean="0"/>
              <a:t>12/19/2022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964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/>
          <a:lstStyle/>
          <a:p>
            <a:fld id="{37D525BB-DA17-4BA0-B3C8-3AC3ABC827E6}" type="datetimeFigureOut">
              <a:rPr lang="en-US" smtClean="0"/>
              <a:t>12/19/2022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651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/>
          <a:lstStyle/>
          <a:p>
            <a:fld id="{B16C4C9A-3960-41CF-A4E9-2A8FB932454B}" type="datetimeFigureOut">
              <a:rPr lang="en-US" smtClean="0"/>
              <a:t>12/19/2022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8804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EC9D7074-1DC9-9931-67B6-915BDA7A2E45}"/>
              </a:ext>
            </a:extLst>
          </p:cNvPr>
          <p:cNvGrpSpPr/>
          <p:nvPr userDrawn="1"/>
        </p:nvGrpSpPr>
        <p:grpSpPr>
          <a:xfrm>
            <a:off x="295099" y="5991641"/>
            <a:ext cx="11528912" cy="804050"/>
            <a:chOff x="-1312610" y="4489090"/>
            <a:chExt cx="11528912" cy="80405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E808C2-AD2A-779A-94C0-075C21869629}"/>
                </a:ext>
              </a:extLst>
            </p:cNvPr>
            <p:cNvSpPr txBox="1"/>
            <p:nvPr/>
          </p:nvSpPr>
          <p:spPr>
            <a:xfrm>
              <a:off x="177867" y="4838457"/>
              <a:ext cx="8934580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27th NSF </a:t>
              </a:r>
              <a:r>
                <a:rPr lang="en-US" sz="2000" b="1" dirty="0" err="1">
                  <a:solidFill>
                    <a:schemeClr val="bg1"/>
                  </a:solidFill>
                </a:rPr>
                <a:t>EPSCoR</a:t>
              </a:r>
              <a:r>
                <a:rPr lang="en-US" sz="2000" b="1" dirty="0">
                  <a:solidFill>
                    <a:schemeClr val="bg1"/>
                  </a:solidFill>
                </a:rPr>
                <a:t> National Meeting</a:t>
              </a:r>
            </a:p>
          </p:txBody>
        </p:sp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23CC3014-7B79-2550-221A-13620B011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-1312610" y="4489090"/>
              <a:ext cx="806900" cy="804050"/>
            </a:xfrm>
            <a:prstGeom prst="rect">
              <a:avLst/>
            </a:prstGeom>
          </p:spPr>
        </p:pic>
        <p:pic>
          <p:nvPicPr>
            <p:cNvPr id="11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5BD8E19F-BA1A-6F4E-9918-6D5BC4971D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9721" r="310" b="30345"/>
            <a:stretch/>
          </p:blipFill>
          <p:spPr>
            <a:xfrm>
              <a:off x="8759772" y="4623502"/>
              <a:ext cx="1456530" cy="584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1028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2.em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7.jpe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1BDB91-E757-4677-A38C-EB354240C8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975"/>
            <a:ext cx="1219199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F615FB1-2CAB-8E35-0AFA-A0C7CD204E3F}"/>
              </a:ext>
            </a:extLst>
          </p:cNvPr>
          <p:cNvSpPr>
            <a:spLocks/>
          </p:cNvSpPr>
          <p:nvPr/>
        </p:nvSpPr>
        <p:spPr>
          <a:xfrm>
            <a:off x="6095998" y="634186"/>
            <a:ext cx="6096002" cy="4858657"/>
          </a:xfrm>
          <a:prstGeom prst="rect">
            <a:avLst/>
          </a:prstGeom>
          <a:solidFill>
            <a:schemeClr val="tx1">
              <a:lumMod val="95000"/>
              <a:alpha val="94000"/>
            </a:schemeClr>
          </a:solidFill>
          <a:ln>
            <a:noFill/>
          </a:ln>
          <a:effectLst>
            <a:outerShdw blurRad="139700" dist="88900" dir="3600000" sx="103000" sy="103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367455" y="960876"/>
            <a:ext cx="5288292" cy="654050"/>
          </a:xfrm>
          <a:prstGeom prst="rect">
            <a:avLst/>
          </a:prstGeom>
        </p:spPr>
        <p:txBody>
          <a:bodyPr lIns="0" rIns="180000" anchor="b">
            <a:noAutofit/>
          </a:bodyPr>
          <a:lstStyle/>
          <a:p>
            <a:pPr algn="l"/>
            <a:r>
              <a:rPr lang="en-US" sz="3900" b="1" cap="none" dirty="0">
                <a:solidFill>
                  <a:schemeClr val="bg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The</a:t>
            </a:r>
            <a:r>
              <a:rPr lang="en-US" sz="3900" b="1" dirty="0">
                <a:solidFill>
                  <a:schemeClr val="bg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STOICH </a:t>
            </a:r>
            <a:r>
              <a:rPr lang="en-US" sz="3900" b="1" cap="none" dirty="0">
                <a:solidFill>
                  <a:schemeClr val="bg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Project</a:t>
            </a:r>
            <a:endParaRPr lang="en-US" sz="3900" b="1" dirty="0">
              <a:solidFill>
                <a:schemeClr val="bg2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C7BD98-5486-489C-BAA0-A69CEFF691B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298712" y="1744013"/>
            <a:ext cx="5408697" cy="654050"/>
          </a:xfrm>
          <a:prstGeom prst="rect">
            <a:avLst/>
          </a:prstGeom>
        </p:spPr>
        <p:txBody>
          <a:bodyPr lIns="0" rIns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Bahnschrift Light SemiCondensed" panose="020B0502040204020203" pitchFamily="34" charset="0"/>
              </a:rPr>
              <a:t>From Ecosystems to Evolution: Harnessing Elemental Data to Detect Stoichiometric Control-Points and their Consequences for Organismal Evolution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Bahnschrift Light SemiCondensed" panose="020B05020402040202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7A9152-D08D-3647-7801-9429C4B0CD64}"/>
              </a:ext>
            </a:extLst>
          </p:cNvPr>
          <p:cNvCxnSpPr>
            <a:cxnSpLocks/>
          </p:cNvCxnSpPr>
          <p:nvPr/>
        </p:nvCxnSpPr>
        <p:spPr>
          <a:xfrm>
            <a:off x="6329355" y="2858419"/>
            <a:ext cx="5468938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33ACE9D-1B07-DDDA-07B3-FBC275E61087}"/>
              </a:ext>
            </a:extLst>
          </p:cNvPr>
          <p:cNvGrpSpPr/>
          <p:nvPr/>
        </p:nvGrpSpPr>
        <p:grpSpPr>
          <a:xfrm>
            <a:off x="295099" y="5991641"/>
            <a:ext cx="11528912" cy="804050"/>
            <a:chOff x="-1312610" y="4489090"/>
            <a:chExt cx="11528912" cy="80405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81F913C-74CA-AB28-92A6-08E1C528CD4B}"/>
                </a:ext>
              </a:extLst>
            </p:cNvPr>
            <p:cNvSpPr txBox="1"/>
            <p:nvPr/>
          </p:nvSpPr>
          <p:spPr>
            <a:xfrm>
              <a:off x="177867" y="4838457"/>
              <a:ext cx="8934580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27th NSF </a:t>
              </a:r>
              <a:r>
                <a:rPr lang="en-US" sz="2000" b="1" dirty="0" err="1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EPSCoR</a:t>
              </a:r>
              <a:r>
                <a:rPr lang="en-US" sz="2000" b="1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 National Meeting</a:t>
              </a:r>
            </a:p>
          </p:txBody>
        </p:sp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EABE4A12-CF6F-5F7B-E654-246EAA54E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312610" y="4489090"/>
              <a:ext cx="806900" cy="804050"/>
            </a:xfrm>
            <a:prstGeom prst="rect">
              <a:avLst/>
            </a:prstGeom>
          </p:spPr>
        </p:pic>
        <p:pic>
          <p:nvPicPr>
            <p:cNvPr id="15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473FD97B-115D-7878-2121-3286F94D8F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9721" r="310" b="30345"/>
            <a:stretch/>
          </p:blipFill>
          <p:spPr>
            <a:xfrm>
              <a:off x="8759772" y="4623502"/>
              <a:ext cx="1456530" cy="584287"/>
            </a:xfrm>
            <a:prstGeom prst="rect">
              <a:avLst/>
            </a:prstGeom>
          </p:spPr>
        </p:pic>
      </p:grpSp>
      <p:sp>
        <p:nvSpPr>
          <p:cNvPr id="19" name="Subtitle 2">
            <a:extLst>
              <a:ext uri="{FF2B5EF4-FFF2-40B4-BE49-F238E27FC236}">
                <a16:creationId xmlns:a16="http://schemas.microsoft.com/office/drawing/2014/main" id="{DACD5498-BBBF-285E-1ECC-15E1B9CBEA5C}"/>
              </a:ext>
            </a:extLst>
          </p:cNvPr>
          <p:cNvSpPr txBox="1">
            <a:spLocks/>
          </p:cNvSpPr>
          <p:nvPr/>
        </p:nvSpPr>
        <p:spPr>
          <a:xfrm>
            <a:off x="6298712" y="3034787"/>
            <a:ext cx="5893288" cy="654050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Bahnschrift Light SemiCondensed" panose="020B0502040204020203" pitchFamily="34" charset="0"/>
              </a:rPr>
              <a:t>PI: Jessica Corman</a:t>
            </a:r>
          </a:p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Bahnschrift Light SemiCondensed" panose="020B0502040204020203" pitchFamily="34" charset="0"/>
              </a:rPr>
              <a:t>Co-PI’s: Hal Halvorson, Amy Krist, Eric Moody, Catherine Wagner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Bahnschrift Light SemiCondensed" panose="020B0502040204020203" pitchFamily="34" charset="0"/>
            </a:endParaRP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66B9B19A-FBFD-9588-37D6-2F7A01DB0F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00930" y="4291018"/>
            <a:ext cx="863148" cy="863148"/>
          </a:xfrm>
          <a:prstGeom prst="rect">
            <a:avLst/>
          </a:prstGeom>
        </p:spPr>
      </p:pic>
      <p:pic>
        <p:nvPicPr>
          <p:cNvPr id="33" name="Picture 32" descr="Logo, company name&#10;&#10;Description automatically generated">
            <a:extLst>
              <a:ext uri="{FF2B5EF4-FFF2-40B4-BE49-F238E27FC236}">
                <a16:creationId xmlns:a16="http://schemas.microsoft.com/office/drawing/2014/main" id="{B48D83E4-B23E-CCE6-52EA-25D9846200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0602" y="4345208"/>
            <a:ext cx="729497" cy="788769"/>
          </a:xfrm>
          <a:prstGeom prst="rect">
            <a:avLst/>
          </a:prstGeom>
        </p:spPr>
      </p:pic>
      <p:pic>
        <p:nvPicPr>
          <p:cNvPr id="40" name="Picture 39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D7EF632A-54D5-346C-152B-E03075922F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13440" y="4314681"/>
            <a:ext cx="886256" cy="886256"/>
          </a:xfrm>
          <a:prstGeom prst="rect">
            <a:avLst/>
          </a:prstGeom>
        </p:spPr>
      </p:pic>
      <p:pic>
        <p:nvPicPr>
          <p:cNvPr id="46" name="Picture 45" descr="Logo, company name&#10;&#10;Description automatically generated">
            <a:extLst>
              <a:ext uri="{FF2B5EF4-FFF2-40B4-BE49-F238E27FC236}">
                <a16:creationId xmlns:a16="http://schemas.microsoft.com/office/drawing/2014/main" id="{D0CAA66B-D7D6-68E3-9CA5-A716471F4B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8712" y="4340784"/>
            <a:ext cx="591385" cy="792963"/>
          </a:xfrm>
          <a:prstGeom prst="rect">
            <a:avLst/>
          </a:prstGeom>
        </p:spPr>
      </p:pic>
      <p:pic>
        <p:nvPicPr>
          <p:cNvPr id="52" name="Picture 51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DB8F9804-7C10-D1B0-2936-566878AD78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80604" y="4345882"/>
            <a:ext cx="926790" cy="7717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DD3E9E-1113-6643-3D47-D195166B03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4389" y="265475"/>
            <a:ext cx="1541187" cy="193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50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E0E044E-CDDE-409F-49B8-D7230062389F}"/>
              </a:ext>
            </a:extLst>
          </p:cNvPr>
          <p:cNvSpPr>
            <a:spLocks/>
          </p:cNvSpPr>
          <p:nvPr/>
        </p:nvSpPr>
        <p:spPr>
          <a:xfrm>
            <a:off x="0" y="146265"/>
            <a:ext cx="6096000" cy="6858000"/>
          </a:xfrm>
          <a:prstGeom prst="rect">
            <a:avLst/>
          </a:prstGeom>
          <a:solidFill>
            <a:schemeClr val="tx1">
              <a:lumMod val="95000"/>
              <a:alpha val="84000"/>
            </a:schemeClr>
          </a:solidFill>
          <a:ln>
            <a:noFill/>
          </a:ln>
          <a:effectLst>
            <a:outerShdw blurRad="139700" dist="88900" dir="3600000" sx="103000" sy="103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F76E0D-A874-78D0-CB99-239E2CBA9C1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7675" y="174625"/>
            <a:ext cx="9272588" cy="1498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Project Overview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E549FBA-AEC3-10D5-20B7-4DE5CF06FA97}"/>
              </a:ext>
            </a:extLst>
          </p:cNvPr>
          <p:cNvGrpSpPr/>
          <p:nvPr/>
        </p:nvGrpSpPr>
        <p:grpSpPr>
          <a:xfrm>
            <a:off x="295099" y="5991641"/>
            <a:ext cx="11528912" cy="804050"/>
            <a:chOff x="-1312610" y="4489090"/>
            <a:chExt cx="11528912" cy="80405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AB92C20-A553-B579-916C-88A0CCBD69AE}"/>
                </a:ext>
              </a:extLst>
            </p:cNvPr>
            <p:cNvSpPr txBox="1"/>
            <p:nvPr/>
          </p:nvSpPr>
          <p:spPr>
            <a:xfrm>
              <a:off x="177867" y="4838457"/>
              <a:ext cx="8934580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27th NSF </a:t>
              </a:r>
              <a:r>
                <a:rPr lang="en-US" sz="2000" b="1" dirty="0" err="1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EPSCoR</a:t>
              </a:r>
              <a:r>
                <a:rPr lang="en-US" sz="2000" b="1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 National Meeting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1442A3-D282-55BC-0491-895B811A0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312610" y="4489090"/>
              <a:ext cx="806900" cy="804050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25060CB4-8421-B84D-A1C7-7D5DE19492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9721" r="310" b="30345"/>
            <a:stretch/>
          </p:blipFill>
          <p:spPr>
            <a:xfrm>
              <a:off x="8759772" y="4623502"/>
              <a:ext cx="1456530" cy="58428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3D28164-C514-8CC8-3D1E-402E1C1C2717}"/>
              </a:ext>
            </a:extLst>
          </p:cNvPr>
          <p:cNvSpPr txBox="1"/>
          <p:nvPr/>
        </p:nvSpPr>
        <p:spPr>
          <a:xfrm>
            <a:off x="447675" y="1344072"/>
            <a:ext cx="550586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>
                  <a:lumMod val="50000"/>
                </a:schemeClr>
              </a:buClr>
              <a:buFont typeface="Bahnschrift Light SemiCondensed" panose="020B0502040204020203" pitchFamily="34" charset="0"/>
              <a:buChar char="-"/>
            </a:pPr>
            <a:r>
              <a:rPr lang="en-US" sz="1700" dirty="0">
                <a:solidFill>
                  <a:schemeClr val="bg2">
                    <a:lumMod val="50000"/>
                  </a:schemeClr>
                </a:solidFill>
                <a:latin typeface="Bahnschrift Light SemiCondensed" panose="020B0502040204020203" pitchFamily="34" charset="0"/>
              </a:rPr>
              <a:t>Harness environmental data collected </a:t>
            </a:r>
            <a:br>
              <a:rPr lang="en-US" sz="1700" dirty="0">
                <a:solidFill>
                  <a:schemeClr val="bg2">
                    <a:lumMod val="50000"/>
                  </a:schemeClr>
                </a:solidFill>
                <a:latin typeface="Bahnschrift Light SemiCondensed" panose="020B0502040204020203" pitchFamily="34" charset="0"/>
              </a:rPr>
            </a:br>
            <a:r>
              <a:rPr lang="en-US" sz="1700" dirty="0">
                <a:solidFill>
                  <a:schemeClr val="bg2">
                    <a:lumMod val="50000"/>
                  </a:schemeClr>
                </a:solidFill>
                <a:latin typeface="Bahnschrift Light SemiCondensed" panose="020B0502040204020203" pitchFamily="34" charset="0"/>
              </a:rPr>
              <a:t>across wide spatial and temporal scales </a:t>
            </a:r>
            <a:br>
              <a:rPr lang="en-US" sz="1700" dirty="0">
                <a:solidFill>
                  <a:schemeClr val="bg2">
                    <a:lumMod val="50000"/>
                  </a:schemeClr>
                </a:solidFill>
                <a:latin typeface="Bahnschrift Light SemiCondensed" panose="020B0502040204020203" pitchFamily="34" charset="0"/>
              </a:rPr>
            </a:br>
            <a:r>
              <a:rPr lang="en-US" sz="1700" dirty="0">
                <a:solidFill>
                  <a:schemeClr val="bg2">
                    <a:lumMod val="50000"/>
                  </a:schemeClr>
                </a:solidFill>
                <a:latin typeface="Bahnschrift Light SemiCondensed" panose="020B0502040204020203" pitchFamily="34" charset="0"/>
              </a:rPr>
              <a:t>to build a new database called the </a:t>
            </a:r>
            <a:br>
              <a:rPr lang="en-US" sz="1700" dirty="0">
                <a:solidFill>
                  <a:schemeClr val="bg2">
                    <a:lumMod val="50000"/>
                  </a:schemeClr>
                </a:solidFill>
                <a:latin typeface="Bahnschrift Light SemiCondensed" panose="020B0502040204020203" pitchFamily="34" charset="0"/>
              </a:rPr>
            </a:br>
            <a:r>
              <a:rPr lang="en-US" sz="1700" dirty="0">
                <a:solidFill>
                  <a:schemeClr val="bg2">
                    <a:lumMod val="50000"/>
                  </a:schemeClr>
                </a:solidFill>
                <a:latin typeface="Bahnschrift Light SemiCondensed" panose="020B0502040204020203" pitchFamily="34" charset="0"/>
              </a:rPr>
              <a:t>Stoichiometric Traits of Organisms In </a:t>
            </a:r>
            <a:br>
              <a:rPr lang="en-US" sz="1700" dirty="0">
                <a:solidFill>
                  <a:schemeClr val="bg2">
                    <a:lumMod val="50000"/>
                  </a:schemeClr>
                </a:solidFill>
                <a:latin typeface="Bahnschrift Light SemiCondensed" panose="020B0502040204020203" pitchFamily="34" charset="0"/>
              </a:rPr>
            </a:br>
            <a:r>
              <a:rPr lang="en-US" sz="1700" dirty="0">
                <a:solidFill>
                  <a:schemeClr val="bg2">
                    <a:lumMod val="50000"/>
                  </a:schemeClr>
                </a:solidFill>
                <a:latin typeface="Bahnschrift Light SemiCondensed" panose="020B0502040204020203" pitchFamily="34" charset="0"/>
              </a:rPr>
              <a:t>the Chemical Habitats (STOICH) database</a:t>
            </a:r>
            <a:br>
              <a:rPr lang="en-US" sz="1700" dirty="0">
                <a:solidFill>
                  <a:schemeClr val="bg2">
                    <a:lumMod val="50000"/>
                  </a:schemeClr>
                </a:solidFill>
                <a:latin typeface="Bahnschrift Light SemiCondensed" panose="020B0502040204020203" pitchFamily="34" charset="0"/>
              </a:rPr>
            </a:br>
            <a:r>
              <a:rPr lang="en-US" sz="1700" dirty="0">
                <a:solidFill>
                  <a:schemeClr val="bg2">
                    <a:lumMod val="50000"/>
                  </a:schemeClr>
                </a:solidFill>
                <a:latin typeface="Bahnschrift Light SemiCondensed" panose="020B0502040204020203" pitchFamily="34" charset="0"/>
              </a:rPr>
              <a:t>(</a:t>
            </a:r>
            <a:r>
              <a:rPr lang="en-US" sz="1700" b="1" i="1" dirty="0">
                <a:solidFill>
                  <a:schemeClr val="bg2">
                    <a:lumMod val="50000"/>
                  </a:schemeClr>
                </a:solidFill>
                <a:latin typeface="Bahnschrift Light SemiCondensed" panose="020B0502040204020203" pitchFamily="34" charset="0"/>
              </a:rPr>
              <a:t>database implementation</a:t>
            </a:r>
            <a:r>
              <a:rPr lang="en-US" sz="1700" dirty="0">
                <a:solidFill>
                  <a:schemeClr val="bg2">
                    <a:lumMod val="50000"/>
                  </a:schemeClr>
                </a:solidFill>
                <a:latin typeface="Bahnschrift Light SemiCondensed" panose="020B0502040204020203" pitchFamily="34" charset="0"/>
              </a:rPr>
              <a:t>)</a:t>
            </a:r>
          </a:p>
          <a:p>
            <a:pPr>
              <a:buClr>
                <a:schemeClr val="accent2">
                  <a:lumMod val="50000"/>
                </a:schemeClr>
              </a:buClr>
            </a:pPr>
            <a:endParaRPr lang="en-US" sz="1700" dirty="0">
              <a:solidFill>
                <a:schemeClr val="bg2">
                  <a:lumMod val="50000"/>
                </a:schemeClr>
              </a:solidFill>
              <a:latin typeface="Bahnschrift Light SemiCondensed" panose="020B0502040204020203" pitchFamily="34" charset="0"/>
            </a:endParaRPr>
          </a:p>
          <a:p>
            <a:pPr marL="285750" indent="-285750">
              <a:buClr>
                <a:schemeClr val="accent2">
                  <a:lumMod val="50000"/>
                </a:schemeClr>
              </a:buClr>
              <a:buFont typeface="Bahnschrift Light SemiCondensed" panose="020B0502040204020203" pitchFamily="34" charset="0"/>
              <a:buChar char="-"/>
            </a:pPr>
            <a:r>
              <a:rPr lang="en-US" sz="1700" dirty="0">
                <a:solidFill>
                  <a:schemeClr val="bg2">
                    <a:lumMod val="50000"/>
                  </a:schemeClr>
                </a:solidFill>
                <a:latin typeface="Bahnschrift Light SemiCondensed" panose="020B0502040204020203" pitchFamily="34" charset="0"/>
              </a:rPr>
              <a:t>Develop new analytical and visualization tools to address statistical and data visualization challenges related to studying elemental ratios and their ecological implications (</a:t>
            </a:r>
            <a:r>
              <a:rPr lang="en-US" sz="1700" b="1" i="1" dirty="0">
                <a:solidFill>
                  <a:schemeClr val="bg2">
                    <a:lumMod val="50000"/>
                  </a:schemeClr>
                </a:solidFill>
                <a:latin typeface="Bahnschrift Light SemiCondensed" panose="020B0502040204020203" pitchFamily="34" charset="0"/>
              </a:rPr>
              <a:t>analytical capabilities</a:t>
            </a:r>
            <a:r>
              <a:rPr lang="en-US" sz="1700" dirty="0">
                <a:solidFill>
                  <a:schemeClr val="bg2">
                    <a:lumMod val="50000"/>
                  </a:schemeClr>
                </a:solidFill>
                <a:latin typeface="Bahnschrift Light SemiCondensed" panose="020B0502040204020203" pitchFamily="34" charset="0"/>
              </a:rPr>
              <a:t>)</a:t>
            </a:r>
          </a:p>
          <a:p>
            <a:pPr marL="285750" indent="-285750">
              <a:buClr>
                <a:schemeClr val="accent2">
                  <a:lumMod val="50000"/>
                </a:schemeClr>
              </a:buClr>
              <a:buFont typeface="Bahnschrift Light SemiCondensed" panose="020B0502040204020203" pitchFamily="34" charset="0"/>
              <a:buChar char="-"/>
            </a:pPr>
            <a:endParaRPr lang="en-US" sz="1700" dirty="0">
              <a:solidFill>
                <a:schemeClr val="bg2">
                  <a:lumMod val="50000"/>
                </a:schemeClr>
              </a:solidFill>
              <a:latin typeface="Bahnschrift Light SemiCondensed" panose="020B0502040204020203" pitchFamily="34" charset="0"/>
            </a:endParaRPr>
          </a:p>
          <a:p>
            <a:pPr marL="285750" indent="-285750">
              <a:buClr>
                <a:schemeClr val="accent2">
                  <a:lumMod val="50000"/>
                </a:schemeClr>
              </a:buClr>
              <a:buFont typeface="Bahnschrift Light SemiCondensed" panose="020B0502040204020203" pitchFamily="34" charset="0"/>
              <a:buChar char="-"/>
            </a:pPr>
            <a:r>
              <a:rPr lang="en-US" sz="1700" dirty="0">
                <a:solidFill>
                  <a:schemeClr val="bg2">
                    <a:lumMod val="50000"/>
                  </a:schemeClr>
                </a:solidFill>
                <a:latin typeface="Bahnschrift Light SemiCondensed" panose="020B0502040204020203" pitchFamily="34" charset="0"/>
              </a:rPr>
              <a:t>Build capacity across our jurisdictions for cutting-edge ecological and environmental research (</a:t>
            </a:r>
            <a:r>
              <a:rPr lang="en-US" sz="1700" b="1" i="1" dirty="0">
                <a:solidFill>
                  <a:schemeClr val="bg2">
                    <a:lumMod val="50000"/>
                  </a:schemeClr>
                </a:solidFill>
                <a:latin typeface="Bahnschrift Light SemiCondensed" panose="020B0502040204020203" pitchFamily="34" charset="0"/>
              </a:rPr>
              <a:t>human capacity</a:t>
            </a:r>
            <a:r>
              <a:rPr lang="en-US" sz="1700" dirty="0">
                <a:solidFill>
                  <a:schemeClr val="bg2">
                    <a:lumMod val="50000"/>
                  </a:schemeClr>
                </a:solidFill>
                <a:latin typeface="Bahnschrift Light SemiCondensed" panose="020B0502040204020203" pitchFamily="34" charset="0"/>
              </a:rPr>
              <a:t>)</a:t>
            </a:r>
          </a:p>
          <a:p>
            <a:pPr marL="285750" indent="-285750">
              <a:buClr>
                <a:schemeClr val="accent2">
                  <a:lumMod val="50000"/>
                </a:schemeClr>
              </a:buClr>
              <a:buFont typeface="Bahnschrift Light SemiCondensed" panose="020B0502040204020203" pitchFamily="34" charset="0"/>
              <a:buChar char="-"/>
            </a:pPr>
            <a:endParaRPr lang="en-US" sz="1700" dirty="0">
              <a:solidFill>
                <a:schemeClr val="bg2">
                  <a:lumMod val="50000"/>
                </a:schemeClr>
              </a:solidFill>
              <a:latin typeface="Bahnschrift Light SemiCondensed" panose="020B0502040204020203" pitchFamily="34" charset="0"/>
            </a:endParaRPr>
          </a:p>
          <a:p>
            <a:pPr marL="285750" indent="-285750">
              <a:buClr>
                <a:schemeClr val="accent2">
                  <a:lumMod val="50000"/>
                </a:schemeClr>
              </a:buClr>
              <a:buFont typeface="Bahnschrift Light SemiCondensed" panose="020B0502040204020203" pitchFamily="34" charset="0"/>
              <a:buChar char="-"/>
            </a:pPr>
            <a:r>
              <a:rPr lang="en-US" sz="1700" dirty="0">
                <a:solidFill>
                  <a:schemeClr val="bg2">
                    <a:lumMod val="50000"/>
                  </a:schemeClr>
                </a:solidFill>
                <a:latin typeface="Bahnschrift Light SemiCondensed" panose="020B0502040204020203" pitchFamily="34" charset="0"/>
              </a:rPr>
              <a:t>Develop and apply ecological stoichiometry theory at regional and larger scales across a breadth of aquatic ecosystems (</a:t>
            </a:r>
            <a:r>
              <a:rPr lang="en-US" sz="1700" b="1" i="1" dirty="0">
                <a:solidFill>
                  <a:schemeClr val="bg2">
                    <a:lumMod val="50000"/>
                  </a:schemeClr>
                </a:solidFill>
                <a:latin typeface="Bahnschrift Light SemiCondensed" panose="020B0502040204020203" pitchFamily="34" charset="0"/>
              </a:rPr>
              <a:t>scientific advancement</a:t>
            </a:r>
            <a:r>
              <a:rPr lang="en-US" sz="1700" dirty="0">
                <a:solidFill>
                  <a:schemeClr val="bg2">
                    <a:lumMod val="50000"/>
                  </a:schemeClr>
                </a:solidFill>
                <a:latin typeface="Bahnschrift Light SemiCondensed" panose="020B0502040204020203" pitchFamily="3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71C95B-416D-BBDB-6D27-6EA46F92DE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4384" y="367615"/>
            <a:ext cx="4472492" cy="29070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8B9DBB-B4C9-CC62-E47D-C0FCC64F68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3375" y="1227190"/>
            <a:ext cx="1541187" cy="193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5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A044377A-6877-9C35-B9A3-3EC5AF6E12F8}"/>
              </a:ext>
            </a:extLst>
          </p:cNvPr>
          <p:cNvSpPr>
            <a:spLocks/>
          </p:cNvSpPr>
          <p:nvPr/>
        </p:nvSpPr>
        <p:spPr>
          <a:xfrm>
            <a:off x="1" y="1017958"/>
            <a:ext cx="12192000" cy="4973683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  <a:effectLst>
            <a:outerShdw blurRad="139700" dist="88900" dir="3600000" sx="103000" sy="103000" algn="r" rotWithShape="0">
              <a:srgbClr val="000000">
                <a:alpha val="40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F76E0D-A874-78D0-CB99-239E2CBA9C1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5099" y="116882"/>
            <a:ext cx="9272588" cy="90107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SemiBold SemiConden" panose="020B0502040204020203" pitchFamily="34" charset="0"/>
              </a:rPr>
              <a:t>Outcomes as of 2022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E549FBA-AEC3-10D5-20B7-4DE5CF06FA97}"/>
              </a:ext>
            </a:extLst>
          </p:cNvPr>
          <p:cNvGrpSpPr/>
          <p:nvPr/>
        </p:nvGrpSpPr>
        <p:grpSpPr>
          <a:xfrm>
            <a:off x="295099" y="5991641"/>
            <a:ext cx="11528912" cy="804050"/>
            <a:chOff x="-1312610" y="4489090"/>
            <a:chExt cx="11528912" cy="80405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AB92C20-A553-B579-916C-88A0CCBD69AE}"/>
                </a:ext>
              </a:extLst>
            </p:cNvPr>
            <p:cNvSpPr txBox="1"/>
            <p:nvPr/>
          </p:nvSpPr>
          <p:spPr>
            <a:xfrm>
              <a:off x="177867" y="4838457"/>
              <a:ext cx="8934580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27th NSF </a:t>
              </a:r>
              <a:r>
                <a:rPr lang="en-US" sz="2000" b="1" dirty="0" err="1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EPSCoR</a:t>
              </a:r>
              <a:r>
                <a:rPr lang="en-US" sz="2000" b="1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 National Meeting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1442A3-D282-55BC-0491-895B811A0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312610" y="4489090"/>
              <a:ext cx="806900" cy="804050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25060CB4-8421-B84D-A1C7-7D5DE19492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9721" r="310" b="30345"/>
            <a:stretch/>
          </p:blipFill>
          <p:spPr>
            <a:xfrm>
              <a:off x="8759772" y="4623502"/>
              <a:ext cx="1456530" cy="584287"/>
            </a:xfrm>
            <a:prstGeom prst="rect">
              <a:avLst/>
            </a:prstGeom>
          </p:spPr>
        </p:pic>
      </p:grpSp>
      <p:pic>
        <p:nvPicPr>
          <p:cNvPr id="16" name="image18.png" descr="Chart, icon&#10;&#10;Description automatically generated">
            <a:extLst>
              <a:ext uri="{FF2B5EF4-FFF2-40B4-BE49-F238E27FC236}">
                <a16:creationId xmlns:a16="http://schemas.microsoft.com/office/drawing/2014/main" id="{0694CD7A-E3DA-C7B4-BB17-357A9F000DD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26609" y="3673339"/>
            <a:ext cx="4849920" cy="2452714"/>
          </a:xfrm>
          <a:prstGeom prst="rect">
            <a:avLst/>
          </a:prstGeom>
          <a:ln/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F516DED-0313-480A-4028-013945032DCA}"/>
              </a:ext>
            </a:extLst>
          </p:cNvPr>
          <p:cNvGrpSpPr/>
          <p:nvPr/>
        </p:nvGrpSpPr>
        <p:grpSpPr>
          <a:xfrm>
            <a:off x="2122371" y="1046093"/>
            <a:ext cx="5588602" cy="2305208"/>
            <a:chOff x="2804570" y="1268880"/>
            <a:chExt cx="4746300" cy="1957772"/>
          </a:xfrm>
        </p:grpSpPr>
        <p:pic>
          <p:nvPicPr>
            <p:cNvPr id="19" name="image12.png">
              <a:extLst>
                <a:ext uri="{FF2B5EF4-FFF2-40B4-BE49-F238E27FC236}">
                  <a16:creationId xmlns:a16="http://schemas.microsoft.com/office/drawing/2014/main" id="{BD073E45-E9E3-F754-9671-BE1C7B43747F}"/>
                </a:ext>
              </a:extLst>
            </p:cNvPr>
            <p:cNvPicPr/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804570" y="1268881"/>
              <a:ext cx="2373150" cy="1957771"/>
            </a:xfrm>
            <a:prstGeom prst="rect">
              <a:avLst/>
            </a:prstGeom>
            <a:ln/>
          </p:spPr>
        </p:pic>
        <p:pic>
          <p:nvPicPr>
            <p:cNvPr id="20" name="image14.png">
              <a:extLst>
                <a:ext uri="{FF2B5EF4-FFF2-40B4-BE49-F238E27FC236}">
                  <a16:creationId xmlns:a16="http://schemas.microsoft.com/office/drawing/2014/main" id="{F9308C71-D1FA-A20B-640C-AF0EAC83073C}"/>
                </a:ext>
              </a:extLst>
            </p:cNvPr>
            <p:cNvPicPr/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5177720" y="1268880"/>
              <a:ext cx="2373150" cy="1957771"/>
            </a:xfrm>
            <a:prstGeom prst="rect">
              <a:avLst/>
            </a:prstGeom>
            <a:ln/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60612882-E2A3-8D90-2056-8DCC63E3AD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405" y="1285771"/>
            <a:ext cx="1541187" cy="1937011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B350AC77-36E8-AD47-83FE-99A27E0756EC}"/>
              </a:ext>
            </a:extLst>
          </p:cNvPr>
          <p:cNvGrpSpPr/>
          <p:nvPr/>
        </p:nvGrpSpPr>
        <p:grpSpPr>
          <a:xfrm>
            <a:off x="7960753" y="803676"/>
            <a:ext cx="3863258" cy="2514888"/>
            <a:chOff x="7043162" y="763042"/>
            <a:chExt cx="3863258" cy="251488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7DDE01D-4104-6F8F-D1EF-AFDDF3A683C3}"/>
                </a:ext>
              </a:extLst>
            </p:cNvPr>
            <p:cNvSpPr/>
            <p:nvPr/>
          </p:nvSpPr>
          <p:spPr>
            <a:xfrm>
              <a:off x="7043162" y="764870"/>
              <a:ext cx="3863258" cy="25130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E64C8FE-942E-73DD-D0E0-3F8C0C679EE2}"/>
                </a:ext>
              </a:extLst>
            </p:cNvPr>
            <p:cNvGrpSpPr/>
            <p:nvPr/>
          </p:nvGrpSpPr>
          <p:grpSpPr>
            <a:xfrm>
              <a:off x="7186687" y="763042"/>
              <a:ext cx="3689507" cy="2442850"/>
              <a:chOff x="6942729" y="783802"/>
              <a:chExt cx="3689507" cy="2442850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ABC6E095-B05B-90A1-E7CC-41E3DD0E47B7}"/>
                  </a:ext>
                </a:extLst>
              </p:cNvPr>
              <p:cNvGrpSpPr/>
              <p:nvPr/>
            </p:nvGrpSpPr>
            <p:grpSpPr>
              <a:xfrm>
                <a:off x="6942729" y="783802"/>
                <a:ext cx="3689507" cy="2442850"/>
                <a:chOff x="6990371" y="826889"/>
                <a:chExt cx="3570953" cy="2364354"/>
              </a:xfrm>
            </p:grpSpPr>
            <p:pic>
              <p:nvPicPr>
                <p:cNvPr id="26" name="image19.png">
                  <a:extLst>
                    <a:ext uri="{FF2B5EF4-FFF2-40B4-BE49-F238E27FC236}">
                      <a16:creationId xmlns:a16="http://schemas.microsoft.com/office/drawing/2014/main" id="{E1F8AF1C-70E7-1121-E616-1AADDEF1A123}"/>
                    </a:ext>
                  </a:extLst>
                </p:cNvPr>
                <p:cNvPicPr/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6990371" y="828659"/>
                  <a:ext cx="3470451" cy="2362584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EF73419F-2A72-9CD0-C49E-FFB401B5EB83}"/>
                    </a:ext>
                  </a:extLst>
                </p:cNvPr>
                <p:cNvSpPr/>
                <p:nvPr/>
              </p:nvSpPr>
              <p:spPr>
                <a:xfrm>
                  <a:off x="9574217" y="826889"/>
                  <a:ext cx="987107" cy="578534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17AA3C9-85AE-4F8B-4697-B2F93F6929E8}"/>
                  </a:ext>
                </a:extLst>
              </p:cNvPr>
              <p:cNvSpPr/>
              <p:nvPr/>
            </p:nvSpPr>
            <p:spPr>
              <a:xfrm>
                <a:off x="10528396" y="1268880"/>
                <a:ext cx="103838" cy="195632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/>
              </a:p>
            </p:txBody>
          </p:sp>
        </p:grp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CF7B0471-6629-9958-2F0F-D0158B7898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4697" y="3452976"/>
            <a:ext cx="3899281" cy="259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59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riding on a boat down a river&#10;&#10;Description automatically generated with low confidence">
            <a:extLst>
              <a:ext uri="{FF2B5EF4-FFF2-40B4-BE49-F238E27FC236}">
                <a16:creationId xmlns:a16="http://schemas.microsoft.com/office/drawing/2014/main" id="{F802AB6E-3ABC-7BCF-F22A-5D1BA5F30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105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F76E0D-A874-78D0-CB99-239E2CBA9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hnschrift SemiBold SemiConden" panose="020B0502040204020203" pitchFamily="34" charset="0"/>
              </a:rPr>
              <a:t>Key Lessons Learned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D28164-C514-8CC8-3D1E-402E1C1C2717}"/>
              </a:ext>
            </a:extLst>
          </p:cNvPr>
          <p:cNvSpPr txBox="1"/>
          <p:nvPr/>
        </p:nvSpPr>
        <p:spPr>
          <a:xfrm>
            <a:off x="1011830" y="1781331"/>
            <a:ext cx="9846670" cy="31700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lr>
                <a:schemeClr val="accent2"/>
              </a:buClr>
              <a:buFont typeface="Tw Cen MT" panose="020B0602020104020603" pitchFamily="34" charset="0"/>
              <a:buChar char="-"/>
            </a:pPr>
            <a:r>
              <a:rPr lang="en-US" sz="2000" dirty="0">
                <a:latin typeface="Bahnschrift Light SemiCondensed"/>
              </a:rPr>
              <a:t>Support: Start hiring as soon as possible (particularly support staff)</a:t>
            </a:r>
            <a:br>
              <a:rPr lang="en-US" sz="2000" dirty="0">
                <a:latin typeface="Bahnschrift Light SemiCondensed"/>
              </a:rPr>
            </a:br>
            <a:endParaRPr lang="en-US" sz="2000" dirty="0">
              <a:latin typeface="Bahnschrift Light SemiCondensed"/>
            </a:endParaRPr>
          </a:p>
          <a:p>
            <a:pPr marL="285750" indent="-285750">
              <a:buClr>
                <a:schemeClr val="accent2"/>
              </a:buClr>
              <a:buFont typeface="Tw Cen MT" panose="020B0602020104020603" pitchFamily="34" charset="0"/>
              <a:buChar char="-"/>
            </a:pPr>
            <a:r>
              <a:rPr lang="en-US" sz="2000" dirty="0">
                <a:latin typeface="Bahnschrift Light SemiCondensed"/>
              </a:rPr>
              <a:t>Leverage: Ask questions on how your institution can support you</a:t>
            </a:r>
            <a:br>
              <a:rPr lang="en-US" sz="2000" dirty="0">
                <a:latin typeface="Bahnschrift Light SemiCondensed"/>
              </a:rPr>
            </a:br>
            <a:endParaRPr lang="en-US" sz="2000" dirty="0">
              <a:latin typeface="Bahnschrift Light SemiCondensed"/>
            </a:endParaRPr>
          </a:p>
          <a:p>
            <a:pPr marL="285750" indent="-285750">
              <a:buClr>
                <a:schemeClr val="accent2"/>
              </a:buClr>
              <a:buFont typeface="Tw Cen MT" panose="020B0602020104020603" pitchFamily="34" charset="0"/>
              <a:buChar char="-"/>
            </a:pPr>
            <a:r>
              <a:rPr lang="en-US" sz="2000" dirty="0">
                <a:latin typeface="Bahnschrift Light SemiCondensed"/>
              </a:rPr>
              <a:t>Transparency: On-boarding materials, committees, etc.</a:t>
            </a:r>
            <a:br>
              <a:rPr lang="en-US" sz="2000" dirty="0">
                <a:latin typeface="Bahnschrift Light SemiCondensed"/>
              </a:rPr>
            </a:br>
            <a:endParaRPr lang="en-US" sz="2000" dirty="0">
              <a:latin typeface="Bahnschrift Light SemiCondensed"/>
            </a:endParaRPr>
          </a:p>
          <a:p>
            <a:pPr marL="285750" indent="-285750">
              <a:buClr>
                <a:schemeClr val="accent2"/>
              </a:buClr>
              <a:buFont typeface="Tw Cen MT" panose="020B0602020104020603" pitchFamily="34" charset="0"/>
              <a:buChar char="-"/>
            </a:pPr>
            <a:r>
              <a:rPr lang="en-US" sz="2000" dirty="0">
                <a:latin typeface="Bahnschrift Light SemiCondensed"/>
              </a:rPr>
              <a:t>Evaluate and Iterate: Reflect on what is and isn't work well (e.g., External Evaluator, Advisory Board); adjust as needed</a:t>
            </a:r>
            <a:br>
              <a:rPr lang="en-US" sz="2000" dirty="0">
                <a:latin typeface="Bahnschrift Light SemiCondensed"/>
              </a:rPr>
            </a:br>
            <a:endParaRPr lang="en-US" sz="2000" dirty="0">
              <a:latin typeface="Bahnschrift Light SemiCondensed"/>
            </a:endParaRPr>
          </a:p>
          <a:p>
            <a:pPr marL="285750" indent="-285750">
              <a:buClr>
                <a:schemeClr val="accent2"/>
              </a:buClr>
              <a:buFont typeface="Tw Cen MT" panose="020B0602020104020603" pitchFamily="34" charset="0"/>
              <a:buChar char="-"/>
            </a:pPr>
            <a:r>
              <a:rPr lang="en-US" sz="2000" dirty="0">
                <a:latin typeface="Bahnschrift Light SemiCondensed"/>
              </a:rPr>
              <a:t>Have fun!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E370E8D-F8AC-D568-8CCF-D44D2080B477}"/>
              </a:ext>
            </a:extLst>
          </p:cNvPr>
          <p:cNvGrpSpPr/>
          <p:nvPr/>
        </p:nvGrpSpPr>
        <p:grpSpPr>
          <a:xfrm>
            <a:off x="295099" y="5991641"/>
            <a:ext cx="11528912" cy="804050"/>
            <a:chOff x="-1312610" y="4489090"/>
            <a:chExt cx="11528912" cy="80405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CA7164A-7A5F-8586-482A-D6E44B31AF6A}"/>
                </a:ext>
              </a:extLst>
            </p:cNvPr>
            <p:cNvSpPr txBox="1"/>
            <p:nvPr/>
          </p:nvSpPr>
          <p:spPr>
            <a:xfrm>
              <a:off x="177867" y="4838457"/>
              <a:ext cx="8934580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27th NSF </a:t>
              </a:r>
              <a:r>
                <a:rPr lang="en-US" sz="2000" b="1" dirty="0" err="1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EPSCoR</a:t>
              </a:r>
              <a:r>
                <a:rPr lang="en-US" sz="2000" b="1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 National Meeting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19716C2-C571-BB89-6DCD-BFD345904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312610" y="4489090"/>
              <a:ext cx="806900" cy="804050"/>
            </a:xfrm>
            <a:prstGeom prst="rect">
              <a:avLst/>
            </a:prstGeom>
          </p:spPr>
        </p:pic>
        <p:pic>
          <p:nvPicPr>
            <p:cNvPr id="12" name="Picture 11" descr="Logo, company name&#10;&#10;Description automatically generated">
              <a:extLst>
                <a:ext uri="{FF2B5EF4-FFF2-40B4-BE49-F238E27FC236}">
                  <a16:creationId xmlns:a16="http://schemas.microsoft.com/office/drawing/2014/main" id="{C54224AF-A8D4-6967-115B-F1A5429B5E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9721" r="310" b="30345"/>
            <a:stretch/>
          </p:blipFill>
          <p:spPr>
            <a:xfrm>
              <a:off x="8759772" y="4623502"/>
              <a:ext cx="1456530" cy="584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55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6EA402E5-52EF-430B-8CCB-B4AAA8C467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7A7C301-87CC-4EB1-AF40-15075522FC5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5231547-F69E-41A9-93A9-B70B5E3064F1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Retail design</Template>
  <TotalTime>126</TotalTime>
  <Words>234</Words>
  <Application>Microsoft Office PowerPoint</Application>
  <PresentationFormat>Widescreen</PresentationFormat>
  <Paragraphs>24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Bahnschrift Light SemiCondensed</vt:lpstr>
      <vt:lpstr>Bahnschrift SemiBold SemiConden</vt:lpstr>
      <vt:lpstr>Calibri</vt:lpstr>
      <vt:lpstr>Tw Cen MT</vt:lpstr>
      <vt:lpstr>Tw Cen MT Condensed</vt:lpstr>
      <vt:lpstr>Wingdings 3</vt:lpstr>
      <vt:lpstr>Integral</vt:lpstr>
      <vt:lpstr>The STOICH Project</vt:lpstr>
      <vt:lpstr>Project Overview</vt:lpstr>
      <vt:lpstr>Outcomes as of 2022</vt:lpstr>
      <vt:lpstr>Key Lessons Learned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STOICH Project</dc:title>
  <dc:creator>Elyse Watson</dc:creator>
  <cp:lastModifiedBy>Daniel W Timmermann</cp:lastModifiedBy>
  <cp:revision>5</cp:revision>
  <dcterms:created xsi:type="dcterms:W3CDTF">2022-10-06T18:53:43Z</dcterms:created>
  <dcterms:modified xsi:type="dcterms:W3CDTF">2022-12-19T19:38:33Z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