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9C047-543D-4F85-90D5-1957E2DDBE0E}" type="datetimeFigureOut">
              <a:rPr lang="en-US" smtClean="0"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D64FC-4F17-4F01-AD60-FCFE5837C8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1470025"/>
          </a:xfrm>
        </p:spPr>
        <p:txBody>
          <a:bodyPr/>
          <a:lstStyle/>
          <a:p>
            <a:r>
              <a:rPr lang="en-US" dirty="0" smtClean="0"/>
              <a:t>COMSOL solutions</a:t>
            </a:r>
            <a:endParaRPr lang="en-US" dirty="0"/>
          </a:p>
        </p:txBody>
      </p:sp>
      <p:pic>
        <p:nvPicPr>
          <p:cNvPr id="3074" name="Picture 2" descr="http://i.imgur.com/mCpx1M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362200"/>
            <a:ext cx="4169055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‘free </a:t>
            </a:r>
            <a:r>
              <a:rPr lang="en-US" dirty="0" smtClean="0"/>
              <a:t>slab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3225</a:t>
            </a:r>
            <a:endParaRPr lang="en-US" dirty="0"/>
          </a:p>
        </p:txBody>
      </p:sp>
      <p:pic>
        <p:nvPicPr>
          <p:cNvPr id="12290" name="Picture 2" descr="C:\Users\Geodynamics\Desktop\SM_DM_MF\mantle\free floating\velocity density of lower crust = 32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352800" cy="2514600"/>
          </a:xfrm>
          <a:prstGeom prst="rect">
            <a:avLst/>
          </a:prstGeom>
          <a:noFill/>
        </p:spPr>
      </p:pic>
      <p:pic>
        <p:nvPicPr>
          <p:cNvPr id="12291" name="Picture 3" descr="C:\Users\Geodynamics\Desktop\SM_DM_MF\mantle\free floating\xstrain density of lower crust = 32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759200" cy="2819400"/>
          </a:xfrm>
          <a:prstGeom prst="rect">
            <a:avLst/>
          </a:prstGeom>
          <a:noFill/>
        </p:spPr>
      </p:pic>
      <p:pic>
        <p:nvPicPr>
          <p:cNvPr id="12292" name="Picture 4" descr="C:\Users\Geodynamics\Desktop\SM_DM_MF\mantle\free floating\ystrain density of lower crust = 322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3325</a:t>
            </a:r>
            <a:endParaRPr lang="en-US" dirty="0"/>
          </a:p>
        </p:txBody>
      </p:sp>
      <p:pic>
        <p:nvPicPr>
          <p:cNvPr id="13314" name="Picture 2" descr="C:\Users\Geodynamics\Desktop\SM_DM_MF\mantle\free floating\velocity density of lower crust = 33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124200" cy="2343150"/>
          </a:xfrm>
          <a:prstGeom prst="rect">
            <a:avLst/>
          </a:prstGeom>
          <a:noFill/>
        </p:spPr>
      </p:pic>
      <p:pic>
        <p:nvPicPr>
          <p:cNvPr id="13315" name="Picture 3" descr="C:\Users\Geodynamics\Desktop\SM_DM_MF\mantle\free floating\vy strain density of lower crust = 33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0"/>
            <a:ext cx="3429000" cy="2571750"/>
          </a:xfrm>
          <a:prstGeom prst="rect">
            <a:avLst/>
          </a:prstGeom>
          <a:noFill/>
        </p:spPr>
      </p:pic>
      <p:pic>
        <p:nvPicPr>
          <p:cNvPr id="13316" name="Picture 4" descr="C:\Users\Geodynamics\Desktop\SM_DM_MF\mantle\free floating\Y strain density of lower crust = 332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2x viscosity </a:t>
            </a:r>
            <a:endParaRPr lang="en-US" dirty="0"/>
          </a:p>
        </p:txBody>
      </p:sp>
      <p:pic>
        <p:nvPicPr>
          <p:cNvPr id="14338" name="Picture 2" descr="C:\Users\Geodynamics\Desktop\SM_DM_MF\mantle\free floating\2x viscocity Ystrai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429000" cy="2571750"/>
          </a:xfrm>
          <a:prstGeom prst="rect">
            <a:avLst/>
          </a:prstGeom>
          <a:noFill/>
        </p:spPr>
      </p:pic>
      <p:pic>
        <p:nvPicPr>
          <p:cNvPr id="14339" name="Picture 3" descr="C:\Users\Geodynamics\Desktop\SM_DM_MF\mantle\free floating\2x viscocity Yv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886200" cy="2914650"/>
          </a:xfrm>
          <a:prstGeom prst="rect">
            <a:avLst/>
          </a:prstGeom>
          <a:noFill/>
        </p:spPr>
      </p:pic>
      <p:pic>
        <p:nvPicPr>
          <p:cNvPr id="14340" name="Picture 4" descr="C:\Users\Geodynamics\Desktop\SM_DM_MF\mantle\free floating\Base velocity higher vis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19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Upper/ Lower Crust</a:t>
            </a:r>
            <a:endParaRPr lang="en-US" dirty="0"/>
          </a:p>
        </p:txBody>
      </p:sp>
      <p:pic>
        <p:nvPicPr>
          <p:cNvPr id="15362" name="Picture 2" descr="C:\Users\Geodynamics\Desktop\SM_DM_MF\Lower Crust\LowerCrust_TopoProfi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2057400" cy="1543050"/>
          </a:xfrm>
          <a:prstGeom prst="rect">
            <a:avLst/>
          </a:prstGeom>
          <a:noFill/>
        </p:spPr>
      </p:pic>
      <p:pic>
        <p:nvPicPr>
          <p:cNvPr id="15363" name="Picture 3" descr="C:\Users\Geodynamics\Desktop\SM_DM_MF\Lower Crust\LowerCrust_ux_Strai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048000" cy="2286000"/>
          </a:xfrm>
          <a:prstGeom prst="rect">
            <a:avLst/>
          </a:prstGeom>
          <a:noFill/>
        </p:spPr>
      </p:pic>
      <p:pic>
        <p:nvPicPr>
          <p:cNvPr id="15364" name="Picture 4" descr="C:\Users\Geodynamics\Desktop\SM_DM_MF\Lower Crust\LowerCrust_velocity_Zoomou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352800"/>
            <a:ext cx="2286000" cy="1714500"/>
          </a:xfrm>
          <a:prstGeom prst="rect">
            <a:avLst/>
          </a:prstGeom>
          <a:noFill/>
        </p:spPr>
      </p:pic>
      <p:pic>
        <p:nvPicPr>
          <p:cNvPr id="15365" name="Picture 5" descr="C:\Users\Geodynamics\Desktop\SM_DM_MF\Lower Crust\LowerCrust_VelocityProfil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800"/>
            <a:ext cx="2667000" cy="2000250"/>
          </a:xfrm>
          <a:prstGeom prst="rect">
            <a:avLst/>
          </a:prstGeom>
          <a:noFill/>
        </p:spPr>
      </p:pic>
      <p:pic>
        <p:nvPicPr>
          <p:cNvPr id="15366" name="Picture 6" descr="C:\Users\Geodynamics\Desktop\SM_DM_MF\Lower Crust\LowerCrust_Vorticity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066800"/>
            <a:ext cx="3251200" cy="2438400"/>
          </a:xfrm>
          <a:prstGeom prst="rect">
            <a:avLst/>
          </a:prstGeom>
          <a:noFill/>
        </p:spPr>
      </p:pic>
      <p:pic>
        <p:nvPicPr>
          <p:cNvPr id="15367" name="Picture 7" descr="C:\Users\Geodynamics\Desktop\SM_DM_MF\Lower Crust\LowerCrust_vxstrain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800600"/>
            <a:ext cx="2438400" cy="1828800"/>
          </a:xfrm>
          <a:prstGeom prst="rect">
            <a:avLst/>
          </a:prstGeom>
          <a:noFill/>
        </p:spPr>
      </p:pic>
      <p:pic>
        <p:nvPicPr>
          <p:cNvPr id="15368" name="Picture 8" descr="C:\Users\Geodynamics\Desktop\SM_DM_MF\Lower Crust\LowerCrust_VYStrain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181600"/>
            <a:ext cx="1905000" cy="1428750"/>
          </a:xfrm>
          <a:prstGeom prst="rect">
            <a:avLst/>
          </a:prstGeom>
          <a:noFill/>
        </p:spPr>
      </p:pic>
      <p:pic>
        <p:nvPicPr>
          <p:cNvPr id="15369" name="Picture 9" descr="C:\Users\Geodynamics\Desktop\SM_DM_MF\Lower Crust\LowerCrust_vystrain_zoomou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46482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2286000" cy="868362"/>
          </a:xfrm>
        </p:spPr>
        <p:txBody>
          <a:bodyPr/>
          <a:lstStyle/>
          <a:p>
            <a:r>
              <a:rPr lang="en-US" dirty="0" smtClean="0"/>
              <a:t>Mantle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200" dirty="0" smtClean="0"/>
              <a:t>Variable: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1200" dirty="0" smtClean="0">
                <a:hlinkClick r:id="rId2" action="ppaction://hlinksldjump"/>
              </a:rPr>
              <a:t>Base (</a:t>
            </a:r>
            <a:r>
              <a:rPr lang="en-US" sz="1200" dirty="0" err="1" smtClean="0">
                <a:hlinkClick r:id="rId2" action="ppaction://hlinksldjump"/>
              </a:rPr>
              <a:t>origional</a:t>
            </a:r>
            <a:r>
              <a:rPr lang="en-US" sz="1200" dirty="0" smtClean="0">
                <a:hlinkClick r:id="rId2" action="ppaction://hlinksldjump"/>
              </a:rPr>
              <a:t>)</a:t>
            </a:r>
            <a:endParaRPr lang="en-US" sz="1200" dirty="0" smtClean="0"/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1200" dirty="0" smtClean="0"/>
              <a:t>Changing Density</a:t>
            </a:r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3" action="ppaction://hlinksldjump"/>
              </a:rPr>
              <a:t>Lith</a:t>
            </a:r>
            <a:r>
              <a:rPr lang="en-US" sz="1200" dirty="0" smtClean="0">
                <a:hlinkClick r:id="rId3" action="ppaction://hlinksldjump"/>
              </a:rPr>
              <a:t> = 3225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4" action="ppaction://hlinksldjump"/>
              </a:rPr>
              <a:t>Lith</a:t>
            </a:r>
            <a:r>
              <a:rPr lang="en-US" sz="1200" dirty="0" smtClean="0">
                <a:hlinkClick r:id="rId4" action="ppaction://hlinksldjump"/>
              </a:rPr>
              <a:t> = 3250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5" action="ppaction://hlinksldjump"/>
              </a:rPr>
              <a:t>Lith</a:t>
            </a:r>
            <a:r>
              <a:rPr lang="en-US" sz="1200" dirty="0" smtClean="0">
                <a:hlinkClick r:id="rId5" action="ppaction://hlinksldjump"/>
              </a:rPr>
              <a:t> = 3325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6" action="ppaction://hlinksldjump"/>
              </a:rPr>
              <a:t>Lith</a:t>
            </a:r>
            <a:r>
              <a:rPr lang="en-US" sz="1200" dirty="0" smtClean="0">
                <a:hlinkClick r:id="rId6" action="ppaction://hlinksldjump"/>
              </a:rPr>
              <a:t> = crust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7" action="ppaction://hlinksldjump"/>
              </a:rPr>
              <a:t>Lith</a:t>
            </a:r>
            <a:r>
              <a:rPr lang="en-US" sz="1200" dirty="0" smtClean="0">
                <a:hlinkClick r:id="rId7" action="ppaction://hlinksldjump"/>
              </a:rPr>
              <a:t> = mantle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>
                <a:hlinkClick r:id="rId8" action="ppaction://hlinksldjump"/>
              </a:rPr>
              <a:t>‘free floating’ slab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	</a:t>
            </a:r>
            <a:r>
              <a:rPr lang="en-US" sz="1200" dirty="0" err="1" smtClean="0">
                <a:hlinkClick r:id="rId9" action="ppaction://hlinksldjump"/>
              </a:rPr>
              <a:t>Lith</a:t>
            </a:r>
            <a:r>
              <a:rPr lang="en-US" sz="1200" dirty="0" smtClean="0">
                <a:hlinkClick r:id="rId9" action="ppaction://hlinksldjump"/>
              </a:rPr>
              <a:t> = 3225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err="1" smtClean="0">
                <a:hlinkClick r:id="rId10" action="ppaction://hlinksldjump"/>
              </a:rPr>
              <a:t>Lith</a:t>
            </a:r>
            <a:r>
              <a:rPr lang="en-US" sz="1200" dirty="0" smtClean="0">
                <a:hlinkClick r:id="rId10" action="ppaction://hlinksldjump"/>
              </a:rPr>
              <a:t>= 3325</a:t>
            </a:r>
            <a:endParaRPr lang="en-US" sz="1200" dirty="0" smtClean="0"/>
          </a:p>
          <a:p>
            <a:pPr>
              <a:buNone/>
            </a:pPr>
            <a:r>
              <a:rPr lang="en-US" sz="1200" dirty="0"/>
              <a:t>	</a:t>
            </a:r>
            <a:r>
              <a:rPr lang="en-US" sz="1200" dirty="0" smtClean="0">
                <a:hlinkClick r:id="rId11" action="ppaction://hlinksldjump"/>
              </a:rPr>
              <a:t>2x viscosity of slab</a:t>
            </a:r>
            <a:endParaRPr lang="en-US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0"/>
            <a:ext cx="1923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12" action="ppaction://hlinksldjump"/>
              </a:rPr>
              <a:t>Lower Crust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228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INDEX</a:t>
            </a:r>
            <a:endParaRPr lang="en-US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447800"/>
            <a:ext cx="383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Instuctions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Click on the hyperlink to go to the slide</a:t>
            </a:r>
          </a:p>
          <a:p>
            <a:r>
              <a:rPr lang="en-US" dirty="0" smtClean="0"/>
              <a:t>Click ‘slide show’ to make the gifs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Subduction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Origional</a:t>
            </a:r>
            <a:endParaRPr lang="en-US" dirty="0"/>
          </a:p>
        </p:txBody>
      </p:sp>
      <p:pic>
        <p:nvPicPr>
          <p:cNvPr id="6147" name="Picture 3" descr="C:\Users\Geodynamics\Desktop\SM_DM_MF\mantle\Starting\Starting.StrainuX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1117600" cy="838200"/>
          </a:xfrm>
          <a:prstGeom prst="rect">
            <a:avLst/>
          </a:prstGeom>
          <a:noFill/>
        </p:spPr>
      </p:pic>
      <p:pic>
        <p:nvPicPr>
          <p:cNvPr id="6148" name="Picture 4" descr="C:\Users\Geodynamics\Desktop\SM_DM_MF\mantle\Starting\Starting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38400"/>
            <a:ext cx="1524000" cy="1143000"/>
          </a:xfrm>
          <a:prstGeom prst="rect">
            <a:avLst/>
          </a:prstGeom>
          <a:noFill/>
        </p:spPr>
      </p:pic>
      <p:pic>
        <p:nvPicPr>
          <p:cNvPr id="6149" name="Picture 5" descr="C:\Users\Geodynamics\Desktop\SM_DM_MF\mantle\Starting\starting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1422400" cy="1066800"/>
          </a:xfrm>
          <a:prstGeom prst="rect">
            <a:avLst/>
          </a:prstGeom>
          <a:noFill/>
        </p:spPr>
      </p:pic>
      <p:pic>
        <p:nvPicPr>
          <p:cNvPr id="6150" name="Picture 6" descr="C:\Users\Geodynamics\Desktop\SM_DM_MF\mantle\Starting\Starting.VelocityTotal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334000"/>
            <a:ext cx="1727200" cy="1295400"/>
          </a:xfrm>
          <a:prstGeom prst="rect">
            <a:avLst/>
          </a:prstGeom>
          <a:noFill/>
        </p:spPr>
      </p:pic>
      <p:pic>
        <p:nvPicPr>
          <p:cNvPr id="6151" name="Picture 7" descr="C:\Users\Geodynamics\Desktop\SM_DM_MF\mantle\Starting\Starting.VelocityTotal3.movi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2860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3225</a:t>
            </a:r>
            <a:endParaRPr lang="en-US" dirty="0"/>
          </a:p>
        </p:txBody>
      </p:sp>
      <p:pic>
        <p:nvPicPr>
          <p:cNvPr id="7170" name="Picture 2" descr="C:\Users\Geodynamics\Desktop\SM_DM_MF\mantle\Lith = 3225\Lith=Mantle.StrainuX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2438400" cy="1828800"/>
          </a:xfrm>
          <a:prstGeom prst="rect">
            <a:avLst/>
          </a:prstGeom>
          <a:noFill/>
        </p:spPr>
      </p:pic>
      <p:pic>
        <p:nvPicPr>
          <p:cNvPr id="7171" name="Picture 3" descr="C:\Users\Geodynamics\Desktop\SM_DM_MF\mantle\Lith = 3225\Lith=Mantle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3276600" cy="2457450"/>
          </a:xfrm>
          <a:prstGeom prst="rect">
            <a:avLst/>
          </a:prstGeom>
          <a:noFill/>
        </p:spPr>
      </p:pic>
      <p:pic>
        <p:nvPicPr>
          <p:cNvPr id="7172" name="Picture 4" descr="C:\Users\Geodynamics\Desktop\SM_DM_MF\mantle\Lith = 3225\Lith=Mantle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447800"/>
            <a:ext cx="3124200" cy="2343150"/>
          </a:xfrm>
          <a:prstGeom prst="rect">
            <a:avLst/>
          </a:prstGeom>
          <a:noFill/>
        </p:spPr>
      </p:pic>
      <p:pic>
        <p:nvPicPr>
          <p:cNvPr id="7173" name="Picture 5" descr="C:\Users\Geodynamics\Desktop\SM_DM_MF\mantle\Lith = 3225\Lith=Mantle.Velocity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91000"/>
            <a:ext cx="2590800" cy="194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3250</a:t>
            </a:r>
            <a:endParaRPr lang="en-US" dirty="0"/>
          </a:p>
        </p:txBody>
      </p:sp>
      <p:pic>
        <p:nvPicPr>
          <p:cNvPr id="8194" name="Picture 2" descr="C:\Users\Geodynamics\Desktop\SM_DM_MF\mantle\Lith = 3250\Lith=3250.StrainuX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2641600" cy="1981200"/>
          </a:xfrm>
          <a:prstGeom prst="rect">
            <a:avLst/>
          </a:prstGeom>
          <a:noFill/>
        </p:spPr>
      </p:pic>
      <p:pic>
        <p:nvPicPr>
          <p:cNvPr id="8195" name="Picture 3" descr="C:\Users\Geodynamics\Desktop\SM_DM_MF\mantle\Lith = 3250\Lith=3250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657600"/>
            <a:ext cx="3124200" cy="2343150"/>
          </a:xfrm>
          <a:prstGeom prst="rect">
            <a:avLst/>
          </a:prstGeom>
          <a:noFill/>
        </p:spPr>
      </p:pic>
      <p:pic>
        <p:nvPicPr>
          <p:cNvPr id="8196" name="Picture 4" descr="C:\Users\Geodynamics\Desktop\SM_DM_MF\mantle\Lith = 3250\Lith=3250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066800"/>
            <a:ext cx="3810000" cy="2857500"/>
          </a:xfrm>
          <a:prstGeom prst="rect">
            <a:avLst/>
          </a:prstGeom>
          <a:noFill/>
        </p:spPr>
      </p:pic>
      <p:pic>
        <p:nvPicPr>
          <p:cNvPr id="8197" name="Picture 5" descr="C:\Users\Geodynamics\Desktop\SM_DM_MF\mantle\Lith = 3250\Lith=3250.Velocity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62400"/>
            <a:ext cx="3200400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3325</a:t>
            </a:r>
            <a:endParaRPr lang="en-US" dirty="0"/>
          </a:p>
        </p:txBody>
      </p:sp>
      <p:pic>
        <p:nvPicPr>
          <p:cNvPr id="9218" name="Picture 2" descr="C:\Users\Geodynamics\Desktop\SM_DM_MF\mantle\Lith = 3325\Lith=3325.StrainuX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2438400" cy="1828800"/>
          </a:xfrm>
          <a:prstGeom prst="rect">
            <a:avLst/>
          </a:prstGeom>
          <a:noFill/>
        </p:spPr>
      </p:pic>
      <p:pic>
        <p:nvPicPr>
          <p:cNvPr id="9219" name="Picture 3" descr="C:\Users\Geodynamics\Desktop\SM_DM_MF\mantle\Lith = 3325\Lith=3325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4114800" cy="3086100"/>
          </a:xfrm>
          <a:prstGeom prst="rect">
            <a:avLst/>
          </a:prstGeom>
          <a:noFill/>
        </p:spPr>
      </p:pic>
      <p:pic>
        <p:nvPicPr>
          <p:cNvPr id="9220" name="Picture 4" descr="C:\Users\Geodynamics\Desktop\SM_DM_MF\mantle\Lith = 3325\Lith=3325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95400"/>
            <a:ext cx="2819400" cy="2114550"/>
          </a:xfrm>
          <a:prstGeom prst="rect">
            <a:avLst/>
          </a:prstGeom>
          <a:noFill/>
        </p:spPr>
      </p:pic>
      <p:pic>
        <p:nvPicPr>
          <p:cNvPr id="9221" name="Picture 5" descr="C:\Users\Geodynamics\Desktop\SM_DM_MF\mantle\Lith = 3325\Lith=3325.Velocity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1000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crust</a:t>
            </a:r>
            <a:endParaRPr lang="en-US" dirty="0"/>
          </a:p>
        </p:txBody>
      </p:sp>
      <p:pic>
        <p:nvPicPr>
          <p:cNvPr id="10242" name="Picture 2" descr="C:\Users\Geodynamics\Desktop\SM_DM_MF\mantle\lith = crust\Lith=Crust.StrainuX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2946400" cy="2209800"/>
          </a:xfrm>
          <a:prstGeom prst="rect">
            <a:avLst/>
          </a:prstGeom>
          <a:noFill/>
        </p:spPr>
      </p:pic>
      <p:pic>
        <p:nvPicPr>
          <p:cNvPr id="10243" name="Picture 3" descr="C:\Users\Geodynamics\Desktop\SM_DM_MF\mantle\lith = crust\Lith=Crust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0"/>
            <a:ext cx="3657600" cy="2743200"/>
          </a:xfrm>
          <a:prstGeom prst="rect">
            <a:avLst/>
          </a:prstGeom>
          <a:noFill/>
        </p:spPr>
      </p:pic>
      <p:pic>
        <p:nvPicPr>
          <p:cNvPr id="10244" name="Picture 4" descr="C:\Users\Geodynamics\Desktop\SM_DM_MF\mantle\lith = crust\Lith=Crust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990600"/>
            <a:ext cx="3276600" cy="2457450"/>
          </a:xfrm>
          <a:prstGeom prst="rect">
            <a:avLst/>
          </a:prstGeom>
          <a:noFill/>
        </p:spPr>
      </p:pic>
      <p:pic>
        <p:nvPicPr>
          <p:cNvPr id="10245" name="Picture 5" descr="C:\Users\Geodynamics\Desktop\SM_DM_MF\mantle\lith = crust\Lith=Crust.Velocity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81400"/>
            <a:ext cx="3200400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Lith</a:t>
            </a:r>
            <a:r>
              <a:rPr lang="en-US" dirty="0" smtClean="0"/>
              <a:t> = mantle</a:t>
            </a:r>
            <a:endParaRPr lang="en-US" dirty="0"/>
          </a:p>
        </p:txBody>
      </p:sp>
      <p:pic>
        <p:nvPicPr>
          <p:cNvPr id="11266" name="Picture 2" descr="C:\Users\Geodynamics\Desktop\SM_DM_MF\mantle\lith = crust\Lith=Crust.Velocity.movi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048000" cy="2286000"/>
          </a:xfrm>
          <a:prstGeom prst="rect">
            <a:avLst/>
          </a:prstGeom>
          <a:noFill/>
        </p:spPr>
      </p:pic>
      <p:pic>
        <p:nvPicPr>
          <p:cNvPr id="11267" name="Picture 3" descr="C:\Users\Geodynamics\Desktop\SM_DM_MF\mantle\lith=mantle\Lith=Mantle.StrainvY.movi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19200"/>
            <a:ext cx="3657600" cy="2743200"/>
          </a:xfrm>
          <a:prstGeom prst="rect">
            <a:avLst/>
          </a:prstGeom>
          <a:noFill/>
        </p:spPr>
      </p:pic>
      <p:pic>
        <p:nvPicPr>
          <p:cNvPr id="11268" name="Picture 4" descr="C:\Users\Geodynamics\Desktop\SM_DM_MF\mantle\lith=mantle\Lith=Mantle.Topography.mov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86200"/>
            <a:ext cx="3454400" cy="2590800"/>
          </a:xfrm>
          <a:prstGeom prst="rect">
            <a:avLst/>
          </a:prstGeom>
          <a:noFill/>
        </p:spPr>
      </p:pic>
      <p:pic>
        <p:nvPicPr>
          <p:cNvPr id="11269" name="Picture 5" descr="C:\Users\Geodynamics\Desktop\SM_DM_MF\mantle\lith=mantle\Lith=Mantle.Velocity.movi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69</Words>
  <Application>Microsoft Office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COMSOL solutions</vt:lpstr>
      <vt:lpstr>Mantle</vt:lpstr>
      <vt:lpstr>Simple Subduction</vt:lpstr>
      <vt:lpstr>Origional</vt:lpstr>
      <vt:lpstr>Lith = 3225</vt:lpstr>
      <vt:lpstr>Lith = 3250</vt:lpstr>
      <vt:lpstr>Lith = 3325</vt:lpstr>
      <vt:lpstr>Lith = crust</vt:lpstr>
      <vt:lpstr>Lith = mantle</vt:lpstr>
      <vt:lpstr>‘free slab’</vt:lpstr>
      <vt:lpstr>Lith = 3225</vt:lpstr>
      <vt:lpstr>Lith = 3325</vt:lpstr>
      <vt:lpstr>2x viscosity </vt:lpstr>
      <vt:lpstr>Upper/ Lower Crust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COMSOL solutions</dc:title>
  <dc:creator>Geodynamics</dc:creator>
  <cp:lastModifiedBy>ERS</cp:lastModifiedBy>
  <cp:revision>5</cp:revision>
  <dcterms:created xsi:type="dcterms:W3CDTF">2014-04-18T13:21:01Z</dcterms:created>
  <dcterms:modified xsi:type="dcterms:W3CDTF">2014-04-18T16:20:13Z</dcterms:modified>
</cp:coreProperties>
</file>