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6" r:id="rId3"/>
    <p:sldId id="258" r:id="rId4"/>
    <p:sldId id="301" r:id="rId5"/>
    <p:sldId id="302" r:id="rId6"/>
    <p:sldId id="303" r:id="rId7"/>
    <p:sldId id="304" r:id="rId8"/>
    <p:sldId id="259" r:id="rId9"/>
    <p:sldId id="262" r:id="rId10"/>
    <p:sldId id="263"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11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17313-78E5-4B8C-A418-0312E6DA84C6}"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DF76A-6BFB-4241-9751-46BFBE9663F8}" type="slidenum">
              <a:rPr lang="en-US" smtClean="0"/>
              <a:t>‹#›</a:t>
            </a:fld>
            <a:endParaRPr lang="en-US"/>
          </a:p>
        </p:txBody>
      </p:sp>
    </p:spTree>
    <p:extLst>
      <p:ext uri="{BB962C8B-B14F-4D97-AF65-F5344CB8AC3E}">
        <p14:creationId xmlns:p14="http://schemas.microsoft.com/office/powerpoint/2010/main" val="25929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maine.gov/doc/nrimc/mgs/explore/hazards/landslide/facts/nov10-13.htm" TargetMode="External"/><Relationship Id="rId3" Type="http://schemas.openxmlformats.org/officeDocument/2006/relationships/hyperlink" Target="http://www.maine.gov/doc/nrimc/mgs/explore/hazards/landslide/facts/nov10-8.htm" TargetMode="External"/><Relationship Id="rId7" Type="http://schemas.openxmlformats.org/officeDocument/2006/relationships/hyperlink" Target="http://www.maine.gov/doc/nrimc/mgs/explore/hazards/landslide/facts/nov10-12.htm"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www.maine.gov/doc/nrimc/mgs/explore/hazards/landslide/facts/nov10-11.htm" TargetMode="External"/><Relationship Id="rId5" Type="http://schemas.openxmlformats.org/officeDocument/2006/relationships/hyperlink" Target="http://www.maine.gov/doc/nrimc/mgs/explore/hazards/landslide/facts/nov10-10.htm" TargetMode="External"/><Relationship Id="rId4" Type="http://schemas.openxmlformats.org/officeDocument/2006/relationships/hyperlink" Target="http://www.maine.gov/doc/nrimc/mgs/explore/hazards/landslide/facts/nov10-9.ht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aine.gov/doc/nrimc/mgs/explore/hazards/landslide/facts/nov10-14.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aine.gov/doc/nrimc/mgs/explore/hazards/landslide/facts/nov10-15.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aine.gov/doc/nrimc/mgs/explore/hazards/landslide/facts/nov10-16.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aine.gov/doc/nrimc/mgs/explore/hazards/landslide/facts/nov10-17.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aine.gov/doc/nrimc/mgs/explore/hazards/landslide/index.ht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maine.gov/doc/nrimc/mgs/explore/hazards/landslide/facts/sep97.htm" TargetMode="External"/><Relationship Id="rId5" Type="http://schemas.openxmlformats.org/officeDocument/2006/relationships/hyperlink" Target="http://www.maine.gov/doc/nrimc/mgs/explore/hazards/landslide/facts/nov10-2.htm" TargetMode="External"/><Relationship Id="rId4" Type="http://schemas.openxmlformats.org/officeDocument/2006/relationships/hyperlink" Target="http://www.maine.gov/doc/nrimc/mgs/explore/hazards/landslide/facts/nov10-1.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ine.gov/doc/nrimc/mgs/explore/hazards/landslide/facts/nov10-2.ht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maine.gov/doc/nrimc/mgs/explore/hazards/landslide/facts/sep97.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ine.gov/doc/nrimc/mgs/explore/hazards/landslide/facts/nov10-4.htm" TargetMode="External"/><Relationship Id="rId7" Type="http://schemas.openxmlformats.org/officeDocument/2006/relationships/hyperlink" Target="http://www.maine.gov/doc/nrimc/mgs/explore/hazards/landslide/facts/nov10-7.ht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maine.gov/doc/nrimc/mgs/explore/hazards/landslide/facts/dec06.htm" TargetMode="External"/><Relationship Id="rId5" Type="http://schemas.openxmlformats.org/officeDocument/2006/relationships/hyperlink" Target="http://www.maine.gov/doc/nrimc/mgs/explore/hazards/landslide/facts/nov10-6.htm" TargetMode="External"/><Relationship Id="rId4" Type="http://schemas.openxmlformats.org/officeDocument/2006/relationships/hyperlink" Target="http://www.maine.gov/doc/nrimc/mgs/explore/hazards/landslide/facts/nov10-5.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aine.gov/doc/nrimc/mgs/explore/surficial/facts/oct00.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www.maine.gov/doc/nrimc/mgs/pubs/online/landslide-suscep/landslide-suscep.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DF76A-6BFB-4241-9751-46BFBE9663F8}" type="slidenum">
              <a:rPr lang="en-US" smtClean="0"/>
              <a:t>2</a:t>
            </a:fld>
            <a:endParaRPr lang="en-US"/>
          </a:p>
        </p:txBody>
      </p:sp>
    </p:spTree>
    <p:extLst>
      <p:ext uri="{BB962C8B-B14F-4D97-AF65-F5344CB8AC3E}">
        <p14:creationId xmlns:p14="http://schemas.microsoft.com/office/powerpoint/2010/main" val="56064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48FC37D-21E5-4BC8-BD66-C78EAD1928CE}" type="slidenum">
              <a:rPr lang="en-US" altLang="en-US"/>
              <a:pPr/>
              <a:t>29</a:t>
            </a:fld>
            <a:endParaRPr lang="en-US" altLang="en-US"/>
          </a:p>
        </p:txBody>
      </p:sp>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p:txBody>
          <a:bodyPr/>
          <a:lstStyle/>
          <a:p>
            <a:pPr>
              <a:spcBef>
                <a:spcPct val="0"/>
              </a:spcBef>
            </a:pPr>
            <a:r>
              <a:rPr lang="en-US" altLang="en-US"/>
              <a:t>Prepare a map that combines the permanent risk factors of surficial geology (</a:t>
            </a:r>
            <a:r>
              <a:rPr lang="en-US" altLang="en-US">
                <a:hlinkClick r:id="rId3"/>
              </a:rPr>
              <a:t>Figure 8</a:t>
            </a:r>
            <a:r>
              <a:rPr lang="en-US" altLang="en-US"/>
              <a:t>), slope steepness (</a:t>
            </a:r>
            <a:r>
              <a:rPr lang="en-US" altLang="en-US">
                <a:hlinkClick r:id="rId4"/>
              </a:rPr>
              <a:t>Figure 9</a:t>
            </a:r>
            <a:r>
              <a:rPr lang="en-US" altLang="en-US"/>
              <a:t>), slope aspect (</a:t>
            </a:r>
            <a:r>
              <a:rPr lang="en-US" altLang="en-US">
                <a:hlinkClick r:id="rId5"/>
              </a:rPr>
              <a:t>Figure 10</a:t>
            </a:r>
            <a:r>
              <a:rPr lang="en-US" altLang="en-US"/>
              <a:t>), slope curvature (</a:t>
            </a:r>
            <a:r>
              <a:rPr lang="en-US" altLang="en-US">
                <a:hlinkClick r:id="rId6"/>
              </a:rPr>
              <a:t>Figure 11</a:t>
            </a:r>
            <a:r>
              <a:rPr lang="en-US" altLang="en-US"/>
              <a:t>), and any other data available on a DEM (digital elevation model) base (</a:t>
            </a:r>
            <a:r>
              <a:rPr lang="en-US" altLang="en-US">
                <a:hlinkClick r:id="rId7"/>
              </a:rPr>
              <a:t>Figure 12</a:t>
            </a:r>
            <a:r>
              <a:rPr lang="en-US" altLang="en-US"/>
              <a:t>, </a:t>
            </a:r>
            <a:r>
              <a:rPr lang="en-US" altLang="en-US">
                <a:hlinkClick r:id="rId8"/>
              </a:rPr>
              <a:t>Figure 13</a:t>
            </a:r>
            <a:r>
              <a:rPr lang="en-US" altLang="en-US"/>
              <a:t>). These datasets would be available as GIS data layers, easily plotted on the map.</a:t>
            </a:r>
          </a:p>
        </p:txBody>
      </p:sp>
      <p:sp>
        <p:nvSpPr>
          <p:cNvPr id="30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A3844831-F752-4FB6-9540-110FC9C91D40}" type="slidenum">
              <a:rPr lang="en-US" altLang="en-US" sz="1200">
                <a:latin typeface="Calibri" panose="020F0502020204030204" pitchFamily="34" charset="0"/>
              </a:rPr>
              <a:pPr algn="r"/>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85855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9535C3-629C-4FAE-88F7-FFEE0FC3B4BA}" type="slidenum">
              <a:rPr lang="en-US" altLang="en-US"/>
              <a:pPr/>
              <a:t>31</a:t>
            </a:fld>
            <a:endParaRPr lang="en-US" altLang="en-US"/>
          </a:p>
        </p:txBody>
      </p:sp>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p:txBody>
          <a:bodyPr/>
          <a:lstStyle/>
          <a:p>
            <a:pPr>
              <a:spcBef>
                <a:spcPct val="0"/>
              </a:spcBef>
            </a:pPr>
            <a:endParaRPr lang="en-US" altLang="en-US"/>
          </a:p>
        </p:txBody>
      </p:sp>
      <p:sp>
        <p:nvSpPr>
          <p:cNvPr id="337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847ECB6-1B56-48D8-8D96-29E767653F54}" type="slidenum">
              <a:rPr lang="en-US" altLang="en-US" sz="1200">
                <a:latin typeface="Calibri" panose="020F0502020204030204" pitchFamily="34" charset="0"/>
              </a:rPr>
              <a:pPr algn="r"/>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1839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088987-E279-4399-A484-A807A2D73C22}" type="slidenum">
              <a:rPr lang="en-US" altLang="en-US"/>
              <a:pPr/>
              <a:t>35</a:t>
            </a:fld>
            <a:endParaRPr lang="en-US" altLang="en-US"/>
          </a:p>
        </p:txBody>
      </p:sp>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p:txBody>
          <a:bodyPr/>
          <a:lstStyle/>
          <a:p>
            <a:pPr>
              <a:spcBef>
                <a:spcPct val="0"/>
              </a:spcBef>
            </a:pPr>
            <a:r>
              <a:rPr lang="en-US" altLang="en-US" b="1" i="1"/>
              <a:t>Step Two:</a:t>
            </a:r>
            <a:r>
              <a:rPr lang="en-US" altLang="en-US"/>
              <a:t> Overlay the landslide inventory map (</a:t>
            </a:r>
            <a:r>
              <a:rPr lang="en-US" altLang="en-US">
                <a:hlinkClick r:id="rId3"/>
              </a:rPr>
              <a:t>Figure 14</a:t>
            </a:r>
            <a:r>
              <a:rPr lang="en-US" altLang="en-US"/>
              <a:t>) onto the map of combined risk factors. This will identify areas where past landslide occurred and where current risk factors are located.</a:t>
            </a:r>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B646C62E-0B86-4CFE-ABBC-A23BCD48DE31}" type="slidenum">
              <a:rPr lang="en-US" altLang="en-US" sz="1200">
                <a:latin typeface="Calibri" panose="020F0502020204030204" pitchFamily="34" charset="0"/>
              </a:rPr>
              <a:pPr algn="r"/>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96824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9850FE-3DB7-4D6B-96DF-13AFFD996C29}" type="slidenum">
              <a:rPr lang="en-US" altLang="en-US"/>
              <a:pPr/>
              <a:t>36</a:t>
            </a:fld>
            <a:endParaRPr lang="en-US" altLang="en-US"/>
          </a:p>
        </p:txBody>
      </p:sp>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p:txBody>
          <a:bodyPr/>
          <a:lstStyle/>
          <a:p>
            <a:pPr>
              <a:spcBef>
                <a:spcPct val="0"/>
              </a:spcBef>
            </a:pPr>
            <a:r>
              <a:rPr lang="en-US" altLang="en-US" b="1" i="1"/>
              <a:t>Step Three:</a:t>
            </a:r>
            <a:r>
              <a:rPr lang="en-US" altLang="en-US"/>
              <a:t> Run a statistical analysis on the risk factors versus the landslide inventory, and determine which risk factors are statistically significant to landslide susceptibility. Select the risk factors of the highest statistical significance to use for your Landslide Susceptibility zonation: areas with one (1) risk factor; two (2) risk factors; etc. (</a:t>
            </a:r>
            <a:r>
              <a:rPr lang="en-US" altLang="en-US">
                <a:hlinkClick r:id="rId3"/>
              </a:rPr>
              <a:t>Figure 15</a:t>
            </a:r>
            <a:r>
              <a:rPr lang="en-US" altLang="en-US"/>
              <a:t>).</a:t>
            </a:r>
          </a:p>
        </p:txBody>
      </p:sp>
      <p:sp>
        <p:nvSpPr>
          <p:cNvPr id="40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CC5290A-73EC-4D68-AA30-2CCF481AD0C8}" type="slidenum">
              <a:rPr lang="en-US" altLang="en-US" sz="1200">
                <a:latin typeface="Calibri" panose="020F0502020204030204" pitchFamily="34" charset="0"/>
              </a:rPr>
              <a:pPr algn="r"/>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1031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D0AFCEA-188D-4C62-8116-6CC720BE2B72}" type="slidenum">
              <a:rPr lang="en-US" altLang="en-US"/>
              <a:pPr/>
              <a:t>37</a:t>
            </a:fld>
            <a:endParaRPr lang="en-US" altLang="en-US"/>
          </a:p>
        </p:txBody>
      </p:sp>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p:txBody>
          <a:bodyPr/>
          <a:lstStyle/>
          <a:p>
            <a:pPr>
              <a:spcBef>
                <a:spcPct val="0"/>
              </a:spcBef>
            </a:pPr>
            <a:r>
              <a:rPr lang="en-US" altLang="en-US" b="1" i="1"/>
              <a:t>Step Four:</a:t>
            </a:r>
            <a:r>
              <a:rPr lang="en-US" altLang="en-US"/>
              <a:t> Produce a landslide susceptibility map layer delineating these risk factors zones for your area of study (</a:t>
            </a:r>
            <a:r>
              <a:rPr lang="en-US" altLang="en-US">
                <a:hlinkClick r:id="rId3"/>
              </a:rPr>
              <a:t>Figure 16</a:t>
            </a:r>
            <a:r>
              <a:rPr lang="en-US" altLang="en-US"/>
              <a:t>).</a:t>
            </a:r>
          </a:p>
          <a:p>
            <a:pPr>
              <a:spcBef>
                <a:spcPct val="0"/>
              </a:spcBef>
            </a:pPr>
            <a:endParaRPr lang="en-US" altLang="en-US"/>
          </a:p>
        </p:txBody>
      </p:sp>
      <p:sp>
        <p:nvSpPr>
          <p:cNvPr id="43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72F2890-F89A-4DE7-9A1D-75C8012548ED}" type="slidenum">
              <a:rPr lang="en-US" altLang="en-US" sz="1200">
                <a:latin typeface="Calibri" panose="020F0502020204030204" pitchFamily="34" charset="0"/>
              </a:rPr>
              <a:pPr algn="r"/>
              <a:t>37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85361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0F0DB6-BBB5-44E1-8F27-44B971E9AAF9}" type="slidenum">
              <a:rPr lang="en-US" altLang="en-US"/>
              <a:pPr/>
              <a:t>38</a:t>
            </a:fld>
            <a:endParaRPr lang="en-US" altLang="en-US"/>
          </a:p>
        </p:txBody>
      </p:sp>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lstStyle/>
          <a:p>
            <a:pPr>
              <a:spcBef>
                <a:spcPct val="0"/>
              </a:spcBef>
            </a:pPr>
            <a:r>
              <a:rPr lang="en-US" altLang="en-US"/>
              <a:t>After performing the Risk Factor Analysis and delineating the landslide susceptibility zones, the datasets are combined to create a final Landslide Susceptibility Map (</a:t>
            </a:r>
            <a:r>
              <a:rPr lang="en-US" altLang="en-US">
                <a:hlinkClick r:id="rId3"/>
              </a:rPr>
              <a:t>Figure 17</a:t>
            </a:r>
            <a:r>
              <a:rPr lang="en-US" altLang="en-US"/>
              <a:t>). These maps consist of a shaded relief base map overlain by surficial geology, landslide locations, and zones of relative landslide susceptibility. This final Landslide Susceptibility Map ranks the degree to which parts of the study area are prone to future landslides, based on the risk factors that produced past landslides. A landslide susceptibility map does not provide information on how often landslides occur, as in a landslide hazard map, or the extent of damages and injuries that might be anticipated from a future landslide event, as in a landslide risk map.</a:t>
            </a:r>
          </a:p>
          <a:p>
            <a:pPr>
              <a:spcBef>
                <a:spcPct val="0"/>
              </a:spcBef>
            </a:pPr>
            <a:endParaRPr lang="en-US" altLang="en-US"/>
          </a:p>
        </p:txBody>
      </p:sp>
      <p:sp>
        <p:nvSpPr>
          <p:cNvPr id="45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14621D8-CC74-4A47-BB03-494323EB7364}" type="slidenum">
              <a:rPr lang="en-US" altLang="en-US" sz="1200">
                <a:latin typeface="Calibri" panose="020F0502020204030204" pitchFamily="34" charset="0"/>
              </a:rPr>
              <a:pPr algn="r"/>
              <a:t>38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62388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0923B6-F474-4A98-A032-A55B6C166F65}" type="slidenum">
              <a:rPr lang="en-US" altLang="en-US"/>
              <a:pPr/>
              <a:t>10</a:t>
            </a:fld>
            <a:endParaRPr lang="en-US" altLang="en-US"/>
          </a:p>
        </p:txBody>
      </p:sp>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a:lstStyle/>
          <a:p>
            <a:pPr>
              <a:spcBef>
                <a:spcPct val="0"/>
              </a:spcBef>
            </a:pPr>
            <a:r>
              <a:rPr lang="en-US" altLang="en-US"/>
              <a:t>Where should we place a nuclear waste facility.  Where should McDonald’s build its next facility?</a:t>
            </a:r>
          </a:p>
          <a:p>
            <a:pPr>
              <a:spcBef>
                <a:spcPct val="0"/>
              </a:spcBef>
            </a:pPr>
            <a:endParaRPr lang="en-US" altLang="en-US"/>
          </a:p>
          <a:p>
            <a:pPr>
              <a:spcBef>
                <a:spcPct val="0"/>
              </a:spcBef>
            </a:pPr>
            <a:r>
              <a:rPr lang="en-US" altLang="en-US"/>
              <a:t>Coastal erosion is a complex process if we think we understand the factors affecting southern Maine, we can build a model based on conditions that existed ten years ago, and see if it predicts what has actually occurred.</a:t>
            </a:r>
          </a:p>
        </p:txBody>
      </p:sp>
      <p:sp>
        <p:nvSpPr>
          <p:cNvPr id="92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7FD6C2E5-158D-45B4-89FA-6D2E5340F8C5}" type="slidenum">
              <a:rPr lang="en-US" altLang="en-US" sz="1200">
                <a:latin typeface="Calibri" panose="020F0502020204030204" pitchFamily="34" charset="0"/>
              </a:rPr>
              <a:pPr algn="r"/>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7750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7F7926-4D4B-4E62-9D1D-90A60A9B467F}" type="slidenum">
              <a:rPr lang="en-US" altLang="en-US"/>
              <a:pPr/>
              <a:t>12</a:t>
            </a:fld>
            <a:endParaRPr lang="en-US" altLang="en-US"/>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pPr>
              <a:lnSpc>
                <a:spcPct val="80000"/>
              </a:lnSpc>
            </a:pPr>
            <a:r>
              <a:rPr lang="en-US" altLang="en-US" sz="800"/>
              <a:t>Through spatial analysis you can interact with a GIS to answer questions, support decisions, and reveal patterns. Spatial analysis is in many ways the crux of a GIS, because it includes all of the transformations, manipulations, and methods that can be applied to geographic data to turn them into useful information. </a:t>
            </a:r>
          </a:p>
          <a:p>
            <a:pPr>
              <a:lnSpc>
                <a:spcPct val="80000"/>
              </a:lnSpc>
            </a:pPr>
            <a:r>
              <a:rPr lang="en-US" altLang="en-US" sz="800"/>
              <a:t>While methods of spatial analysis can be very sophisticated, they can also be very simple. The approach this course will take is to regard spatial analysis as spread out along a continuum of sophistication, ranging from the simplest types that occur very quickly and intuitively when the eye and brain look at a map, to the types that require complex software and advanced mathematical knowledge. </a:t>
            </a:r>
          </a:p>
          <a:p>
            <a:pPr>
              <a:lnSpc>
                <a:spcPct val="80000"/>
              </a:lnSpc>
            </a:pPr>
            <a:r>
              <a:rPr lang="en-US" altLang="en-US" sz="800"/>
              <a:t>There are many ways of defining spatial analysis, but all in one way or another express the fundamental idea that information on locations is essential. Basically, think of spatial analysis as "a set of methods whose results change when the locations of the objects being analyzed change." </a:t>
            </a:r>
          </a:p>
          <a:p>
            <a:pPr>
              <a:lnSpc>
                <a:spcPct val="80000"/>
              </a:lnSpc>
            </a:pPr>
            <a:r>
              <a:rPr lang="en-US" altLang="en-US" sz="800"/>
              <a:t>For example, calculating the average income for a group of people is not spatial analysis because the result doesn't depend on the locations of the people. Calculating the center of the United States population, however, is spatial analysis because the result depends directly on the locations of residents.</a:t>
            </a:r>
          </a:p>
          <a:p>
            <a:pPr>
              <a:lnSpc>
                <a:spcPct val="80000"/>
              </a:lnSpc>
            </a:pPr>
            <a:endParaRPr lang="en-US" altLang="en-US" sz="800"/>
          </a:p>
          <a:p>
            <a:pPr>
              <a:lnSpc>
                <a:spcPct val="80000"/>
              </a:lnSpc>
            </a:pPr>
            <a:r>
              <a:rPr lang="en-US" altLang="en-US" sz="800"/>
              <a:t>Types of spatial analysis vary from simple to sophisticated. In this course, spatial analysis will be divided into six categories: queries and reasoning, measurements, transformations, descriptive summaries, optimization, and hypothesis testing. </a:t>
            </a:r>
            <a:endParaRPr lang="en-US" altLang="en-US" sz="800" i="1"/>
          </a:p>
          <a:p>
            <a:pPr>
              <a:lnSpc>
                <a:spcPct val="80000"/>
              </a:lnSpc>
            </a:pPr>
            <a:r>
              <a:rPr lang="en-US" altLang="en-US" sz="800" i="1"/>
              <a:t>Queries and reasoning</a:t>
            </a:r>
            <a:r>
              <a:rPr lang="en-US" altLang="en-US" sz="800"/>
              <a:t> are the most basic of analysis operations, in which the GIS is used to answer simple questions posed by the user. No changes occur in the database and no new data are produced. </a:t>
            </a:r>
            <a:endParaRPr lang="en-US" altLang="en-US" sz="800" i="1"/>
          </a:p>
          <a:p>
            <a:pPr>
              <a:lnSpc>
                <a:spcPct val="80000"/>
              </a:lnSpc>
            </a:pPr>
            <a:r>
              <a:rPr lang="en-US" altLang="en-US" sz="800" i="1"/>
              <a:t>Measurements</a:t>
            </a:r>
            <a:r>
              <a:rPr lang="en-US" altLang="en-US" sz="800"/>
              <a:t> are simple numerical values that describe aspects of geographic data. They include measurement of simple properties of objects, such as length, area, or shape, and of the relationships between pairs of objects, such as distance or direction. </a:t>
            </a:r>
            <a:endParaRPr lang="en-US" altLang="en-US" sz="800" i="1"/>
          </a:p>
          <a:p>
            <a:pPr>
              <a:lnSpc>
                <a:spcPct val="80000"/>
              </a:lnSpc>
            </a:pPr>
            <a:r>
              <a:rPr lang="en-US" altLang="en-US" sz="800" i="1"/>
              <a:t>Transformations</a:t>
            </a:r>
            <a:r>
              <a:rPr lang="en-US" altLang="en-US" sz="800"/>
              <a:t> are simple methods of spatial analysis that change data sets by combining them or comparing them to obtain new data sets and eventually new insights. Transformations use simple geometric, arithmetic, or logical rules, and they include operations that convert raster data to vector data or vice versa. They may also create fields from collections of objects or detect collections of objects in fields. </a:t>
            </a:r>
            <a:endParaRPr lang="en-US" altLang="en-US" sz="800" i="1"/>
          </a:p>
          <a:p>
            <a:pPr>
              <a:lnSpc>
                <a:spcPct val="80000"/>
              </a:lnSpc>
            </a:pPr>
            <a:r>
              <a:rPr lang="en-US" altLang="en-US" sz="800" i="1"/>
              <a:t>Descriptive summaries</a:t>
            </a:r>
            <a:r>
              <a:rPr lang="en-US" altLang="en-US" sz="800"/>
              <a:t> attempt to capture the essence of a data set in one or two numbers. They are the spatial equivalent of the descriptive statistics commonly used in statistical analysis, including the mean and standard deviation. </a:t>
            </a:r>
            <a:endParaRPr lang="en-US" altLang="en-US" sz="800" i="1"/>
          </a:p>
          <a:p>
            <a:pPr>
              <a:lnSpc>
                <a:spcPct val="80000"/>
              </a:lnSpc>
            </a:pPr>
            <a:r>
              <a:rPr lang="en-US" altLang="en-US" sz="800" i="1"/>
              <a:t>Optimization</a:t>
            </a:r>
            <a:r>
              <a:rPr lang="en-US" altLang="en-US" sz="800"/>
              <a:t> techniques are normative in nature, designed to select ideal locations for objects given certain well defined criteria. They are widely used in market research, in the package delivery industry, and in a host of other applications. </a:t>
            </a:r>
            <a:endParaRPr lang="en-US" altLang="en-US" sz="800" i="1"/>
          </a:p>
          <a:p>
            <a:pPr>
              <a:lnSpc>
                <a:spcPct val="80000"/>
              </a:lnSpc>
            </a:pPr>
            <a:r>
              <a:rPr lang="en-US" altLang="en-US" sz="800" i="1"/>
              <a:t>Hypothesis testing</a:t>
            </a:r>
            <a:r>
              <a:rPr lang="en-US" altLang="en-US" sz="800"/>
              <a:t> focuses on the process of reasoning from the results of a limited sample to make generalizations about an entire population. It allows us, for example, to determine whether a pattern of points could have arisen by chance based on the information from a sample. Hypothesis testing is the basis of inferential statistics and forms the core of statistical analysis, but its use with spatial data can be problematic.</a:t>
            </a:r>
          </a:p>
          <a:p>
            <a:pPr>
              <a:lnSpc>
                <a:spcPct val="80000"/>
              </a:lnSpc>
            </a:pPr>
            <a:endParaRPr lang="en-US" altLang="en-US" sz="800"/>
          </a:p>
        </p:txBody>
      </p:sp>
    </p:spTree>
    <p:extLst>
      <p:ext uri="{BB962C8B-B14F-4D97-AF65-F5344CB8AC3E}">
        <p14:creationId xmlns:p14="http://schemas.microsoft.com/office/powerpoint/2010/main" val="228598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166A0F-E996-4E1A-9DD4-828DB8290F7A}" type="slidenum">
              <a:rPr lang="en-US" altLang="en-US"/>
              <a:pPr/>
              <a:t>18</a:t>
            </a:fld>
            <a:endParaRPr lang="en-US" altLang="en-US"/>
          </a:p>
        </p:txBody>
      </p:sp>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p:txBody>
          <a:bodyPr/>
          <a:lstStyle/>
          <a:p>
            <a:pPr>
              <a:spcBef>
                <a:spcPct val="0"/>
              </a:spcBef>
            </a:pPr>
            <a:r>
              <a:rPr lang="en-US" altLang="en-US"/>
              <a:t>Because of this limitation, GIS is frequently linked with other modeling software.</a:t>
            </a:r>
          </a:p>
        </p:txBody>
      </p:sp>
      <p:sp>
        <p:nvSpPr>
          <p:cNvPr id="133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A6E0826-E299-4E14-8031-FACF08B68759}" type="slidenum">
              <a:rPr lang="en-US" altLang="en-US" sz="1200">
                <a:latin typeface="Calibri" panose="020F0502020204030204" pitchFamily="34" charset="0"/>
              </a:rPr>
              <a:pPr algn="r"/>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91745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5746A38-1E97-4822-846D-84924B8F218A}" type="slidenum">
              <a:rPr lang="en-US" altLang="en-US"/>
              <a:pPr/>
              <a:t>20</a:t>
            </a:fld>
            <a:endParaRPr lang="en-US" altLang="en-US"/>
          </a:p>
        </p:txBody>
      </p:sp>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p:txBody>
          <a:bodyPr/>
          <a:lstStyle/>
          <a:p>
            <a:pPr>
              <a:spcBef>
                <a:spcPct val="0"/>
              </a:spcBef>
            </a:pPr>
            <a:r>
              <a:rPr lang="en-US" altLang="en-US">
                <a:hlinkClick r:id="rId3"/>
              </a:rPr>
              <a:t>Landslides</a:t>
            </a:r>
            <a:r>
              <a:rPr lang="en-US" altLang="en-US"/>
              <a:t> are one of the most common geologic hazards in Maine (</a:t>
            </a:r>
            <a:r>
              <a:rPr lang="en-US" altLang="en-US">
                <a:hlinkClick r:id="rId4"/>
              </a:rPr>
              <a:t>Figure 1</a:t>
            </a:r>
            <a:r>
              <a:rPr lang="en-US" altLang="en-US"/>
              <a:t>), causing damage in both rural and urban areas of the state. In many of Maine's landslide susceptible areas, factors affecting slope condition such as construction, seismic activity, or increased soil moisture may cause movement or may reactivate prior landslides. Until recently, only a few landslides have caused extensive property damage in Maine. Two landslides of note include one in Gorham, Maine in 1983 (Novak, 1987a) (</a:t>
            </a:r>
            <a:r>
              <a:rPr lang="en-US" altLang="en-US">
                <a:hlinkClick r:id="rId5"/>
              </a:rPr>
              <a:t>Figure 2</a:t>
            </a:r>
            <a:r>
              <a:rPr lang="en-US" altLang="en-US"/>
              <a:t>), and another in </a:t>
            </a:r>
            <a:r>
              <a:rPr lang="en-US" altLang="en-US">
                <a:hlinkClick r:id="rId6"/>
              </a:rPr>
              <a:t>Rockland, Maine in 1996</a:t>
            </a:r>
            <a:endParaRPr lang="en-US" altLang="en-US"/>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CE763BB9-3C04-4ACE-8480-D5FD1CFAC00E}" type="slidenum">
              <a:rPr lang="en-US" altLang="en-US" sz="1200">
                <a:latin typeface="Calibri" panose="020F0502020204030204" pitchFamily="34" charset="0"/>
              </a:rPr>
              <a:pPr algn="r"/>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4068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A1EF5D-0E5E-48C8-8191-E4CB36204640}" type="slidenum">
              <a:rPr lang="en-US" altLang="en-US"/>
              <a:pPr/>
              <a:t>21</a:t>
            </a:fld>
            <a:endParaRPr lang="en-US" altLang="en-US"/>
          </a:p>
        </p:txBody>
      </p:sp>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pPr>
              <a:spcBef>
                <a:spcPct val="0"/>
              </a:spcBef>
            </a:pPr>
            <a:r>
              <a:rPr lang="en-US" altLang="en-US"/>
              <a:t>Two landslides of note include one in Gorham, Maine in 1983 (Novak, 1987a) (</a:t>
            </a:r>
            <a:r>
              <a:rPr lang="en-US" altLang="en-US">
                <a:hlinkClick r:id="rId3"/>
              </a:rPr>
              <a:t>Figure 2</a:t>
            </a:r>
            <a:r>
              <a:rPr lang="en-US" altLang="en-US"/>
              <a:t>), and another in </a:t>
            </a:r>
            <a:r>
              <a:rPr lang="en-US" altLang="en-US">
                <a:hlinkClick r:id="rId4"/>
              </a:rPr>
              <a:t>Rockland, Maine in 1996</a:t>
            </a:r>
            <a:endParaRPr lang="en-US" altLang="en-US"/>
          </a:p>
        </p:txBody>
      </p:sp>
      <p:sp>
        <p:nvSpPr>
          <p:cNvPr id="184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A05C522-2C88-4A63-BC91-2DFC9D45888D}" type="slidenum">
              <a:rPr lang="en-US" altLang="en-US" sz="1200">
                <a:latin typeface="Calibri" panose="020F0502020204030204" pitchFamily="34" charset="0"/>
              </a:rPr>
              <a:pPr algn="r"/>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3101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52E87A-0672-4A6E-80E5-2B42D33685BF}" type="slidenum">
              <a:rPr lang="en-US" altLang="en-US"/>
              <a:pPr/>
              <a:t>22</a:t>
            </a:fld>
            <a:endParaRPr lang="en-US" altLang="en-US"/>
          </a:p>
        </p:txBody>
      </p:sp>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p:txBody>
          <a:bodyPr/>
          <a:lstStyle/>
          <a:p>
            <a:pPr>
              <a:spcBef>
                <a:spcPct val="0"/>
              </a:spcBef>
            </a:pPr>
            <a:r>
              <a:rPr lang="en-US" altLang="en-US"/>
              <a:t>During the spring of 2005, 2006, and 2007, landslides severely damaged residential properties in the towns of Sanford, Wells, Brunswick, and Cumberland (</a:t>
            </a:r>
            <a:r>
              <a:rPr lang="en-US" altLang="en-US">
                <a:hlinkClick r:id="rId3"/>
              </a:rPr>
              <a:t>Figure 4</a:t>
            </a:r>
            <a:r>
              <a:rPr lang="en-US" altLang="en-US"/>
              <a:t>, </a:t>
            </a:r>
            <a:r>
              <a:rPr lang="en-US" altLang="en-US">
                <a:hlinkClick r:id="rId4"/>
              </a:rPr>
              <a:t>Figure 5</a:t>
            </a:r>
            <a:r>
              <a:rPr lang="en-US" altLang="en-US"/>
              <a:t>, </a:t>
            </a:r>
            <a:r>
              <a:rPr lang="en-US" altLang="en-US">
                <a:hlinkClick r:id="rId5"/>
              </a:rPr>
              <a:t>Figure 6</a:t>
            </a:r>
            <a:r>
              <a:rPr lang="en-US" altLang="en-US"/>
              <a:t>), and a major </a:t>
            </a:r>
            <a:r>
              <a:rPr lang="en-US" altLang="en-US">
                <a:hlinkClick r:id="rId6"/>
              </a:rPr>
              <a:t>landslide occurred in Greenbush</a:t>
            </a:r>
            <a:r>
              <a:rPr lang="en-US" altLang="en-US"/>
              <a:t> along the Penobscot River destroying parts of a major roadway (</a:t>
            </a:r>
            <a:r>
              <a:rPr lang="en-US" altLang="en-US">
                <a:hlinkClick r:id="rId7"/>
              </a:rPr>
              <a:t>Figure 7</a:t>
            </a:r>
            <a:r>
              <a:rPr lang="en-US" altLang="en-US"/>
              <a:t>). All of these landslides occurred after heavy rains and led to considerable concern among state and local authorities, and the general populace, about the stability of slopes in these areas and elsewhere in Maine.</a:t>
            </a:r>
          </a:p>
        </p:txBody>
      </p:sp>
      <p:sp>
        <p:nvSpPr>
          <p:cNvPr id="204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3DD3DBDC-7BD7-4D5C-B3B7-80C5EF7412AA}" type="slidenum">
              <a:rPr lang="en-US" altLang="en-US" sz="1200">
                <a:latin typeface="Calibri" panose="020F0502020204030204" pitchFamily="34" charset="0"/>
              </a:rPr>
              <a:pPr algn="r"/>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2186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C61953-D0BA-43D1-AFB4-3D60E38A22F1}" type="slidenum">
              <a:rPr lang="en-US" altLang="en-US"/>
              <a:pPr/>
              <a:t>24</a:t>
            </a:fld>
            <a:endParaRPr lang="en-US" altLang="en-US"/>
          </a:p>
        </p:txBody>
      </p:sp>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p:txBody>
          <a:bodyPr/>
          <a:lstStyle/>
          <a:p>
            <a:pPr>
              <a:spcBef>
                <a:spcPct val="0"/>
              </a:spcBef>
            </a:pPr>
            <a:endParaRPr lang="en-US" altLang="en-US"/>
          </a:p>
        </p:txBody>
      </p:sp>
      <p:sp>
        <p:nvSpPr>
          <p:cNvPr id="235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41D93147-D9A8-4924-A78E-456DFC78CBB3}" type="slidenum">
              <a:rPr lang="en-US" altLang="en-US" sz="1200">
                <a:latin typeface="Calibri" panose="020F0502020204030204" pitchFamily="34" charset="0"/>
              </a:rPr>
              <a:pPr algn="r"/>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627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15F493C-B303-45C2-9C4A-811FAC71E0F4}" type="slidenum">
              <a:rPr lang="en-US" altLang="en-US"/>
              <a:pPr/>
              <a:t>25</a:t>
            </a:fld>
            <a:endParaRPr lang="en-US" altLang="en-US"/>
          </a:p>
        </p:txBody>
      </p:sp>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p:txBody>
          <a:bodyPr/>
          <a:lstStyle/>
          <a:p>
            <a:pPr>
              <a:spcBef>
                <a:spcPct val="0"/>
              </a:spcBef>
            </a:pPr>
            <a:r>
              <a:rPr lang="en-US" altLang="en-US"/>
              <a:t>Initial investigation of these slides showed that they were not unique geologic events in the locations where they occurred. Many nearby areas exhibited evidence of earlier landslides. What they all had in common was that they occurred in areas underlain by a glaciomarine clay called the Presumpscot Formation, and usually occurred in areas with steep slopes. The </a:t>
            </a:r>
            <a:r>
              <a:rPr lang="en-US" altLang="en-US">
                <a:hlinkClick r:id="rId3"/>
              </a:rPr>
              <a:t>Presumpscot Formation</a:t>
            </a:r>
            <a:r>
              <a:rPr lang="en-US" altLang="en-US"/>
              <a:t> is a widespread blanket of glaciomarine silt, clay, and sand that covers much of coastal Maine and inland lowlands, and has proven to be highly susceptible to slope failure. Due to the increased landslide occurrences, the Maine Geological Survey (MGS) produced a series of </a:t>
            </a:r>
            <a:r>
              <a:rPr lang="en-US" altLang="en-US">
                <a:hlinkClick r:id="rId4"/>
              </a:rPr>
              <a:t>Landslide Susceptibility Maps</a:t>
            </a:r>
            <a:r>
              <a:rPr lang="en-US" altLang="en-US"/>
              <a:t> for areas in Maine underlain by glaciomarine deposits, and in particular, the marine clay of the Presumpscot Formation.</a:t>
            </a:r>
          </a:p>
        </p:txBody>
      </p:sp>
      <p:sp>
        <p:nvSpPr>
          <p:cNvPr id="256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E6D2F6C9-8745-4E38-BC43-3010B433E87F}" type="slidenum">
              <a:rPr lang="en-US" altLang="en-US" sz="1200">
                <a:latin typeface="Calibri" panose="020F0502020204030204" pitchFamily="34" charset="0"/>
              </a:rPr>
              <a:pPr algn="r"/>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660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AE0A3-4215-4510-B86D-1C06A6C0F953}" type="datetime1">
              <a:rPr lang="en-US" smtClean="0"/>
              <a:t>11/2/2017</a:t>
            </a:fld>
            <a:endParaRPr lang="en-US"/>
          </a:p>
        </p:txBody>
      </p:sp>
      <p:sp>
        <p:nvSpPr>
          <p:cNvPr id="5" name="Footer Placeholder 4"/>
          <p:cNvSpPr>
            <a:spLocks noGrp="1"/>
          </p:cNvSpPr>
          <p:nvPr>
            <p:ph type="ftr" sz="quarter" idx="11"/>
          </p:nvPr>
        </p:nvSpPr>
        <p:spPr/>
        <p:txBody>
          <a:bodyPr/>
          <a:lstStyle/>
          <a:p>
            <a:r>
              <a:rPr lang="en-US" smtClean="0"/>
              <a:t>Lecture 13</a:t>
            </a:r>
            <a:endParaRPr lang="en-US"/>
          </a:p>
        </p:txBody>
      </p:sp>
      <p:sp>
        <p:nvSpPr>
          <p:cNvPr id="6" name="Slide Number Placeholder 5"/>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276826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5E8E0-9473-4A65-8B76-75EBBC860E27}" type="datetime1">
              <a:rPr lang="en-US" smtClean="0"/>
              <a:t>11/2/2017</a:t>
            </a:fld>
            <a:endParaRPr lang="en-US"/>
          </a:p>
        </p:txBody>
      </p:sp>
      <p:sp>
        <p:nvSpPr>
          <p:cNvPr id="5" name="Footer Placeholder 4"/>
          <p:cNvSpPr>
            <a:spLocks noGrp="1"/>
          </p:cNvSpPr>
          <p:nvPr>
            <p:ph type="ftr" sz="quarter" idx="11"/>
          </p:nvPr>
        </p:nvSpPr>
        <p:spPr/>
        <p:txBody>
          <a:bodyPr/>
          <a:lstStyle/>
          <a:p>
            <a:r>
              <a:rPr lang="en-US" smtClean="0"/>
              <a:t>Lecture 13</a:t>
            </a:r>
            <a:endParaRPr lang="en-US"/>
          </a:p>
        </p:txBody>
      </p:sp>
      <p:sp>
        <p:nvSpPr>
          <p:cNvPr id="6" name="Slide Number Placeholder 5"/>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339870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370DC6-87C4-4875-A13B-6DA2B9AD3C85}" type="datetime1">
              <a:rPr lang="en-US" smtClean="0"/>
              <a:t>11/2/2017</a:t>
            </a:fld>
            <a:endParaRPr lang="en-US"/>
          </a:p>
        </p:txBody>
      </p:sp>
      <p:sp>
        <p:nvSpPr>
          <p:cNvPr id="5" name="Footer Placeholder 4"/>
          <p:cNvSpPr>
            <a:spLocks noGrp="1"/>
          </p:cNvSpPr>
          <p:nvPr>
            <p:ph type="ftr" sz="quarter" idx="11"/>
          </p:nvPr>
        </p:nvSpPr>
        <p:spPr/>
        <p:txBody>
          <a:bodyPr/>
          <a:lstStyle/>
          <a:p>
            <a:r>
              <a:rPr lang="en-US" smtClean="0"/>
              <a:t>Lecture 13</a:t>
            </a:r>
            <a:endParaRPr lang="en-US"/>
          </a:p>
        </p:txBody>
      </p:sp>
      <p:sp>
        <p:nvSpPr>
          <p:cNvPr id="6" name="Slide Number Placeholder 5"/>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90985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DAA2436A-33FB-4398-B79F-025A7FC7B453}" type="slidenum">
              <a:rPr lang="en-US" altLang="en-US"/>
              <a:pPr/>
              <a:t>‹#›</a:t>
            </a:fld>
            <a:endParaRPr lang="en-US" altLang="en-US"/>
          </a:p>
        </p:txBody>
      </p:sp>
    </p:spTree>
    <p:extLst>
      <p:ext uri="{BB962C8B-B14F-4D97-AF65-F5344CB8AC3E}">
        <p14:creationId xmlns:p14="http://schemas.microsoft.com/office/powerpoint/2010/main" val="357161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9D472C-D057-496B-9CEB-ED64563EE319}" type="datetime1">
              <a:rPr lang="en-US" smtClean="0"/>
              <a:t>11/2/2017</a:t>
            </a:fld>
            <a:endParaRPr lang="en-US"/>
          </a:p>
        </p:txBody>
      </p:sp>
      <p:sp>
        <p:nvSpPr>
          <p:cNvPr id="5" name="Footer Placeholder 4"/>
          <p:cNvSpPr>
            <a:spLocks noGrp="1"/>
          </p:cNvSpPr>
          <p:nvPr>
            <p:ph type="ftr" sz="quarter" idx="11"/>
          </p:nvPr>
        </p:nvSpPr>
        <p:spPr/>
        <p:txBody>
          <a:bodyPr/>
          <a:lstStyle/>
          <a:p>
            <a:r>
              <a:rPr lang="en-US" smtClean="0"/>
              <a:t>Lecture 13</a:t>
            </a:r>
            <a:endParaRPr lang="en-US"/>
          </a:p>
        </p:txBody>
      </p:sp>
      <p:sp>
        <p:nvSpPr>
          <p:cNvPr id="6" name="Slide Number Placeholder 5"/>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25824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789A3-35D8-45E6-9DFC-2F2747401AB7}" type="datetime1">
              <a:rPr lang="en-US" smtClean="0"/>
              <a:t>11/2/2017</a:t>
            </a:fld>
            <a:endParaRPr lang="en-US"/>
          </a:p>
        </p:txBody>
      </p:sp>
      <p:sp>
        <p:nvSpPr>
          <p:cNvPr id="5" name="Footer Placeholder 4"/>
          <p:cNvSpPr>
            <a:spLocks noGrp="1"/>
          </p:cNvSpPr>
          <p:nvPr>
            <p:ph type="ftr" sz="quarter" idx="11"/>
          </p:nvPr>
        </p:nvSpPr>
        <p:spPr/>
        <p:txBody>
          <a:bodyPr/>
          <a:lstStyle/>
          <a:p>
            <a:r>
              <a:rPr lang="en-US" smtClean="0"/>
              <a:t>Lecture 13</a:t>
            </a:r>
            <a:endParaRPr lang="en-US"/>
          </a:p>
        </p:txBody>
      </p:sp>
      <p:sp>
        <p:nvSpPr>
          <p:cNvPr id="6" name="Slide Number Placeholder 5"/>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347941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4A659D-462C-40BF-9A99-39CCC6C5240C}" type="datetime1">
              <a:rPr lang="en-US" smtClean="0"/>
              <a:t>11/2/2017</a:t>
            </a:fld>
            <a:endParaRPr lang="en-US"/>
          </a:p>
        </p:txBody>
      </p:sp>
      <p:sp>
        <p:nvSpPr>
          <p:cNvPr id="6" name="Footer Placeholder 5"/>
          <p:cNvSpPr>
            <a:spLocks noGrp="1"/>
          </p:cNvSpPr>
          <p:nvPr>
            <p:ph type="ftr" sz="quarter" idx="11"/>
          </p:nvPr>
        </p:nvSpPr>
        <p:spPr/>
        <p:txBody>
          <a:bodyPr/>
          <a:lstStyle/>
          <a:p>
            <a:r>
              <a:rPr lang="en-US" smtClean="0"/>
              <a:t>Lecture 13</a:t>
            </a:r>
            <a:endParaRPr lang="en-US"/>
          </a:p>
        </p:txBody>
      </p:sp>
      <p:sp>
        <p:nvSpPr>
          <p:cNvPr id="7" name="Slide Number Placeholder 6"/>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203243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FF6D5-2623-4325-92FC-F95F727ECF93}" type="datetime1">
              <a:rPr lang="en-US" smtClean="0"/>
              <a:t>11/2/2017</a:t>
            </a:fld>
            <a:endParaRPr lang="en-US"/>
          </a:p>
        </p:txBody>
      </p:sp>
      <p:sp>
        <p:nvSpPr>
          <p:cNvPr id="8" name="Footer Placeholder 7"/>
          <p:cNvSpPr>
            <a:spLocks noGrp="1"/>
          </p:cNvSpPr>
          <p:nvPr>
            <p:ph type="ftr" sz="quarter" idx="11"/>
          </p:nvPr>
        </p:nvSpPr>
        <p:spPr/>
        <p:txBody>
          <a:bodyPr/>
          <a:lstStyle/>
          <a:p>
            <a:r>
              <a:rPr lang="en-US" smtClean="0"/>
              <a:t>Lecture 13</a:t>
            </a:r>
            <a:endParaRPr lang="en-US"/>
          </a:p>
        </p:txBody>
      </p:sp>
      <p:sp>
        <p:nvSpPr>
          <p:cNvPr id="9" name="Slide Number Placeholder 8"/>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10936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492F8-61EA-486F-B0F7-DE6B9805C61A}" type="datetime1">
              <a:rPr lang="en-US" smtClean="0"/>
              <a:t>11/2/2017</a:t>
            </a:fld>
            <a:endParaRPr lang="en-US"/>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259295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F84B9-3922-4CE5-85CE-ECE233A44BCD}" type="datetime1">
              <a:rPr lang="en-US" smtClean="0"/>
              <a:t>11/2/2017</a:t>
            </a:fld>
            <a:endParaRPr lang="en-US"/>
          </a:p>
        </p:txBody>
      </p:sp>
      <p:sp>
        <p:nvSpPr>
          <p:cNvPr id="3" name="Footer Placeholder 2"/>
          <p:cNvSpPr>
            <a:spLocks noGrp="1"/>
          </p:cNvSpPr>
          <p:nvPr>
            <p:ph type="ftr" sz="quarter" idx="11"/>
          </p:nvPr>
        </p:nvSpPr>
        <p:spPr/>
        <p:txBody>
          <a:bodyPr/>
          <a:lstStyle/>
          <a:p>
            <a:r>
              <a:rPr lang="en-US" smtClean="0"/>
              <a:t>Lecture 13</a:t>
            </a:r>
            <a:endParaRPr lang="en-US"/>
          </a:p>
        </p:txBody>
      </p:sp>
      <p:sp>
        <p:nvSpPr>
          <p:cNvPr id="4" name="Slide Number Placeholder 3"/>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141622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D73267-08C9-450E-97A1-305B0DE982F2}" type="datetime1">
              <a:rPr lang="en-US" smtClean="0"/>
              <a:t>11/2/2017</a:t>
            </a:fld>
            <a:endParaRPr lang="en-US"/>
          </a:p>
        </p:txBody>
      </p:sp>
      <p:sp>
        <p:nvSpPr>
          <p:cNvPr id="6" name="Footer Placeholder 5"/>
          <p:cNvSpPr>
            <a:spLocks noGrp="1"/>
          </p:cNvSpPr>
          <p:nvPr>
            <p:ph type="ftr" sz="quarter" idx="11"/>
          </p:nvPr>
        </p:nvSpPr>
        <p:spPr/>
        <p:txBody>
          <a:bodyPr/>
          <a:lstStyle/>
          <a:p>
            <a:r>
              <a:rPr lang="en-US" smtClean="0"/>
              <a:t>Lecture 13</a:t>
            </a:r>
            <a:endParaRPr lang="en-US"/>
          </a:p>
        </p:txBody>
      </p:sp>
      <p:sp>
        <p:nvSpPr>
          <p:cNvPr id="7" name="Slide Number Placeholder 6"/>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410634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C5F02-47BB-4C39-B2AC-44602F13DE4B}" type="datetime1">
              <a:rPr lang="en-US" smtClean="0"/>
              <a:t>11/2/2017</a:t>
            </a:fld>
            <a:endParaRPr lang="en-US"/>
          </a:p>
        </p:txBody>
      </p:sp>
      <p:sp>
        <p:nvSpPr>
          <p:cNvPr id="6" name="Footer Placeholder 5"/>
          <p:cNvSpPr>
            <a:spLocks noGrp="1"/>
          </p:cNvSpPr>
          <p:nvPr>
            <p:ph type="ftr" sz="quarter" idx="11"/>
          </p:nvPr>
        </p:nvSpPr>
        <p:spPr/>
        <p:txBody>
          <a:bodyPr/>
          <a:lstStyle/>
          <a:p>
            <a:r>
              <a:rPr lang="en-US" smtClean="0"/>
              <a:t>Lecture 13</a:t>
            </a:r>
            <a:endParaRPr lang="en-US"/>
          </a:p>
        </p:txBody>
      </p:sp>
      <p:sp>
        <p:nvSpPr>
          <p:cNvPr id="7" name="Slide Number Placeholder 6"/>
          <p:cNvSpPr>
            <a:spLocks noGrp="1"/>
          </p:cNvSpPr>
          <p:nvPr>
            <p:ph type="sldNum" sz="quarter" idx="12"/>
          </p:nvPr>
        </p:nvSpPr>
        <p:spPr/>
        <p:txBody>
          <a:bodyPr/>
          <a:lstStyle/>
          <a:p>
            <a:fld id="{501361ED-099D-48E1-A1E6-A57384C49BC9}" type="slidenum">
              <a:rPr lang="en-US" smtClean="0"/>
              <a:t>‹#›</a:t>
            </a:fld>
            <a:endParaRPr lang="en-US"/>
          </a:p>
        </p:txBody>
      </p:sp>
    </p:spTree>
    <p:extLst>
      <p:ext uri="{BB962C8B-B14F-4D97-AF65-F5344CB8AC3E}">
        <p14:creationId xmlns:p14="http://schemas.microsoft.com/office/powerpoint/2010/main" val="7530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0C902-DFD7-4954-BFE6-55AE15BB9660}" type="datetime1">
              <a:rPr lang="en-US" smtClean="0"/>
              <a:t>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Lecture 13</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361ED-099D-48E1-A1E6-A57384C49BC9}" type="slidenum">
              <a:rPr lang="en-US" smtClean="0"/>
              <a:t>‹#›</a:t>
            </a:fld>
            <a:endParaRPr lang="en-US"/>
          </a:p>
        </p:txBody>
      </p:sp>
    </p:spTree>
    <p:extLst>
      <p:ext uri="{BB962C8B-B14F-4D97-AF65-F5344CB8AC3E}">
        <p14:creationId xmlns:p14="http://schemas.microsoft.com/office/powerpoint/2010/main" val="367251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 7 – Terrain Analysis</a:t>
            </a:r>
            <a:endParaRPr lang="en-US" dirty="0"/>
          </a:p>
        </p:txBody>
      </p:sp>
      <p:sp>
        <p:nvSpPr>
          <p:cNvPr id="3" name="Footer Placeholder 2"/>
          <p:cNvSpPr>
            <a:spLocks noGrp="1"/>
          </p:cNvSpPr>
          <p:nvPr>
            <p:ph type="ftr" sz="quarter" idx="11"/>
          </p:nvPr>
        </p:nvSpPr>
        <p:spPr/>
        <p:txBody>
          <a:bodyPr/>
          <a:lstStyle/>
          <a:p>
            <a:r>
              <a:rPr lang="en-US" smtClean="0"/>
              <a:t>Lecture 13</a:t>
            </a:r>
            <a:endParaRPr lang="en-US"/>
          </a:p>
        </p:txBody>
      </p:sp>
      <p:sp>
        <p:nvSpPr>
          <p:cNvPr id="4" name="Slide Number Placeholder 3"/>
          <p:cNvSpPr>
            <a:spLocks noGrp="1"/>
          </p:cNvSpPr>
          <p:nvPr>
            <p:ph type="sldNum" sz="quarter" idx="12"/>
          </p:nvPr>
        </p:nvSpPr>
        <p:spPr/>
        <p:txBody>
          <a:bodyPr/>
          <a:lstStyle/>
          <a:p>
            <a:fld id="{501361ED-099D-48E1-A1E6-A57384C49BC9}" type="slidenum">
              <a:rPr lang="en-US" smtClean="0"/>
              <a:t>1</a:t>
            </a:fld>
            <a:endParaRPr lang="en-US"/>
          </a:p>
        </p:txBody>
      </p:sp>
      <p:pic>
        <p:nvPicPr>
          <p:cNvPr id="5" name="Picture 4"/>
          <p:cNvPicPr>
            <a:picLocks noChangeAspect="1"/>
          </p:cNvPicPr>
          <p:nvPr/>
        </p:nvPicPr>
        <p:blipFill rotWithShape="1">
          <a:blip r:embed="rId2"/>
          <a:srcRect l="31968" t="14768" r="29688" b="4536"/>
          <a:stretch/>
        </p:blipFill>
        <p:spPr>
          <a:xfrm>
            <a:off x="3707130" y="1379379"/>
            <a:ext cx="4674870" cy="5288280"/>
          </a:xfrm>
          <a:prstGeom prst="rect">
            <a:avLst/>
          </a:prstGeom>
        </p:spPr>
      </p:pic>
    </p:spTree>
    <p:extLst>
      <p:ext uri="{BB962C8B-B14F-4D97-AF65-F5344CB8AC3E}">
        <p14:creationId xmlns:p14="http://schemas.microsoft.com/office/powerpoint/2010/main" val="341823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algn="ctr"/>
            <a:r>
              <a:rPr lang="en-US" altLang="en-US" dirty="0"/>
              <a:t>Why construct a process model?</a:t>
            </a:r>
          </a:p>
        </p:txBody>
      </p:sp>
      <p:sp>
        <p:nvSpPr>
          <p:cNvPr id="8195" name="Content Placeholder 2"/>
          <p:cNvSpPr>
            <a:spLocks noGrp="1"/>
          </p:cNvSpPr>
          <p:nvPr>
            <p:ph idx="4294967295"/>
          </p:nvPr>
        </p:nvSpPr>
        <p:spPr/>
        <p:txBody>
          <a:bodyPr/>
          <a:lstStyle/>
          <a:p>
            <a:r>
              <a:rPr lang="en-US" altLang="en-US"/>
              <a:t>We need to make decisions, and take actions about spatial phenomenon.</a:t>
            </a:r>
          </a:p>
          <a:p>
            <a:pPr>
              <a:buFontTx/>
              <a:buNone/>
            </a:pPr>
            <a:endParaRPr lang="en-US" altLang="en-US"/>
          </a:p>
          <a:p>
            <a:r>
              <a:rPr lang="en-US" altLang="en-US"/>
              <a:t>It may help us evaluate our understanding of complex processes.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93938" y="0"/>
            <a:ext cx="8374062" cy="1462088"/>
          </a:xfrm>
        </p:spPr>
        <p:txBody>
          <a:bodyPr/>
          <a:lstStyle/>
          <a:p>
            <a:r>
              <a:rPr lang="en-US" altLang="en-US"/>
              <a:t>Creating a conceptual model to solve a spatial problem (1)</a:t>
            </a:r>
          </a:p>
        </p:txBody>
      </p:sp>
      <p:sp>
        <p:nvSpPr>
          <p:cNvPr id="96259" name="Rectangle 3"/>
          <p:cNvSpPr>
            <a:spLocks noChangeArrowheads="1"/>
          </p:cNvSpPr>
          <p:nvPr/>
        </p:nvSpPr>
        <p:spPr bwMode="auto">
          <a:xfrm>
            <a:off x="2133600" y="2133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b="1"/>
              <a:t>Step 1. Stating the problem.</a:t>
            </a:r>
          </a:p>
          <a:p>
            <a:pPr lvl="1"/>
            <a:r>
              <a:rPr lang="en-US" altLang="en-US"/>
              <a:t>What is the goal?</a:t>
            </a:r>
          </a:p>
          <a:p>
            <a:r>
              <a:rPr lang="en-US" altLang="en-US" b="1"/>
              <a:t>Step 2. Breaking the problem down.</a:t>
            </a:r>
          </a:p>
          <a:p>
            <a:pPr lvl="1"/>
            <a:r>
              <a:rPr lang="en-US" altLang="en-US"/>
              <a:t>What are the objectives.</a:t>
            </a:r>
          </a:p>
          <a:p>
            <a:pPr lvl="1"/>
            <a:r>
              <a:rPr lang="en-US" altLang="en-US"/>
              <a:t>What are the objects and their interactions (</a:t>
            </a:r>
            <a:r>
              <a:rPr lang="en-US" altLang="en-US">
                <a:solidFill>
                  <a:schemeClr val="tx2"/>
                </a:solidFill>
              </a:rPr>
              <a:t>process</a:t>
            </a:r>
            <a:r>
              <a:rPr lang="en-US" altLang="en-US">
                <a:solidFill>
                  <a:schemeClr val="accent1"/>
                </a:solidFill>
              </a:rPr>
              <a:t> </a:t>
            </a:r>
            <a:r>
              <a:rPr lang="en-US" altLang="en-US"/>
              <a:t>model).</a:t>
            </a:r>
          </a:p>
          <a:p>
            <a:pPr lvl="1"/>
            <a:r>
              <a:rPr lang="en-US" altLang="en-US"/>
              <a:t>What datasets (</a:t>
            </a:r>
            <a:r>
              <a:rPr lang="en-US" altLang="en-US">
                <a:solidFill>
                  <a:schemeClr val="tx2"/>
                </a:solidFill>
              </a:rPr>
              <a:t>data</a:t>
            </a:r>
            <a:r>
              <a:rPr lang="en-US" altLang="en-US"/>
              <a:t> model and </a:t>
            </a:r>
            <a:r>
              <a:rPr lang="en-US" altLang="en-US">
                <a:solidFill>
                  <a:schemeClr val="tx2"/>
                </a:solidFill>
              </a:rPr>
              <a:t>presentation</a:t>
            </a:r>
            <a:r>
              <a:rPr lang="en-US" altLang="en-US"/>
              <a:t> model) will be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wipe(left)">
                                      <p:cBhvr>
                                        <p:cTn id="10" dur="500"/>
                                        <p:tgtEl>
                                          <p:spTgt spid="9625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animEffect transition="in" filter="wipe(left)">
                                      <p:cBhvr>
                                        <p:cTn id="15" dur="500"/>
                                        <p:tgtEl>
                                          <p:spTgt spid="9625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6259">
                                            <p:txEl>
                                              <p:pRg st="3" end="3"/>
                                            </p:txEl>
                                          </p:spTgt>
                                        </p:tgtEl>
                                        <p:attrNameLst>
                                          <p:attrName>style.visibility</p:attrName>
                                        </p:attrNameLst>
                                      </p:cBhvr>
                                      <p:to>
                                        <p:strVal val="visible"/>
                                      </p:to>
                                    </p:set>
                                    <p:animEffect transition="in" filter="wipe(left)">
                                      <p:cBhvr>
                                        <p:cTn id="18" dur="500"/>
                                        <p:tgtEl>
                                          <p:spTgt spid="9625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animEffect transition="in" filter="wipe(left)">
                                      <p:cBhvr>
                                        <p:cTn id="21" dur="500"/>
                                        <p:tgtEl>
                                          <p:spTgt spid="9625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6259">
                                            <p:txEl>
                                              <p:pRg st="5" end="5"/>
                                            </p:txEl>
                                          </p:spTgt>
                                        </p:tgtEl>
                                        <p:attrNameLst>
                                          <p:attrName>style.visibility</p:attrName>
                                        </p:attrNameLst>
                                      </p:cBhvr>
                                      <p:to>
                                        <p:strVal val="visible"/>
                                      </p:to>
                                    </p:set>
                                    <p:animEffect transition="in" filter="wipe(left)">
                                      <p:cBhvr>
                                        <p:cTn id="24" dur="500"/>
                                        <p:tgtEl>
                                          <p:spTgt spid="96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2133600" y="2133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400" b="1"/>
              <a:t>Step 3. Exploring the datasets</a:t>
            </a:r>
          </a:p>
          <a:p>
            <a:pPr lvl="1"/>
            <a:r>
              <a:rPr lang="en-US" altLang="en-US" sz="2400"/>
              <a:t>What is contained in the datasets</a:t>
            </a:r>
          </a:p>
          <a:p>
            <a:pPr lvl="1"/>
            <a:r>
              <a:rPr lang="en-US" altLang="en-US" sz="2400"/>
              <a:t>what relationships between the datasets</a:t>
            </a:r>
          </a:p>
          <a:p>
            <a:r>
              <a:rPr lang="en-US" altLang="en-US" sz="2400" b="1"/>
              <a:t>Step 4. Performing analysis (</a:t>
            </a:r>
            <a:r>
              <a:rPr lang="en-US" altLang="en-US" sz="2400" b="1">
                <a:solidFill>
                  <a:schemeClr val="hlink"/>
                </a:solidFill>
              </a:rPr>
              <a:t>spatial analysis</a:t>
            </a:r>
            <a:r>
              <a:rPr lang="en-US" altLang="en-US" sz="2400" b="1"/>
              <a:t>)</a:t>
            </a:r>
          </a:p>
          <a:p>
            <a:pPr lvl="1"/>
            <a:r>
              <a:rPr lang="en-US" altLang="en-US" sz="2400"/>
              <a:t>Which tools to run the process models and build a overall model</a:t>
            </a:r>
          </a:p>
          <a:p>
            <a:r>
              <a:rPr lang="en-US" altLang="en-US" sz="2400" b="1"/>
              <a:t>Step 5. Verifying the model’s result</a:t>
            </a:r>
          </a:p>
          <a:p>
            <a:pPr lvl="1"/>
            <a:r>
              <a:rPr lang="en-US" altLang="en-US" sz="2400"/>
              <a:t>Does any thing in the model need to be changed?</a:t>
            </a:r>
          </a:p>
          <a:p>
            <a:pPr lvl="1"/>
            <a:r>
              <a:rPr lang="en-US" altLang="en-US" sz="2400"/>
              <a:t>If yes, go back to step 4</a:t>
            </a:r>
          </a:p>
          <a:p>
            <a:r>
              <a:rPr lang="en-US" altLang="en-US" sz="2400" b="1"/>
              <a:t>Step 6. Implementing the result</a:t>
            </a:r>
          </a:p>
        </p:txBody>
      </p:sp>
      <p:sp>
        <p:nvSpPr>
          <p:cNvPr id="97283" name="Rectangle 3"/>
          <p:cNvSpPr>
            <a:spLocks noChangeArrowheads="1"/>
          </p:cNvSpPr>
          <p:nvPr/>
        </p:nvSpPr>
        <p:spPr bwMode="auto">
          <a:xfrm>
            <a:off x="2293938" y="0"/>
            <a:ext cx="8374062"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Creating a conceptual model to solve a spatial problem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Effect transition="in" filter="wipe(left)">
                                      <p:cBhvr>
                                        <p:cTn id="7" dur="500"/>
                                        <p:tgtEl>
                                          <p:spTgt spid="9728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282">
                                            <p:txEl>
                                              <p:pRg st="1" end="1"/>
                                            </p:txEl>
                                          </p:spTgt>
                                        </p:tgtEl>
                                        <p:attrNameLst>
                                          <p:attrName>style.visibility</p:attrName>
                                        </p:attrNameLst>
                                      </p:cBhvr>
                                      <p:to>
                                        <p:strVal val="visible"/>
                                      </p:to>
                                    </p:set>
                                    <p:animEffect transition="in" filter="wipe(left)">
                                      <p:cBhvr>
                                        <p:cTn id="10" dur="500"/>
                                        <p:tgtEl>
                                          <p:spTgt spid="9728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7282">
                                            <p:txEl>
                                              <p:pRg st="2" end="2"/>
                                            </p:txEl>
                                          </p:spTgt>
                                        </p:tgtEl>
                                        <p:attrNameLst>
                                          <p:attrName>style.visibility</p:attrName>
                                        </p:attrNameLst>
                                      </p:cBhvr>
                                      <p:to>
                                        <p:strVal val="visible"/>
                                      </p:to>
                                    </p:set>
                                    <p:animEffect transition="in" filter="wipe(left)">
                                      <p:cBhvr>
                                        <p:cTn id="13" dur="500"/>
                                        <p:tgtEl>
                                          <p:spTgt spid="9728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7282">
                                            <p:txEl>
                                              <p:pRg st="3" end="3"/>
                                            </p:txEl>
                                          </p:spTgt>
                                        </p:tgtEl>
                                        <p:attrNameLst>
                                          <p:attrName>style.visibility</p:attrName>
                                        </p:attrNameLst>
                                      </p:cBhvr>
                                      <p:to>
                                        <p:strVal val="visible"/>
                                      </p:to>
                                    </p:set>
                                    <p:animEffect transition="in" filter="wipe(left)">
                                      <p:cBhvr>
                                        <p:cTn id="18" dur="500"/>
                                        <p:tgtEl>
                                          <p:spTgt spid="97282">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7282">
                                            <p:txEl>
                                              <p:pRg st="4" end="4"/>
                                            </p:txEl>
                                          </p:spTgt>
                                        </p:tgtEl>
                                        <p:attrNameLst>
                                          <p:attrName>style.visibility</p:attrName>
                                        </p:attrNameLst>
                                      </p:cBhvr>
                                      <p:to>
                                        <p:strVal val="visible"/>
                                      </p:to>
                                    </p:set>
                                    <p:animEffect transition="in" filter="wipe(left)">
                                      <p:cBhvr>
                                        <p:cTn id="21" dur="500"/>
                                        <p:tgtEl>
                                          <p:spTgt spid="97282">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7282">
                                            <p:txEl>
                                              <p:pRg st="5" end="5"/>
                                            </p:txEl>
                                          </p:spTgt>
                                        </p:tgtEl>
                                        <p:attrNameLst>
                                          <p:attrName>style.visibility</p:attrName>
                                        </p:attrNameLst>
                                      </p:cBhvr>
                                      <p:to>
                                        <p:strVal val="visible"/>
                                      </p:to>
                                    </p:set>
                                    <p:animEffect transition="in" filter="wipe(left)">
                                      <p:cBhvr>
                                        <p:cTn id="26" dur="500"/>
                                        <p:tgtEl>
                                          <p:spTgt spid="97282">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7282">
                                            <p:txEl>
                                              <p:pRg st="6" end="6"/>
                                            </p:txEl>
                                          </p:spTgt>
                                        </p:tgtEl>
                                        <p:attrNameLst>
                                          <p:attrName>style.visibility</p:attrName>
                                        </p:attrNameLst>
                                      </p:cBhvr>
                                      <p:to>
                                        <p:strVal val="visible"/>
                                      </p:to>
                                    </p:set>
                                    <p:animEffect transition="in" filter="wipe(left)">
                                      <p:cBhvr>
                                        <p:cTn id="29" dur="500"/>
                                        <p:tgtEl>
                                          <p:spTgt spid="97282">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7282">
                                            <p:txEl>
                                              <p:pRg st="7" end="7"/>
                                            </p:txEl>
                                          </p:spTgt>
                                        </p:tgtEl>
                                        <p:attrNameLst>
                                          <p:attrName>style.visibility</p:attrName>
                                        </p:attrNameLst>
                                      </p:cBhvr>
                                      <p:to>
                                        <p:strVal val="visible"/>
                                      </p:to>
                                    </p:set>
                                    <p:animEffect transition="in" filter="wipe(left)">
                                      <p:cBhvr>
                                        <p:cTn id="32" dur="500"/>
                                        <p:tgtEl>
                                          <p:spTgt spid="97282">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7282">
                                            <p:txEl>
                                              <p:pRg st="8" end="8"/>
                                            </p:txEl>
                                          </p:spTgt>
                                        </p:tgtEl>
                                        <p:attrNameLst>
                                          <p:attrName>style.visibility</p:attrName>
                                        </p:attrNameLst>
                                      </p:cBhvr>
                                      <p:to>
                                        <p:strVal val="visible"/>
                                      </p:to>
                                    </p:set>
                                    <p:animEffect transition="in" filter="wipe(left)">
                                      <p:cBhvr>
                                        <p:cTn id="37" dur="500"/>
                                        <p:tgtEl>
                                          <p:spTgt spid="972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r>
              <a:rPr lang="en-US" altLang="en-US" sz="4000" dirty="0"/>
              <a:t>Example using conceptual model to create a suitability map</a:t>
            </a:r>
          </a:p>
        </p:txBody>
      </p:sp>
      <p:pic>
        <p:nvPicPr>
          <p:cNvPr id="99331" name="Picture 3" descr="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l="34496" r="37909" b="84146"/>
          <a:stretch>
            <a:fillRect/>
          </a:stretch>
        </p:blipFill>
        <p:spPr>
          <a:xfrm>
            <a:off x="7315201" y="1828800"/>
            <a:ext cx="2398713" cy="144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2" name="Rectangle 4"/>
          <p:cNvSpPr>
            <a:spLocks noChangeArrowheads="1"/>
          </p:cNvSpPr>
          <p:nvPr/>
        </p:nvSpPr>
        <p:spPr bwMode="auto">
          <a:xfrm>
            <a:off x="2209800" y="2286001"/>
            <a:ext cx="3348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ahoma" panose="020B0604030504040204" pitchFamily="34" charset="0"/>
              </a:rPr>
              <a:t>Step 1. Stating the problem</a:t>
            </a:r>
          </a:p>
        </p:txBody>
      </p:sp>
      <p:pic>
        <p:nvPicPr>
          <p:cNvPr id="99333" name="Picture 5" descr="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b="56442"/>
          <a:stretch>
            <a:fillRect/>
          </a:stretch>
        </p:blipFill>
        <p:spPr>
          <a:xfrm>
            <a:off x="5867400" y="3810001"/>
            <a:ext cx="4800600" cy="295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4" name="Rectangle 6"/>
          <p:cNvSpPr>
            <a:spLocks noChangeArrowheads="1"/>
          </p:cNvSpPr>
          <p:nvPr/>
        </p:nvSpPr>
        <p:spPr bwMode="auto">
          <a:xfrm>
            <a:off x="2209801" y="4038601"/>
            <a:ext cx="4244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ahoma" panose="020B0604030504040204" pitchFamily="34" charset="0"/>
              </a:rPr>
              <a:t>Step 2. Breaking the problem down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ppt_x"/>
                                          </p:val>
                                        </p:tav>
                                        <p:tav tm="100000">
                                          <p:val>
                                            <p:strVal val="#ppt_x"/>
                                          </p:val>
                                        </p:tav>
                                      </p:tavLst>
                                    </p:anim>
                                    <p:anim calcmode="lin" valueType="num">
                                      <p:cBhvr additive="base">
                                        <p:cTn id="8"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98926" y="76200"/>
            <a:ext cx="4740275"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0355" name="Group 3"/>
          <p:cNvGrpSpPr>
            <a:grpSpLocks/>
          </p:cNvGrpSpPr>
          <p:nvPr/>
        </p:nvGrpSpPr>
        <p:grpSpPr bwMode="auto">
          <a:xfrm>
            <a:off x="1524001" y="4191000"/>
            <a:ext cx="7470775" cy="2806700"/>
            <a:chOff x="0" y="2640"/>
            <a:chExt cx="4706" cy="1768"/>
          </a:xfrm>
        </p:grpSpPr>
        <p:sp>
          <p:nvSpPr>
            <p:cNvPr id="100356" name="Freeform 4"/>
            <p:cNvSpPr>
              <a:spLocks/>
            </p:cNvSpPr>
            <p:nvPr/>
          </p:nvSpPr>
          <p:spPr bwMode="auto">
            <a:xfrm>
              <a:off x="1200" y="2640"/>
              <a:ext cx="3506" cy="1768"/>
            </a:xfrm>
            <a:custGeom>
              <a:avLst/>
              <a:gdLst>
                <a:gd name="T0" fmla="*/ 14 w 3506"/>
                <a:gd name="T1" fmla="*/ 1200 h 1679"/>
                <a:gd name="T2" fmla="*/ 109 w 3506"/>
                <a:gd name="T3" fmla="*/ 1019 h 1679"/>
                <a:gd name="T4" fmla="*/ 117 w 3506"/>
                <a:gd name="T5" fmla="*/ 959 h 1679"/>
                <a:gd name="T6" fmla="*/ 272 w 3506"/>
                <a:gd name="T7" fmla="*/ 916 h 1679"/>
                <a:gd name="T8" fmla="*/ 375 w 3506"/>
                <a:gd name="T9" fmla="*/ 882 h 1679"/>
                <a:gd name="T10" fmla="*/ 625 w 3506"/>
                <a:gd name="T11" fmla="*/ 813 h 1679"/>
                <a:gd name="T12" fmla="*/ 754 w 3506"/>
                <a:gd name="T13" fmla="*/ 796 h 1679"/>
                <a:gd name="T14" fmla="*/ 994 w 3506"/>
                <a:gd name="T15" fmla="*/ 753 h 1679"/>
                <a:gd name="T16" fmla="*/ 1037 w 3506"/>
                <a:gd name="T17" fmla="*/ 718 h 1679"/>
                <a:gd name="T18" fmla="*/ 1054 w 3506"/>
                <a:gd name="T19" fmla="*/ 693 h 1679"/>
                <a:gd name="T20" fmla="*/ 1493 w 3506"/>
                <a:gd name="T21" fmla="*/ 641 h 1679"/>
                <a:gd name="T22" fmla="*/ 1648 w 3506"/>
                <a:gd name="T23" fmla="*/ 607 h 1679"/>
                <a:gd name="T24" fmla="*/ 1708 w 3506"/>
                <a:gd name="T25" fmla="*/ 469 h 1679"/>
                <a:gd name="T26" fmla="*/ 1845 w 3506"/>
                <a:gd name="T27" fmla="*/ 340 h 1679"/>
                <a:gd name="T28" fmla="*/ 1949 w 3506"/>
                <a:gd name="T29" fmla="*/ 332 h 1679"/>
                <a:gd name="T30" fmla="*/ 2043 w 3506"/>
                <a:gd name="T31" fmla="*/ 306 h 1679"/>
                <a:gd name="T32" fmla="*/ 2112 w 3506"/>
                <a:gd name="T33" fmla="*/ 246 h 1679"/>
                <a:gd name="T34" fmla="*/ 2224 w 3506"/>
                <a:gd name="T35" fmla="*/ 108 h 1679"/>
                <a:gd name="T36" fmla="*/ 2275 w 3506"/>
                <a:gd name="T37" fmla="*/ 74 h 1679"/>
                <a:gd name="T38" fmla="*/ 2301 w 3506"/>
                <a:gd name="T39" fmla="*/ 56 h 1679"/>
                <a:gd name="T40" fmla="*/ 2447 w 3506"/>
                <a:gd name="T41" fmla="*/ 31 h 1679"/>
                <a:gd name="T42" fmla="*/ 2602 w 3506"/>
                <a:gd name="T43" fmla="*/ 48 h 1679"/>
                <a:gd name="T44" fmla="*/ 2722 w 3506"/>
                <a:gd name="T45" fmla="*/ 74 h 1679"/>
                <a:gd name="T46" fmla="*/ 2851 w 3506"/>
                <a:gd name="T47" fmla="*/ 142 h 1679"/>
                <a:gd name="T48" fmla="*/ 2911 w 3506"/>
                <a:gd name="T49" fmla="*/ 203 h 1679"/>
                <a:gd name="T50" fmla="*/ 2920 w 3506"/>
                <a:gd name="T51" fmla="*/ 237 h 1679"/>
                <a:gd name="T52" fmla="*/ 3032 w 3506"/>
                <a:gd name="T53" fmla="*/ 289 h 1679"/>
                <a:gd name="T54" fmla="*/ 3083 w 3506"/>
                <a:gd name="T55" fmla="*/ 314 h 1679"/>
                <a:gd name="T56" fmla="*/ 3204 w 3506"/>
                <a:gd name="T57" fmla="*/ 443 h 1679"/>
                <a:gd name="T58" fmla="*/ 3307 w 3506"/>
                <a:gd name="T59" fmla="*/ 598 h 1679"/>
                <a:gd name="T60" fmla="*/ 3333 w 3506"/>
                <a:gd name="T61" fmla="*/ 641 h 1679"/>
                <a:gd name="T62" fmla="*/ 3376 w 3506"/>
                <a:gd name="T63" fmla="*/ 718 h 1679"/>
                <a:gd name="T64" fmla="*/ 3419 w 3506"/>
                <a:gd name="T65" fmla="*/ 804 h 1679"/>
                <a:gd name="T66" fmla="*/ 3479 w 3506"/>
                <a:gd name="T67" fmla="*/ 942 h 1679"/>
                <a:gd name="T68" fmla="*/ 3487 w 3506"/>
                <a:gd name="T69" fmla="*/ 1226 h 1679"/>
                <a:gd name="T70" fmla="*/ 3419 w 3506"/>
                <a:gd name="T71" fmla="*/ 1286 h 1679"/>
                <a:gd name="T72" fmla="*/ 3315 w 3506"/>
                <a:gd name="T73" fmla="*/ 1320 h 1679"/>
                <a:gd name="T74" fmla="*/ 3135 w 3506"/>
                <a:gd name="T75" fmla="*/ 1372 h 1679"/>
                <a:gd name="T76" fmla="*/ 2507 w 3506"/>
                <a:gd name="T77" fmla="*/ 1346 h 1679"/>
                <a:gd name="T78" fmla="*/ 2344 w 3506"/>
                <a:gd name="T79" fmla="*/ 1389 h 1679"/>
                <a:gd name="T80" fmla="*/ 2198 w 3506"/>
                <a:gd name="T81" fmla="*/ 1423 h 1679"/>
                <a:gd name="T82" fmla="*/ 2043 w 3506"/>
                <a:gd name="T83" fmla="*/ 1475 h 1679"/>
                <a:gd name="T84" fmla="*/ 1820 w 3506"/>
                <a:gd name="T85" fmla="*/ 1466 h 1679"/>
                <a:gd name="T86" fmla="*/ 1768 w 3506"/>
                <a:gd name="T87" fmla="*/ 1501 h 1679"/>
                <a:gd name="T88" fmla="*/ 1209 w 3506"/>
                <a:gd name="T89" fmla="*/ 1518 h 1679"/>
                <a:gd name="T90" fmla="*/ 960 w 3506"/>
                <a:gd name="T91" fmla="*/ 1561 h 1679"/>
                <a:gd name="T92" fmla="*/ 719 w 3506"/>
                <a:gd name="T93" fmla="*/ 1518 h 1679"/>
                <a:gd name="T94" fmla="*/ 599 w 3506"/>
                <a:gd name="T95" fmla="*/ 1475 h 1679"/>
                <a:gd name="T96" fmla="*/ 470 w 3506"/>
                <a:gd name="T97" fmla="*/ 1441 h 1679"/>
                <a:gd name="T98" fmla="*/ 324 w 3506"/>
                <a:gd name="T99" fmla="*/ 1406 h 1679"/>
                <a:gd name="T100" fmla="*/ 281 w 3506"/>
                <a:gd name="T101" fmla="*/ 1398 h 1679"/>
                <a:gd name="T102" fmla="*/ 229 w 3506"/>
                <a:gd name="T103" fmla="*/ 1380 h 1679"/>
                <a:gd name="T104" fmla="*/ 109 w 3506"/>
                <a:gd name="T105" fmla="*/ 1286 h 1679"/>
                <a:gd name="T106" fmla="*/ 23 w 3506"/>
                <a:gd name="T107" fmla="*/ 1226 h 1679"/>
                <a:gd name="T108" fmla="*/ 14 w 3506"/>
                <a:gd name="T109" fmla="*/ 120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6" h="1679">
                  <a:moveTo>
                    <a:pt x="14" y="1200"/>
                  </a:moveTo>
                  <a:cubicBezTo>
                    <a:pt x="49" y="1147"/>
                    <a:pt x="88" y="1080"/>
                    <a:pt x="109" y="1019"/>
                  </a:cubicBezTo>
                  <a:cubicBezTo>
                    <a:pt x="112" y="999"/>
                    <a:pt x="106" y="976"/>
                    <a:pt x="117" y="959"/>
                  </a:cubicBezTo>
                  <a:cubicBezTo>
                    <a:pt x="148" y="910"/>
                    <a:pt x="231" y="920"/>
                    <a:pt x="272" y="916"/>
                  </a:cubicBezTo>
                  <a:cubicBezTo>
                    <a:pt x="307" y="905"/>
                    <a:pt x="340" y="893"/>
                    <a:pt x="375" y="882"/>
                  </a:cubicBezTo>
                  <a:cubicBezTo>
                    <a:pt x="443" y="814"/>
                    <a:pt x="534" y="824"/>
                    <a:pt x="625" y="813"/>
                  </a:cubicBezTo>
                  <a:cubicBezTo>
                    <a:pt x="701" y="793"/>
                    <a:pt x="618" y="813"/>
                    <a:pt x="754" y="796"/>
                  </a:cubicBezTo>
                  <a:cubicBezTo>
                    <a:pt x="834" y="786"/>
                    <a:pt x="913" y="764"/>
                    <a:pt x="994" y="753"/>
                  </a:cubicBezTo>
                  <a:cubicBezTo>
                    <a:pt x="1017" y="738"/>
                    <a:pt x="1021" y="738"/>
                    <a:pt x="1037" y="718"/>
                  </a:cubicBezTo>
                  <a:cubicBezTo>
                    <a:pt x="1043" y="710"/>
                    <a:pt x="1044" y="696"/>
                    <a:pt x="1054" y="693"/>
                  </a:cubicBezTo>
                  <a:cubicBezTo>
                    <a:pt x="1157" y="661"/>
                    <a:pt x="1387" y="647"/>
                    <a:pt x="1493" y="641"/>
                  </a:cubicBezTo>
                  <a:cubicBezTo>
                    <a:pt x="1541" y="635"/>
                    <a:pt x="1608" y="640"/>
                    <a:pt x="1648" y="607"/>
                  </a:cubicBezTo>
                  <a:cubicBezTo>
                    <a:pt x="1696" y="568"/>
                    <a:pt x="1678" y="514"/>
                    <a:pt x="1708" y="469"/>
                  </a:cubicBezTo>
                  <a:cubicBezTo>
                    <a:pt x="1731" y="435"/>
                    <a:pt x="1803" y="346"/>
                    <a:pt x="1845" y="340"/>
                  </a:cubicBezTo>
                  <a:cubicBezTo>
                    <a:pt x="1879" y="335"/>
                    <a:pt x="1914" y="335"/>
                    <a:pt x="1949" y="332"/>
                  </a:cubicBezTo>
                  <a:cubicBezTo>
                    <a:pt x="1982" y="325"/>
                    <a:pt x="2011" y="316"/>
                    <a:pt x="2043" y="306"/>
                  </a:cubicBezTo>
                  <a:cubicBezTo>
                    <a:pt x="2103" y="265"/>
                    <a:pt x="2083" y="288"/>
                    <a:pt x="2112" y="246"/>
                  </a:cubicBezTo>
                  <a:cubicBezTo>
                    <a:pt x="2133" y="177"/>
                    <a:pt x="2164" y="148"/>
                    <a:pt x="2224" y="108"/>
                  </a:cubicBezTo>
                  <a:cubicBezTo>
                    <a:pt x="2241" y="97"/>
                    <a:pt x="2258" y="85"/>
                    <a:pt x="2275" y="74"/>
                  </a:cubicBezTo>
                  <a:cubicBezTo>
                    <a:pt x="2284" y="68"/>
                    <a:pt x="2301" y="56"/>
                    <a:pt x="2301" y="56"/>
                  </a:cubicBezTo>
                  <a:cubicBezTo>
                    <a:pt x="2339" y="0"/>
                    <a:pt x="2374" y="24"/>
                    <a:pt x="2447" y="31"/>
                  </a:cubicBezTo>
                  <a:cubicBezTo>
                    <a:pt x="2499" y="36"/>
                    <a:pt x="2602" y="48"/>
                    <a:pt x="2602" y="48"/>
                  </a:cubicBezTo>
                  <a:cubicBezTo>
                    <a:pt x="2643" y="60"/>
                    <a:pt x="2680" y="68"/>
                    <a:pt x="2722" y="74"/>
                  </a:cubicBezTo>
                  <a:cubicBezTo>
                    <a:pt x="2770" y="89"/>
                    <a:pt x="2804" y="123"/>
                    <a:pt x="2851" y="142"/>
                  </a:cubicBezTo>
                  <a:cubicBezTo>
                    <a:pt x="2873" y="165"/>
                    <a:pt x="2893" y="176"/>
                    <a:pt x="2911" y="203"/>
                  </a:cubicBezTo>
                  <a:cubicBezTo>
                    <a:pt x="2914" y="214"/>
                    <a:pt x="2914" y="227"/>
                    <a:pt x="2920" y="237"/>
                  </a:cubicBezTo>
                  <a:cubicBezTo>
                    <a:pt x="2945" y="280"/>
                    <a:pt x="2994" y="264"/>
                    <a:pt x="3032" y="289"/>
                  </a:cubicBezTo>
                  <a:cubicBezTo>
                    <a:pt x="3065" y="311"/>
                    <a:pt x="3048" y="303"/>
                    <a:pt x="3083" y="314"/>
                  </a:cubicBezTo>
                  <a:cubicBezTo>
                    <a:pt x="3128" y="345"/>
                    <a:pt x="3171" y="398"/>
                    <a:pt x="3204" y="443"/>
                  </a:cubicBezTo>
                  <a:cubicBezTo>
                    <a:pt x="3218" y="504"/>
                    <a:pt x="3273" y="546"/>
                    <a:pt x="3307" y="598"/>
                  </a:cubicBezTo>
                  <a:cubicBezTo>
                    <a:pt x="3329" y="671"/>
                    <a:pt x="3297" y="582"/>
                    <a:pt x="3333" y="641"/>
                  </a:cubicBezTo>
                  <a:cubicBezTo>
                    <a:pt x="3349" y="668"/>
                    <a:pt x="3351" y="694"/>
                    <a:pt x="3376" y="718"/>
                  </a:cubicBezTo>
                  <a:cubicBezTo>
                    <a:pt x="3391" y="749"/>
                    <a:pt x="3399" y="776"/>
                    <a:pt x="3419" y="804"/>
                  </a:cubicBezTo>
                  <a:cubicBezTo>
                    <a:pt x="3430" y="852"/>
                    <a:pt x="3452" y="901"/>
                    <a:pt x="3479" y="942"/>
                  </a:cubicBezTo>
                  <a:cubicBezTo>
                    <a:pt x="3495" y="1062"/>
                    <a:pt x="3506" y="1059"/>
                    <a:pt x="3487" y="1226"/>
                  </a:cubicBezTo>
                  <a:cubicBezTo>
                    <a:pt x="3484" y="1250"/>
                    <a:pt x="3426" y="1281"/>
                    <a:pt x="3419" y="1286"/>
                  </a:cubicBezTo>
                  <a:cubicBezTo>
                    <a:pt x="3391" y="1305"/>
                    <a:pt x="3347" y="1307"/>
                    <a:pt x="3315" y="1320"/>
                  </a:cubicBezTo>
                  <a:cubicBezTo>
                    <a:pt x="3256" y="1345"/>
                    <a:pt x="3198" y="1359"/>
                    <a:pt x="3135" y="1372"/>
                  </a:cubicBezTo>
                  <a:cubicBezTo>
                    <a:pt x="2926" y="1368"/>
                    <a:pt x="2705" y="1415"/>
                    <a:pt x="2507" y="1346"/>
                  </a:cubicBezTo>
                  <a:cubicBezTo>
                    <a:pt x="2403" y="1357"/>
                    <a:pt x="2427" y="1364"/>
                    <a:pt x="2344" y="1389"/>
                  </a:cubicBezTo>
                  <a:cubicBezTo>
                    <a:pt x="2297" y="1403"/>
                    <a:pt x="2246" y="1412"/>
                    <a:pt x="2198" y="1423"/>
                  </a:cubicBezTo>
                  <a:cubicBezTo>
                    <a:pt x="2149" y="1448"/>
                    <a:pt x="2096" y="1461"/>
                    <a:pt x="2043" y="1475"/>
                  </a:cubicBezTo>
                  <a:cubicBezTo>
                    <a:pt x="1969" y="1472"/>
                    <a:pt x="1894" y="1459"/>
                    <a:pt x="1820" y="1466"/>
                  </a:cubicBezTo>
                  <a:cubicBezTo>
                    <a:pt x="1799" y="1468"/>
                    <a:pt x="1768" y="1501"/>
                    <a:pt x="1768" y="1501"/>
                  </a:cubicBezTo>
                  <a:cubicBezTo>
                    <a:pt x="1652" y="1679"/>
                    <a:pt x="1767" y="1518"/>
                    <a:pt x="1209" y="1518"/>
                  </a:cubicBezTo>
                  <a:cubicBezTo>
                    <a:pt x="1131" y="1518"/>
                    <a:pt x="1039" y="1552"/>
                    <a:pt x="960" y="1561"/>
                  </a:cubicBezTo>
                  <a:cubicBezTo>
                    <a:pt x="880" y="1554"/>
                    <a:pt x="797" y="1541"/>
                    <a:pt x="719" y="1518"/>
                  </a:cubicBezTo>
                  <a:cubicBezTo>
                    <a:pt x="679" y="1506"/>
                    <a:pt x="640" y="1484"/>
                    <a:pt x="599" y="1475"/>
                  </a:cubicBezTo>
                  <a:cubicBezTo>
                    <a:pt x="551" y="1465"/>
                    <a:pt x="515" y="1456"/>
                    <a:pt x="470" y="1441"/>
                  </a:cubicBezTo>
                  <a:cubicBezTo>
                    <a:pt x="421" y="1425"/>
                    <a:pt x="375" y="1417"/>
                    <a:pt x="324" y="1406"/>
                  </a:cubicBezTo>
                  <a:cubicBezTo>
                    <a:pt x="310" y="1403"/>
                    <a:pt x="295" y="1402"/>
                    <a:pt x="281" y="1398"/>
                  </a:cubicBezTo>
                  <a:cubicBezTo>
                    <a:pt x="263" y="1393"/>
                    <a:pt x="229" y="1380"/>
                    <a:pt x="229" y="1380"/>
                  </a:cubicBezTo>
                  <a:cubicBezTo>
                    <a:pt x="196" y="1348"/>
                    <a:pt x="152" y="1299"/>
                    <a:pt x="109" y="1286"/>
                  </a:cubicBezTo>
                  <a:cubicBezTo>
                    <a:pt x="84" y="1248"/>
                    <a:pt x="66" y="1239"/>
                    <a:pt x="23" y="1226"/>
                  </a:cubicBezTo>
                  <a:cubicBezTo>
                    <a:pt x="3" y="1205"/>
                    <a:pt x="0" y="1214"/>
                    <a:pt x="14" y="1200"/>
                  </a:cubicBezTo>
                  <a:close/>
                </a:path>
              </a:pathLst>
            </a:custGeom>
            <a:noFill/>
            <a:ln w="28575" cap="flat" cmpd="sng">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7" name="Text Box 5"/>
            <p:cNvSpPr txBox="1">
              <a:spLocks noChangeArrowheads="1"/>
            </p:cNvSpPr>
            <p:nvPr/>
          </p:nvSpPr>
          <p:spPr bwMode="auto">
            <a:xfrm>
              <a:off x="0" y="2880"/>
              <a:ext cx="1090" cy="750"/>
            </a:xfrm>
            <a:prstGeom prst="rect">
              <a:avLst/>
            </a:prstGeom>
            <a:solidFill>
              <a:srgbClr val="DCD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solidFill>
                    <a:schemeClr val="hlink"/>
                  </a:solidFill>
                  <a:latin typeface="Tahoma" panose="020B0604030504040204" pitchFamily="34" charset="0"/>
                </a:rPr>
                <a:t>Datasets</a:t>
              </a:r>
            </a:p>
            <a:p>
              <a:pPr eaLnBrk="0" hangingPunct="0"/>
              <a:r>
                <a:rPr lang="en-US" altLang="en-US">
                  <a:solidFill>
                    <a:schemeClr val="hlink"/>
                  </a:solidFill>
                  <a:latin typeface="Tahoma" panose="020B0604030504040204" pitchFamily="34" charset="0"/>
                </a:rPr>
                <a:t>(data models &amp;</a:t>
              </a:r>
            </a:p>
            <a:p>
              <a:pPr eaLnBrk="0" hangingPunct="0"/>
              <a:r>
                <a:rPr lang="en-US" altLang="en-US">
                  <a:solidFill>
                    <a:schemeClr val="hlink"/>
                  </a:solidFill>
                  <a:latin typeface="Tahoma" panose="020B0604030504040204" pitchFamily="34" charset="0"/>
                </a:rPr>
                <a:t>representation</a:t>
              </a:r>
            </a:p>
            <a:p>
              <a:pPr eaLnBrk="0" hangingPunct="0"/>
              <a:r>
                <a:rPr lang="en-US" altLang="en-US">
                  <a:solidFill>
                    <a:schemeClr val="hlink"/>
                  </a:solidFill>
                  <a:latin typeface="Tahoma" panose="020B0604030504040204" pitchFamily="34" charset="0"/>
                </a:rPr>
                <a:t>model)</a:t>
              </a:r>
            </a:p>
          </p:txBody>
        </p:sp>
        <p:sp>
          <p:nvSpPr>
            <p:cNvPr id="100358" name="Line 6"/>
            <p:cNvSpPr>
              <a:spLocks noChangeShapeType="1"/>
            </p:cNvSpPr>
            <p:nvPr/>
          </p:nvSpPr>
          <p:spPr bwMode="auto">
            <a:xfrm>
              <a:off x="1056" y="3600"/>
              <a:ext cx="240" cy="144"/>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0359" name="Group 7"/>
          <p:cNvGrpSpPr>
            <a:grpSpLocks/>
          </p:cNvGrpSpPr>
          <p:nvPr/>
        </p:nvGrpSpPr>
        <p:grpSpPr bwMode="auto">
          <a:xfrm>
            <a:off x="4114800" y="2971801"/>
            <a:ext cx="6381750" cy="1965325"/>
            <a:chOff x="1632" y="1872"/>
            <a:chExt cx="4020" cy="1238"/>
          </a:xfrm>
        </p:grpSpPr>
        <p:sp>
          <p:nvSpPr>
            <p:cNvPr id="100360" name="Freeform 8"/>
            <p:cNvSpPr>
              <a:spLocks/>
            </p:cNvSpPr>
            <p:nvPr/>
          </p:nvSpPr>
          <p:spPr bwMode="auto">
            <a:xfrm>
              <a:off x="1632" y="1872"/>
              <a:ext cx="2536" cy="1238"/>
            </a:xfrm>
            <a:custGeom>
              <a:avLst/>
              <a:gdLst>
                <a:gd name="T0" fmla="*/ 0 w 2536"/>
                <a:gd name="T1" fmla="*/ 937 h 1238"/>
                <a:gd name="T2" fmla="*/ 77 w 2536"/>
                <a:gd name="T3" fmla="*/ 877 h 1238"/>
                <a:gd name="T4" fmla="*/ 138 w 2536"/>
                <a:gd name="T5" fmla="*/ 817 h 1238"/>
                <a:gd name="T6" fmla="*/ 163 w 2536"/>
                <a:gd name="T7" fmla="*/ 800 h 1238"/>
                <a:gd name="T8" fmla="*/ 267 w 2536"/>
                <a:gd name="T9" fmla="*/ 705 h 1238"/>
                <a:gd name="T10" fmla="*/ 353 w 2536"/>
                <a:gd name="T11" fmla="*/ 679 h 1238"/>
                <a:gd name="T12" fmla="*/ 576 w 2536"/>
                <a:gd name="T13" fmla="*/ 602 h 1238"/>
                <a:gd name="T14" fmla="*/ 946 w 2536"/>
                <a:gd name="T15" fmla="*/ 525 h 1238"/>
                <a:gd name="T16" fmla="*/ 1066 w 2536"/>
                <a:gd name="T17" fmla="*/ 473 h 1238"/>
                <a:gd name="T18" fmla="*/ 1178 w 2536"/>
                <a:gd name="T19" fmla="*/ 206 h 1238"/>
                <a:gd name="T20" fmla="*/ 1272 w 2536"/>
                <a:gd name="T21" fmla="*/ 189 h 1238"/>
                <a:gd name="T22" fmla="*/ 1427 w 2536"/>
                <a:gd name="T23" fmla="*/ 181 h 1238"/>
                <a:gd name="T24" fmla="*/ 1556 w 2536"/>
                <a:gd name="T25" fmla="*/ 163 h 1238"/>
                <a:gd name="T26" fmla="*/ 1659 w 2536"/>
                <a:gd name="T27" fmla="*/ 146 h 1238"/>
                <a:gd name="T28" fmla="*/ 1659 w 2536"/>
                <a:gd name="T29" fmla="*/ 52 h 1238"/>
                <a:gd name="T30" fmla="*/ 1754 w 2536"/>
                <a:gd name="T31" fmla="*/ 0 h 1238"/>
                <a:gd name="T32" fmla="*/ 1909 w 2536"/>
                <a:gd name="T33" fmla="*/ 9 h 1238"/>
                <a:gd name="T34" fmla="*/ 2123 w 2536"/>
                <a:gd name="T35" fmla="*/ 69 h 1238"/>
                <a:gd name="T36" fmla="*/ 2364 w 2536"/>
                <a:gd name="T37" fmla="*/ 95 h 1238"/>
                <a:gd name="T38" fmla="*/ 2442 w 2536"/>
                <a:gd name="T39" fmla="*/ 206 h 1238"/>
                <a:gd name="T40" fmla="*/ 2510 w 2536"/>
                <a:gd name="T41" fmla="*/ 301 h 1238"/>
                <a:gd name="T42" fmla="*/ 2528 w 2536"/>
                <a:gd name="T43" fmla="*/ 353 h 1238"/>
                <a:gd name="T44" fmla="*/ 2536 w 2536"/>
                <a:gd name="T45" fmla="*/ 378 h 1238"/>
                <a:gd name="T46" fmla="*/ 2510 w 2536"/>
                <a:gd name="T47" fmla="*/ 482 h 1238"/>
                <a:gd name="T48" fmla="*/ 2459 w 2536"/>
                <a:gd name="T49" fmla="*/ 525 h 1238"/>
                <a:gd name="T50" fmla="*/ 2330 w 2536"/>
                <a:gd name="T51" fmla="*/ 628 h 1238"/>
                <a:gd name="T52" fmla="*/ 2175 w 2536"/>
                <a:gd name="T53" fmla="*/ 671 h 1238"/>
                <a:gd name="T54" fmla="*/ 1771 w 2536"/>
                <a:gd name="T55" fmla="*/ 662 h 1238"/>
                <a:gd name="T56" fmla="*/ 1616 w 2536"/>
                <a:gd name="T57" fmla="*/ 705 h 1238"/>
                <a:gd name="T58" fmla="*/ 1547 w 2536"/>
                <a:gd name="T59" fmla="*/ 774 h 1238"/>
                <a:gd name="T60" fmla="*/ 1513 w 2536"/>
                <a:gd name="T61" fmla="*/ 825 h 1238"/>
                <a:gd name="T62" fmla="*/ 1410 w 2536"/>
                <a:gd name="T63" fmla="*/ 997 h 1238"/>
                <a:gd name="T64" fmla="*/ 1384 w 2536"/>
                <a:gd name="T65" fmla="*/ 1006 h 1238"/>
                <a:gd name="T66" fmla="*/ 1358 w 2536"/>
                <a:gd name="T67" fmla="*/ 1023 h 1238"/>
                <a:gd name="T68" fmla="*/ 1290 w 2536"/>
                <a:gd name="T69" fmla="*/ 1075 h 1238"/>
                <a:gd name="T70" fmla="*/ 989 w 2536"/>
                <a:gd name="T71" fmla="*/ 1187 h 1238"/>
                <a:gd name="T72" fmla="*/ 241 w 2536"/>
                <a:gd name="T73" fmla="*/ 1161 h 1238"/>
                <a:gd name="T74" fmla="*/ 163 w 2536"/>
                <a:gd name="T75" fmla="*/ 1092 h 1238"/>
                <a:gd name="T76" fmla="*/ 120 w 2536"/>
                <a:gd name="T77" fmla="*/ 1049 h 1238"/>
                <a:gd name="T78" fmla="*/ 77 w 2536"/>
                <a:gd name="T79" fmla="*/ 1006 h 1238"/>
                <a:gd name="T80" fmla="*/ 52 w 2536"/>
                <a:gd name="T81" fmla="*/ 946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6" h="1238">
                  <a:moveTo>
                    <a:pt x="0" y="937"/>
                  </a:moveTo>
                  <a:cubicBezTo>
                    <a:pt x="49" y="925"/>
                    <a:pt x="43" y="914"/>
                    <a:pt x="77" y="877"/>
                  </a:cubicBezTo>
                  <a:cubicBezTo>
                    <a:pt x="96" y="856"/>
                    <a:pt x="114" y="833"/>
                    <a:pt x="138" y="817"/>
                  </a:cubicBezTo>
                  <a:cubicBezTo>
                    <a:pt x="146" y="811"/>
                    <a:pt x="155" y="807"/>
                    <a:pt x="163" y="800"/>
                  </a:cubicBezTo>
                  <a:cubicBezTo>
                    <a:pt x="195" y="771"/>
                    <a:pt x="229" y="728"/>
                    <a:pt x="267" y="705"/>
                  </a:cubicBezTo>
                  <a:cubicBezTo>
                    <a:pt x="292" y="690"/>
                    <a:pt x="326" y="689"/>
                    <a:pt x="353" y="679"/>
                  </a:cubicBezTo>
                  <a:cubicBezTo>
                    <a:pt x="427" y="651"/>
                    <a:pt x="501" y="628"/>
                    <a:pt x="576" y="602"/>
                  </a:cubicBezTo>
                  <a:cubicBezTo>
                    <a:pt x="654" y="483"/>
                    <a:pt x="830" y="528"/>
                    <a:pt x="946" y="525"/>
                  </a:cubicBezTo>
                  <a:cubicBezTo>
                    <a:pt x="989" y="509"/>
                    <a:pt x="1027" y="499"/>
                    <a:pt x="1066" y="473"/>
                  </a:cubicBezTo>
                  <a:cubicBezTo>
                    <a:pt x="1114" y="399"/>
                    <a:pt x="1105" y="254"/>
                    <a:pt x="1178" y="206"/>
                  </a:cubicBezTo>
                  <a:cubicBezTo>
                    <a:pt x="1205" y="189"/>
                    <a:pt x="1240" y="191"/>
                    <a:pt x="1272" y="189"/>
                  </a:cubicBezTo>
                  <a:cubicBezTo>
                    <a:pt x="1324" y="185"/>
                    <a:pt x="1375" y="184"/>
                    <a:pt x="1427" y="181"/>
                  </a:cubicBezTo>
                  <a:cubicBezTo>
                    <a:pt x="1380" y="250"/>
                    <a:pt x="1407" y="199"/>
                    <a:pt x="1556" y="163"/>
                  </a:cubicBezTo>
                  <a:cubicBezTo>
                    <a:pt x="1590" y="155"/>
                    <a:pt x="1625" y="152"/>
                    <a:pt x="1659" y="146"/>
                  </a:cubicBezTo>
                  <a:cubicBezTo>
                    <a:pt x="1685" y="106"/>
                    <a:pt x="1674" y="94"/>
                    <a:pt x="1659" y="52"/>
                  </a:cubicBezTo>
                  <a:cubicBezTo>
                    <a:pt x="1693" y="18"/>
                    <a:pt x="1707" y="10"/>
                    <a:pt x="1754" y="0"/>
                  </a:cubicBezTo>
                  <a:cubicBezTo>
                    <a:pt x="1806" y="3"/>
                    <a:pt x="1858" y="3"/>
                    <a:pt x="1909" y="9"/>
                  </a:cubicBezTo>
                  <a:cubicBezTo>
                    <a:pt x="1980" y="18"/>
                    <a:pt x="2052" y="54"/>
                    <a:pt x="2123" y="69"/>
                  </a:cubicBezTo>
                  <a:cubicBezTo>
                    <a:pt x="2202" y="86"/>
                    <a:pt x="2284" y="89"/>
                    <a:pt x="2364" y="95"/>
                  </a:cubicBezTo>
                  <a:cubicBezTo>
                    <a:pt x="2390" y="134"/>
                    <a:pt x="2415" y="168"/>
                    <a:pt x="2442" y="206"/>
                  </a:cubicBezTo>
                  <a:cubicBezTo>
                    <a:pt x="2455" y="248"/>
                    <a:pt x="2475" y="277"/>
                    <a:pt x="2510" y="301"/>
                  </a:cubicBezTo>
                  <a:cubicBezTo>
                    <a:pt x="2516" y="318"/>
                    <a:pt x="2522" y="336"/>
                    <a:pt x="2528" y="353"/>
                  </a:cubicBezTo>
                  <a:cubicBezTo>
                    <a:pt x="2531" y="361"/>
                    <a:pt x="2536" y="378"/>
                    <a:pt x="2536" y="378"/>
                  </a:cubicBezTo>
                  <a:cubicBezTo>
                    <a:pt x="2525" y="448"/>
                    <a:pt x="2534" y="413"/>
                    <a:pt x="2510" y="482"/>
                  </a:cubicBezTo>
                  <a:cubicBezTo>
                    <a:pt x="2505" y="497"/>
                    <a:pt x="2470" y="516"/>
                    <a:pt x="2459" y="525"/>
                  </a:cubicBezTo>
                  <a:cubicBezTo>
                    <a:pt x="2425" y="554"/>
                    <a:pt x="2372" y="608"/>
                    <a:pt x="2330" y="628"/>
                  </a:cubicBezTo>
                  <a:cubicBezTo>
                    <a:pt x="2283" y="651"/>
                    <a:pt x="2226" y="660"/>
                    <a:pt x="2175" y="671"/>
                  </a:cubicBezTo>
                  <a:cubicBezTo>
                    <a:pt x="2028" y="660"/>
                    <a:pt x="1926" y="656"/>
                    <a:pt x="1771" y="662"/>
                  </a:cubicBezTo>
                  <a:cubicBezTo>
                    <a:pt x="1723" y="668"/>
                    <a:pt x="1656" y="669"/>
                    <a:pt x="1616" y="705"/>
                  </a:cubicBezTo>
                  <a:cubicBezTo>
                    <a:pt x="1592" y="727"/>
                    <a:pt x="1571" y="752"/>
                    <a:pt x="1547" y="774"/>
                  </a:cubicBezTo>
                  <a:cubicBezTo>
                    <a:pt x="1532" y="788"/>
                    <a:pt x="1513" y="825"/>
                    <a:pt x="1513" y="825"/>
                  </a:cubicBezTo>
                  <a:cubicBezTo>
                    <a:pt x="1493" y="891"/>
                    <a:pt x="1448" y="940"/>
                    <a:pt x="1410" y="997"/>
                  </a:cubicBezTo>
                  <a:cubicBezTo>
                    <a:pt x="1405" y="1005"/>
                    <a:pt x="1392" y="1002"/>
                    <a:pt x="1384" y="1006"/>
                  </a:cubicBezTo>
                  <a:cubicBezTo>
                    <a:pt x="1375" y="1011"/>
                    <a:pt x="1367" y="1017"/>
                    <a:pt x="1358" y="1023"/>
                  </a:cubicBezTo>
                  <a:cubicBezTo>
                    <a:pt x="1337" y="1055"/>
                    <a:pt x="1319" y="1052"/>
                    <a:pt x="1290" y="1075"/>
                  </a:cubicBezTo>
                  <a:cubicBezTo>
                    <a:pt x="1212" y="1137"/>
                    <a:pt x="1086" y="1170"/>
                    <a:pt x="989" y="1187"/>
                  </a:cubicBezTo>
                  <a:cubicBezTo>
                    <a:pt x="623" y="1182"/>
                    <a:pt x="490" y="1238"/>
                    <a:pt x="241" y="1161"/>
                  </a:cubicBezTo>
                  <a:cubicBezTo>
                    <a:pt x="182" y="1102"/>
                    <a:pt x="210" y="1122"/>
                    <a:pt x="163" y="1092"/>
                  </a:cubicBezTo>
                  <a:cubicBezTo>
                    <a:pt x="118" y="1023"/>
                    <a:pt x="177" y="1106"/>
                    <a:pt x="120" y="1049"/>
                  </a:cubicBezTo>
                  <a:cubicBezTo>
                    <a:pt x="63" y="992"/>
                    <a:pt x="146" y="1051"/>
                    <a:pt x="77" y="1006"/>
                  </a:cubicBezTo>
                  <a:cubicBezTo>
                    <a:pt x="71" y="985"/>
                    <a:pt x="68" y="962"/>
                    <a:pt x="52" y="946"/>
                  </a:cubicBezTo>
                </a:path>
              </a:pathLst>
            </a:custGeom>
            <a:noFill/>
            <a:ln w="38100"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1" name="Text Box 9"/>
            <p:cNvSpPr txBox="1">
              <a:spLocks noChangeArrowheads="1"/>
            </p:cNvSpPr>
            <p:nvPr/>
          </p:nvSpPr>
          <p:spPr bwMode="auto">
            <a:xfrm>
              <a:off x="4560" y="2016"/>
              <a:ext cx="1092" cy="231"/>
            </a:xfrm>
            <a:prstGeom prst="rect">
              <a:avLst/>
            </a:prstGeom>
            <a:solidFill>
              <a:srgbClr val="DCD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latin typeface="Tahoma" panose="020B0604030504040204" pitchFamily="34" charset="0"/>
                </a:rPr>
                <a:t>Process models</a:t>
              </a:r>
            </a:p>
          </p:txBody>
        </p:sp>
        <p:sp>
          <p:nvSpPr>
            <p:cNvPr id="100362" name="Line 10"/>
            <p:cNvSpPr>
              <a:spLocks noChangeShapeType="1"/>
            </p:cNvSpPr>
            <p:nvPr/>
          </p:nvSpPr>
          <p:spPr bwMode="auto">
            <a:xfrm flipH="1">
              <a:off x="4128" y="2064"/>
              <a:ext cx="432" cy="14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additive="base">
                                        <p:cTn id="7" dur="500" fill="hold"/>
                                        <p:tgtEl>
                                          <p:spTgt spid="100355"/>
                                        </p:tgtEl>
                                        <p:attrNameLst>
                                          <p:attrName>ppt_x</p:attrName>
                                        </p:attrNameLst>
                                      </p:cBhvr>
                                      <p:tavLst>
                                        <p:tav tm="0">
                                          <p:val>
                                            <p:strVal val="#ppt_x"/>
                                          </p:val>
                                        </p:tav>
                                        <p:tav tm="100000">
                                          <p:val>
                                            <p:strVal val="#ppt_x"/>
                                          </p:val>
                                        </p:tav>
                                      </p:tavLst>
                                    </p:anim>
                                    <p:anim calcmode="lin" valueType="num">
                                      <p:cBhvr additive="base">
                                        <p:cTn id="8" dur="500" fill="hold"/>
                                        <p:tgtEl>
                                          <p:spTgt spid="10035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0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2514600" y="2209800"/>
            <a:ext cx="7772400" cy="4114800"/>
          </a:xfrm>
        </p:spPr>
        <p:txBody>
          <a:bodyPr/>
          <a:lstStyle/>
          <a:p>
            <a:r>
              <a:rPr lang="en-US" altLang="en-US" sz="2400" b="1"/>
              <a:t>Step 3. Exploring the datasets</a:t>
            </a:r>
          </a:p>
        </p:txBody>
      </p:sp>
      <p:pic>
        <p:nvPicPr>
          <p:cNvPr id="101379"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t="61363"/>
          <a:stretch>
            <a:fillRect/>
          </a:stretch>
        </p:blipFill>
        <p:spPr bwMode="auto">
          <a:xfrm>
            <a:off x="4800601" y="3352800"/>
            <a:ext cx="4740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pic>
      <p:grpSp>
        <p:nvGrpSpPr>
          <p:cNvPr id="101380" name="Group 4"/>
          <p:cNvGrpSpPr>
            <a:grpSpLocks/>
          </p:cNvGrpSpPr>
          <p:nvPr/>
        </p:nvGrpSpPr>
        <p:grpSpPr bwMode="auto">
          <a:xfrm>
            <a:off x="2225676" y="3352800"/>
            <a:ext cx="7470775" cy="2806700"/>
            <a:chOff x="0" y="2640"/>
            <a:chExt cx="4706" cy="1768"/>
          </a:xfrm>
        </p:grpSpPr>
        <p:sp>
          <p:nvSpPr>
            <p:cNvPr id="101381" name="Freeform 5"/>
            <p:cNvSpPr>
              <a:spLocks/>
            </p:cNvSpPr>
            <p:nvPr/>
          </p:nvSpPr>
          <p:spPr bwMode="auto">
            <a:xfrm>
              <a:off x="1200" y="2640"/>
              <a:ext cx="3506" cy="1768"/>
            </a:xfrm>
            <a:custGeom>
              <a:avLst/>
              <a:gdLst>
                <a:gd name="T0" fmla="*/ 14 w 3506"/>
                <a:gd name="T1" fmla="*/ 1200 h 1679"/>
                <a:gd name="T2" fmla="*/ 109 w 3506"/>
                <a:gd name="T3" fmla="*/ 1019 h 1679"/>
                <a:gd name="T4" fmla="*/ 117 w 3506"/>
                <a:gd name="T5" fmla="*/ 959 h 1679"/>
                <a:gd name="T6" fmla="*/ 272 w 3506"/>
                <a:gd name="T7" fmla="*/ 916 h 1679"/>
                <a:gd name="T8" fmla="*/ 375 w 3506"/>
                <a:gd name="T9" fmla="*/ 882 h 1679"/>
                <a:gd name="T10" fmla="*/ 625 w 3506"/>
                <a:gd name="T11" fmla="*/ 813 h 1679"/>
                <a:gd name="T12" fmla="*/ 754 w 3506"/>
                <a:gd name="T13" fmla="*/ 796 h 1679"/>
                <a:gd name="T14" fmla="*/ 994 w 3506"/>
                <a:gd name="T15" fmla="*/ 753 h 1679"/>
                <a:gd name="T16" fmla="*/ 1037 w 3506"/>
                <a:gd name="T17" fmla="*/ 718 h 1679"/>
                <a:gd name="T18" fmla="*/ 1054 w 3506"/>
                <a:gd name="T19" fmla="*/ 693 h 1679"/>
                <a:gd name="T20" fmla="*/ 1493 w 3506"/>
                <a:gd name="T21" fmla="*/ 641 h 1679"/>
                <a:gd name="T22" fmla="*/ 1648 w 3506"/>
                <a:gd name="T23" fmla="*/ 607 h 1679"/>
                <a:gd name="T24" fmla="*/ 1708 w 3506"/>
                <a:gd name="T25" fmla="*/ 469 h 1679"/>
                <a:gd name="T26" fmla="*/ 1845 w 3506"/>
                <a:gd name="T27" fmla="*/ 340 h 1679"/>
                <a:gd name="T28" fmla="*/ 1949 w 3506"/>
                <a:gd name="T29" fmla="*/ 332 h 1679"/>
                <a:gd name="T30" fmla="*/ 2043 w 3506"/>
                <a:gd name="T31" fmla="*/ 306 h 1679"/>
                <a:gd name="T32" fmla="*/ 2112 w 3506"/>
                <a:gd name="T33" fmla="*/ 246 h 1679"/>
                <a:gd name="T34" fmla="*/ 2224 w 3506"/>
                <a:gd name="T35" fmla="*/ 108 h 1679"/>
                <a:gd name="T36" fmla="*/ 2275 w 3506"/>
                <a:gd name="T37" fmla="*/ 74 h 1679"/>
                <a:gd name="T38" fmla="*/ 2301 w 3506"/>
                <a:gd name="T39" fmla="*/ 56 h 1679"/>
                <a:gd name="T40" fmla="*/ 2447 w 3506"/>
                <a:gd name="T41" fmla="*/ 31 h 1679"/>
                <a:gd name="T42" fmla="*/ 2602 w 3506"/>
                <a:gd name="T43" fmla="*/ 48 h 1679"/>
                <a:gd name="T44" fmla="*/ 2722 w 3506"/>
                <a:gd name="T45" fmla="*/ 74 h 1679"/>
                <a:gd name="T46" fmla="*/ 2851 w 3506"/>
                <a:gd name="T47" fmla="*/ 142 h 1679"/>
                <a:gd name="T48" fmla="*/ 2911 w 3506"/>
                <a:gd name="T49" fmla="*/ 203 h 1679"/>
                <a:gd name="T50" fmla="*/ 2920 w 3506"/>
                <a:gd name="T51" fmla="*/ 237 h 1679"/>
                <a:gd name="T52" fmla="*/ 3032 w 3506"/>
                <a:gd name="T53" fmla="*/ 289 h 1679"/>
                <a:gd name="T54" fmla="*/ 3083 w 3506"/>
                <a:gd name="T55" fmla="*/ 314 h 1679"/>
                <a:gd name="T56" fmla="*/ 3204 w 3506"/>
                <a:gd name="T57" fmla="*/ 443 h 1679"/>
                <a:gd name="T58" fmla="*/ 3307 w 3506"/>
                <a:gd name="T59" fmla="*/ 598 h 1679"/>
                <a:gd name="T60" fmla="*/ 3333 w 3506"/>
                <a:gd name="T61" fmla="*/ 641 h 1679"/>
                <a:gd name="T62" fmla="*/ 3376 w 3506"/>
                <a:gd name="T63" fmla="*/ 718 h 1679"/>
                <a:gd name="T64" fmla="*/ 3419 w 3506"/>
                <a:gd name="T65" fmla="*/ 804 h 1679"/>
                <a:gd name="T66" fmla="*/ 3479 w 3506"/>
                <a:gd name="T67" fmla="*/ 942 h 1679"/>
                <a:gd name="T68" fmla="*/ 3487 w 3506"/>
                <a:gd name="T69" fmla="*/ 1226 h 1679"/>
                <a:gd name="T70" fmla="*/ 3419 w 3506"/>
                <a:gd name="T71" fmla="*/ 1286 h 1679"/>
                <a:gd name="T72" fmla="*/ 3315 w 3506"/>
                <a:gd name="T73" fmla="*/ 1320 h 1679"/>
                <a:gd name="T74" fmla="*/ 3135 w 3506"/>
                <a:gd name="T75" fmla="*/ 1372 h 1679"/>
                <a:gd name="T76" fmla="*/ 2507 w 3506"/>
                <a:gd name="T77" fmla="*/ 1346 h 1679"/>
                <a:gd name="T78" fmla="*/ 2344 w 3506"/>
                <a:gd name="T79" fmla="*/ 1389 h 1679"/>
                <a:gd name="T80" fmla="*/ 2198 w 3506"/>
                <a:gd name="T81" fmla="*/ 1423 h 1679"/>
                <a:gd name="T82" fmla="*/ 2043 w 3506"/>
                <a:gd name="T83" fmla="*/ 1475 h 1679"/>
                <a:gd name="T84" fmla="*/ 1820 w 3506"/>
                <a:gd name="T85" fmla="*/ 1466 h 1679"/>
                <a:gd name="T86" fmla="*/ 1768 w 3506"/>
                <a:gd name="T87" fmla="*/ 1501 h 1679"/>
                <a:gd name="T88" fmla="*/ 1209 w 3506"/>
                <a:gd name="T89" fmla="*/ 1518 h 1679"/>
                <a:gd name="T90" fmla="*/ 960 w 3506"/>
                <a:gd name="T91" fmla="*/ 1561 h 1679"/>
                <a:gd name="T92" fmla="*/ 719 w 3506"/>
                <a:gd name="T93" fmla="*/ 1518 h 1679"/>
                <a:gd name="T94" fmla="*/ 599 w 3506"/>
                <a:gd name="T95" fmla="*/ 1475 h 1679"/>
                <a:gd name="T96" fmla="*/ 470 w 3506"/>
                <a:gd name="T97" fmla="*/ 1441 h 1679"/>
                <a:gd name="T98" fmla="*/ 324 w 3506"/>
                <a:gd name="T99" fmla="*/ 1406 h 1679"/>
                <a:gd name="T100" fmla="*/ 281 w 3506"/>
                <a:gd name="T101" fmla="*/ 1398 h 1679"/>
                <a:gd name="T102" fmla="*/ 229 w 3506"/>
                <a:gd name="T103" fmla="*/ 1380 h 1679"/>
                <a:gd name="T104" fmla="*/ 109 w 3506"/>
                <a:gd name="T105" fmla="*/ 1286 h 1679"/>
                <a:gd name="T106" fmla="*/ 23 w 3506"/>
                <a:gd name="T107" fmla="*/ 1226 h 1679"/>
                <a:gd name="T108" fmla="*/ 14 w 3506"/>
                <a:gd name="T109" fmla="*/ 1200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6" h="1679">
                  <a:moveTo>
                    <a:pt x="14" y="1200"/>
                  </a:moveTo>
                  <a:cubicBezTo>
                    <a:pt x="49" y="1147"/>
                    <a:pt x="88" y="1080"/>
                    <a:pt x="109" y="1019"/>
                  </a:cubicBezTo>
                  <a:cubicBezTo>
                    <a:pt x="112" y="999"/>
                    <a:pt x="106" y="976"/>
                    <a:pt x="117" y="959"/>
                  </a:cubicBezTo>
                  <a:cubicBezTo>
                    <a:pt x="148" y="910"/>
                    <a:pt x="231" y="920"/>
                    <a:pt x="272" y="916"/>
                  </a:cubicBezTo>
                  <a:cubicBezTo>
                    <a:pt x="307" y="905"/>
                    <a:pt x="340" y="893"/>
                    <a:pt x="375" y="882"/>
                  </a:cubicBezTo>
                  <a:cubicBezTo>
                    <a:pt x="443" y="814"/>
                    <a:pt x="534" y="824"/>
                    <a:pt x="625" y="813"/>
                  </a:cubicBezTo>
                  <a:cubicBezTo>
                    <a:pt x="701" y="793"/>
                    <a:pt x="618" y="813"/>
                    <a:pt x="754" y="796"/>
                  </a:cubicBezTo>
                  <a:cubicBezTo>
                    <a:pt x="834" y="786"/>
                    <a:pt x="913" y="764"/>
                    <a:pt x="994" y="753"/>
                  </a:cubicBezTo>
                  <a:cubicBezTo>
                    <a:pt x="1017" y="738"/>
                    <a:pt x="1021" y="738"/>
                    <a:pt x="1037" y="718"/>
                  </a:cubicBezTo>
                  <a:cubicBezTo>
                    <a:pt x="1043" y="710"/>
                    <a:pt x="1044" y="696"/>
                    <a:pt x="1054" y="693"/>
                  </a:cubicBezTo>
                  <a:cubicBezTo>
                    <a:pt x="1157" y="661"/>
                    <a:pt x="1387" y="647"/>
                    <a:pt x="1493" y="641"/>
                  </a:cubicBezTo>
                  <a:cubicBezTo>
                    <a:pt x="1541" y="635"/>
                    <a:pt x="1608" y="640"/>
                    <a:pt x="1648" y="607"/>
                  </a:cubicBezTo>
                  <a:cubicBezTo>
                    <a:pt x="1696" y="568"/>
                    <a:pt x="1678" y="514"/>
                    <a:pt x="1708" y="469"/>
                  </a:cubicBezTo>
                  <a:cubicBezTo>
                    <a:pt x="1731" y="435"/>
                    <a:pt x="1803" y="346"/>
                    <a:pt x="1845" y="340"/>
                  </a:cubicBezTo>
                  <a:cubicBezTo>
                    <a:pt x="1879" y="335"/>
                    <a:pt x="1914" y="335"/>
                    <a:pt x="1949" y="332"/>
                  </a:cubicBezTo>
                  <a:cubicBezTo>
                    <a:pt x="1982" y="325"/>
                    <a:pt x="2011" y="316"/>
                    <a:pt x="2043" y="306"/>
                  </a:cubicBezTo>
                  <a:cubicBezTo>
                    <a:pt x="2103" y="265"/>
                    <a:pt x="2083" y="288"/>
                    <a:pt x="2112" y="246"/>
                  </a:cubicBezTo>
                  <a:cubicBezTo>
                    <a:pt x="2133" y="177"/>
                    <a:pt x="2164" y="148"/>
                    <a:pt x="2224" y="108"/>
                  </a:cubicBezTo>
                  <a:cubicBezTo>
                    <a:pt x="2241" y="97"/>
                    <a:pt x="2258" y="85"/>
                    <a:pt x="2275" y="74"/>
                  </a:cubicBezTo>
                  <a:cubicBezTo>
                    <a:pt x="2284" y="68"/>
                    <a:pt x="2301" y="56"/>
                    <a:pt x="2301" y="56"/>
                  </a:cubicBezTo>
                  <a:cubicBezTo>
                    <a:pt x="2339" y="0"/>
                    <a:pt x="2374" y="24"/>
                    <a:pt x="2447" y="31"/>
                  </a:cubicBezTo>
                  <a:cubicBezTo>
                    <a:pt x="2499" y="36"/>
                    <a:pt x="2602" y="48"/>
                    <a:pt x="2602" y="48"/>
                  </a:cubicBezTo>
                  <a:cubicBezTo>
                    <a:pt x="2643" y="60"/>
                    <a:pt x="2680" y="68"/>
                    <a:pt x="2722" y="74"/>
                  </a:cubicBezTo>
                  <a:cubicBezTo>
                    <a:pt x="2770" y="89"/>
                    <a:pt x="2804" y="123"/>
                    <a:pt x="2851" y="142"/>
                  </a:cubicBezTo>
                  <a:cubicBezTo>
                    <a:pt x="2873" y="165"/>
                    <a:pt x="2893" y="176"/>
                    <a:pt x="2911" y="203"/>
                  </a:cubicBezTo>
                  <a:cubicBezTo>
                    <a:pt x="2914" y="214"/>
                    <a:pt x="2914" y="227"/>
                    <a:pt x="2920" y="237"/>
                  </a:cubicBezTo>
                  <a:cubicBezTo>
                    <a:pt x="2945" y="280"/>
                    <a:pt x="2994" y="264"/>
                    <a:pt x="3032" y="289"/>
                  </a:cubicBezTo>
                  <a:cubicBezTo>
                    <a:pt x="3065" y="311"/>
                    <a:pt x="3048" y="303"/>
                    <a:pt x="3083" y="314"/>
                  </a:cubicBezTo>
                  <a:cubicBezTo>
                    <a:pt x="3128" y="345"/>
                    <a:pt x="3171" y="398"/>
                    <a:pt x="3204" y="443"/>
                  </a:cubicBezTo>
                  <a:cubicBezTo>
                    <a:pt x="3218" y="504"/>
                    <a:pt x="3273" y="546"/>
                    <a:pt x="3307" y="598"/>
                  </a:cubicBezTo>
                  <a:cubicBezTo>
                    <a:pt x="3329" y="671"/>
                    <a:pt x="3297" y="582"/>
                    <a:pt x="3333" y="641"/>
                  </a:cubicBezTo>
                  <a:cubicBezTo>
                    <a:pt x="3349" y="668"/>
                    <a:pt x="3351" y="694"/>
                    <a:pt x="3376" y="718"/>
                  </a:cubicBezTo>
                  <a:cubicBezTo>
                    <a:pt x="3391" y="749"/>
                    <a:pt x="3399" y="776"/>
                    <a:pt x="3419" y="804"/>
                  </a:cubicBezTo>
                  <a:cubicBezTo>
                    <a:pt x="3430" y="852"/>
                    <a:pt x="3452" y="901"/>
                    <a:pt x="3479" y="942"/>
                  </a:cubicBezTo>
                  <a:cubicBezTo>
                    <a:pt x="3495" y="1062"/>
                    <a:pt x="3506" y="1059"/>
                    <a:pt x="3487" y="1226"/>
                  </a:cubicBezTo>
                  <a:cubicBezTo>
                    <a:pt x="3484" y="1250"/>
                    <a:pt x="3426" y="1281"/>
                    <a:pt x="3419" y="1286"/>
                  </a:cubicBezTo>
                  <a:cubicBezTo>
                    <a:pt x="3391" y="1305"/>
                    <a:pt x="3347" y="1307"/>
                    <a:pt x="3315" y="1320"/>
                  </a:cubicBezTo>
                  <a:cubicBezTo>
                    <a:pt x="3256" y="1345"/>
                    <a:pt x="3198" y="1359"/>
                    <a:pt x="3135" y="1372"/>
                  </a:cubicBezTo>
                  <a:cubicBezTo>
                    <a:pt x="2926" y="1368"/>
                    <a:pt x="2705" y="1415"/>
                    <a:pt x="2507" y="1346"/>
                  </a:cubicBezTo>
                  <a:cubicBezTo>
                    <a:pt x="2403" y="1357"/>
                    <a:pt x="2427" y="1364"/>
                    <a:pt x="2344" y="1389"/>
                  </a:cubicBezTo>
                  <a:cubicBezTo>
                    <a:pt x="2297" y="1403"/>
                    <a:pt x="2246" y="1412"/>
                    <a:pt x="2198" y="1423"/>
                  </a:cubicBezTo>
                  <a:cubicBezTo>
                    <a:pt x="2149" y="1448"/>
                    <a:pt x="2096" y="1461"/>
                    <a:pt x="2043" y="1475"/>
                  </a:cubicBezTo>
                  <a:cubicBezTo>
                    <a:pt x="1969" y="1472"/>
                    <a:pt x="1894" y="1459"/>
                    <a:pt x="1820" y="1466"/>
                  </a:cubicBezTo>
                  <a:cubicBezTo>
                    <a:pt x="1799" y="1468"/>
                    <a:pt x="1768" y="1501"/>
                    <a:pt x="1768" y="1501"/>
                  </a:cubicBezTo>
                  <a:cubicBezTo>
                    <a:pt x="1652" y="1679"/>
                    <a:pt x="1767" y="1518"/>
                    <a:pt x="1209" y="1518"/>
                  </a:cubicBezTo>
                  <a:cubicBezTo>
                    <a:pt x="1131" y="1518"/>
                    <a:pt x="1039" y="1552"/>
                    <a:pt x="960" y="1561"/>
                  </a:cubicBezTo>
                  <a:cubicBezTo>
                    <a:pt x="880" y="1554"/>
                    <a:pt x="797" y="1541"/>
                    <a:pt x="719" y="1518"/>
                  </a:cubicBezTo>
                  <a:cubicBezTo>
                    <a:pt x="679" y="1506"/>
                    <a:pt x="640" y="1484"/>
                    <a:pt x="599" y="1475"/>
                  </a:cubicBezTo>
                  <a:cubicBezTo>
                    <a:pt x="551" y="1465"/>
                    <a:pt x="515" y="1456"/>
                    <a:pt x="470" y="1441"/>
                  </a:cubicBezTo>
                  <a:cubicBezTo>
                    <a:pt x="421" y="1425"/>
                    <a:pt x="375" y="1417"/>
                    <a:pt x="324" y="1406"/>
                  </a:cubicBezTo>
                  <a:cubicBezTo>
                    <a:pt x="310" y="1403"/>
                    <a:pt x="295" y="1402"/>
                    <a:pt x="281" y="1398"/>
                  </a:cubicBezTo>
                  <a:cubicBezTo>
                    <a:pt x="263" y="1393"/>
                    <a:pt x="229" y="1380"/>
                    <a:pt x="229" y="1380"/>
                  </a:cubicBezTo>
                  <a:cubicBezTo>
                    <a:pt x="196" y="1348"/>
                    <a:pt x="152" y="1299"/>
                    <a:pt x="109" y="1286"/>
                  </a:cubicBezTo>
                  <a:cubicBezTo>
                    <a:pt x="84" y="1248"/>
                    <a:pt x="66" y="1239"/>
                    <a:pt x="23" y="1226"/>
                  </a:cubicBezTo>
                  <a:cubicBezTo>
                    <a:pt x="3" y="1205"/>
                    <a:pt x="0" y="1214"/>
                    <a:pt x="14" y="1200"/>
                  </a:cubicBezTo>
                  <a:close/>
                </a:path>
              </a:pathLst>
            </a:custGeom>
            <a:noFill/>
            <a:ln w="28575" cap="flat" cmpd="sng">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2" name="Text Box 6"/>
            <p:cNvSpPr txBox="1">
              <a:spLocks noChangeArrowheads="1"/>
            </p:cNvSpPr>
            <p:nvPr/>
          </p:nvSpPr>
          <p:spPr bwMode="auto">
            <a:xfrm>
              <a:off x="0" y="2880"/>
              <a:ext cx="1090" cy="750"/>
            </a:xfrm>
            <a:prstGeom prst="rect">
              <a:avLst/>
            </a:prstGeom>
            <a:solidFill>
              <a:srgbClr val="DCD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a:solidFill>
                    <a:schemeClr val="hlink"/>
                  </a:solidFill>
                  <a:latin typeface="Tahoma" panose="020B0604030504040204" pitchFamily="34" charset="0"/>
                </a:rPr>
                <a:t>Datasets</a:t>
              </a:r>
            </a:p>
            <a:p>
              <a:pPr eaLnBrk="0" hangingPunct="0"/>
              <a:r>
                <a:rPr lang="en-US" altLang="en-US">
                  <a:solidFill>
                    <a:schemeClr val="hlink"/>
                  </a:solidFill>
                  <a:latin typeface="Tahoma" panose="020B0604030504040204" pitchFamily="34" charset="0"/>
                </a:rPr>
                <a:t>(data models &amp;</a:t>
              </a:r>
            </a:p>
            <a:p>
              <a:pPr eaLnBrk="0" hangingPunct="0"/>
              <a:r>
                <a:rPr lang="en-US" altLang="en-US">
                  <a:solidFill>
                    <a:schemeClr val="hlink"/>
                  </a:solidFill>
                  <a:latin typeface="Tahoma" panose="020B0604030504040204" pitchFamily="34" charset="0"/>
                </a:rPr>
                <a:t>representation</a:t>
              </a:r>
            </a:p>
            <a:p>
              <a:pPr eaLnBrk="0" hangingPunct="0"/>
              <a:r>
                <a:rPr lang="en-US" altLang="en-US">
                  <a:solidFill>
                    <a:schemeClr val="hlink"/>
                  </a:solidFill>
                  <a:latin typeface="Tahoma" panose="020B0604030504040204" pitchFamily="34" charset="0"/>
                </a:rPr>
                <a:t>model)</a:t>
              </a:r>
            </a:p>
          </p:txBody>
        </p:sp>
        <p:sp>
          <p:nvSpPr>
            <p:cNvPr id="101383" name="Line 7"/>
            <p:cNvSpPr>
              <a:spLocks noChangeShapeType="1"/>
            </p:cNvSpPr>
            <p:nvPr/>
          </p:nvSpPr>
          <p:spPr bwMode="auto">
            <a:xfrm>
              <a:off x="1056" y="3600"/>
              <a:ext cx="240" cy="144"/>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1384" name="Oval 8"/>
          <p:cNvSpPr>
            <a:spLocks noChangeArrowheads="1"/>
          </p:cNvSpPr>
          <p:nvPr/>
        </p:nvSpPr>
        <p:spPr bwMode="auto">
          <a:xfrm>
            <a:off x="4572000" y="3048000"/>
            <a:ext cx="2514600" cy="1219200"/>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additive="base">
                                        <p:cTn id="7" dur="500" fill="hold"/>
                                        <p:tgtEl>
                                          <p:spTgt spid="101380"/>
                                        </p:tgtEl>
                                        <p:attrNameLst>
                                          <p:attrName>ppt_x</p:attrName>
                                        </p:attrNameLst>
                                      </p:cBhvr>
                                      <p:tavLst>
                                        <p:tav tm="0">
                                          <p:val>
                                            <p:strVal val="#ppt_x"/>
                                          </p:val>
                                        </p:tav>
                                        <p:tav tm="100000">
                                          <p:val>
                                            <p:strVal val="#ppt_x"/>
                                          </p:val>
                                        </p:tav>
                                      </p:tavLst>
                                    </p:anim>
                                    <p:anim calcmode="lin" valueType="num">
                                      <p:cBhvr additive="base">
                                        <p:cTn id="8"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b="2539"/>
          <a:stretch>
            <a:fillRect/>
          </a:stretch>
        </p:blipFill>
        <p:spPr>
          <a:xfrm>
            <a:off x="2133600" y="528638"/>
            <a:ext cx="8305800" cy="632936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3" name="Rectangle 3"/>
          <p:cNvSpPr>
            <a:spLocks noChangeArrowheads="1"/>
          </p:cNvSpPr>
          <p:nvPr/>
        </p:nvSpPr>
        <p:spPr bwMode="auto">
          <a:xfrm>
            <a:off x="3276601" y="1"/>
            <a:ext cx="5362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ahoma" panose="020B0604030504040204" pitchFamily="34" charset="0"/>
              </a:rPr>
              <a:t>Step 4. Performing analysis (</a:t>
            </a:r>
            <a:r>
              <a:rPr lang="en-US" altLang="en-US" b="1">
                <a:solidFill>
                  <a:schemeClr val="hlink"/>
                </a:solidFill>
                <a:latin typeface="Tahoma" panose="020B0604030504040204" pitchFamily="34" charset="0"/>
              </a:rPr>
              <a:t>spatial analysis</a:t>
            </a:r>
            <a:r>
              <a:rPr lang="en-US" altLang="en-US" b="1">
                <a:latin typeface="Tahoma" panose="020B0604030504040204" pitchFamily="34"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57951" y="1643064"/>
            <a:ext cx="3540125" cy="3741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7" name="Rectangle 3"/>
          <p:cNvSpPr>
            <a:spLocks noChangeArrowheads="1"/>
          </p:cNvSpPr>
          <p:nvPr/>
        </p:nvSpPr>
        <p:spPr bwMode="auto">
          <a:xfrm>
            <a:off x="2209801" y="2286001"/>
            <a:ext cx="421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ahoma" panose="020B0604030504040204" pitchFamily="34" charset="0"/>
              </a:rPr>
              <a:t>Step 5. Verifying the model’s result</a:t>
            </a:r>
          </a:p>
        </p:txBody>
      </p:sp>
      <p:sp>
        <p:nvSpPr>
          <p:cNvPr id="103428" name="Rectangle 4"/>
          <p:cNvSpPr>
            <a:spLocks noChangeArrowheads="1"/>
          </p:cNvSpPr>
          <p:nvPr/>
        </p:nvSpPr>
        <p:spPr bwMode="auto">
          <a:xfrm>
            <a:off x="2209800" y="5715001"/>
            <a:ext cx="386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b="1">
                <a:latin typeface="Tahoma" panose="020B0604030504040204" pitchFamily="34" charset="0"/>
              </a:rPr>
              <a:t>Step 6. Implementing the result</a:t>
            </a:r>
          </a:p>
        </p:txBody>
      </p:sp>
      <p:sp>
        <p:nvSpPr>
          <p:cNvPr id="103429" name="Text Box 5"/>
          <p:cNvSpPr txBox="1">
            <a:spLocks noChangeArrowheads="1"/>
          </p:cNvSpPr>
          <p:nvPr/>
        </p:nvSpPr>
        <p:spPr bwMode="auto">
          <a:xfrm>
            <a:off x="2667000" y="2819401"/>
            <a:ext cx="340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US" altLang="en-US">
                <a:solidFill>
                  <a:schemeClr val="hlink"/>
                </a:solidFill>
                <a:latin typeface="Tahoma" panose="020B0604030504040204" pitchFamily="34" charset="0"/>
              </a:rPr>
              <a:t> </a:t>
            </a:r>
            <a:r>
              <a:rPr lang="en-US" altLang="en-US">
                <a:latin typeface="Tahoma" panose="020B0604030504040204" pitchFamily="34" charset="0"/>
              </a:rPr>
              <a:t>to verify if the result is correct</a:t>
            </a:r>
          </a:p>
        </p:txBody>
      </p:sp>
      <p:sp>
        <p:nvSpPr>
          <p:cNvPr id="103430" name="Text Box 6"/>
          <p:cNvSpPr txBox="1">
            <a:spLocks noChangeArrowheads="1"/>
          </p:cNvSpPr>
          <p:nvPr/>
        </p:nvSpPr>
        <p:spPr bwMode="auto">
          <a:xfrm>
            <a:off x="2667001" y="6248401"/>
            <a:ext cx="5083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buFontTx/>
              <a:buChar char="•"/>
            </a:pPr>
            <a:r>
              <a:rPr lang="en-US" altLang="en-US">
                <a:solidFill>
                  <a:schemeClr val="hlink"/>
                </a:solidFill>
                <a:latin typeface="Tahoma" panose="020B0604030504040204" pitchFamily="34" charset="0"/>
              </a:rPr>
              <a:t> </a:t>
            </a:r>
            <a:r>
              <a:rPr lang="en-US" altLang="en-US">
                <a:latin typeface="Tahoma" panose="020B0604030504040204" pitchFamily="34" charset="0"/>
              </a:rPr>
              <a:t>to building a new school in the chosen location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p:txBody>
          <a:bodyPr/>
          <a:lstStyle/>
          <a:p>
            <a:pPr algn="ctr"/>
            <a:r>
              <a:rPr lang="en-US" altLang="en-US" dirty="0"/>
              <a:t>Process Modeling and GIS</a:t>
            </a:r>
          </a:p>
        </p:txBody>
      </p:sp>
      <p:sp>
        <p:nvSpPr>
          <p:cNvPr id="3" name="Content Placeholder 2"/>
          <p:cNvSpPr>
            <a:spLocks noGrp="1"/>
          </p:cNvSpPr>
          <p:nvPr>
            <p:ph idx="4294967295"/>
          </p:nvPr>
        </p:nvSpPr>
        <p:spPr/>
        <p:txBody>
          <a:bodyPr>
            <a:normAutofit/>
          </a:bodyPr>
          <a:lstStyle/>
          <a:p>
            <a:pPr>
              <a:lnSpc>
                <a:spcPct val="90000"/>
              </a:lnSpc>
            </a:pPr>
            <a:r>
              <a:rPr lang="en-US" altLang="en-US" dirty="0"/>
              <a:t>GIS uses:</a:t>
            </a:r>
          </a:p>
          <a:p>
            <a:pPr lvl="1">
              <a:lnSpc>
                <a:spcPct val="90000"/>
              </a:lnSpc>
            </a:pPr>
            <a:r>
              <a:rPr lang="en-US" altLang="en-US" dirty="0"/>
              <a:t>Natural and scale analog</a:t>
            </a:r>
          </a:p>
          <a:p>
            <a:pPr lvl="1">
              <a:lnSpc>
                <a:spcPct val="90000"/>
              </a:lnSpc>
            </a:pPr>
            <a:r>
              <a:rPr lang="en-US" altLang="en-US" dirty="0"/>
              <a:t> Conceptual and</a:t>
            </a:r>
          </a:p>
          <a:p>
            <a:pPr lvl="1">
              <a:lnSpc>
                <a:spcPct val="90000"/>
              </a:lnSpc>
            </a:pPr>
            <a:r>
              <a:rPr lang="en-US" altLang="en-US" dirty="0"/>
              <a:t>Mathematical modeling</a:t>
            </a:r>
          </a:p>
          <a:p>
            <a:pPr>
              <a:lnSpc>
                <a:spcPct val="90000"/>
              </a:lnSpc>
            </a:pPr>
            <a:r>
              <a:rPr lang="en-US" altLang="en-US" dirty="0"/>
              <a:t>Either in isolation or combined in an iterative process.</a:t>
            </a:r>
          </a:p>
          <a:p>
            <a:pPr>
              <a:lnSpc>
                <a:spcPct val="90000"/>
              </a:lnSpc>
            </a:pPr>
            <a:r>
              <a:rPr lang="en-US" altLang="en-US" dirty="0"/>
              <a:t>Proprietary GIS software provides few if any process models as part of the standard set of </a:t>
            </a:r>
            <a:r>
              <a:rPr lang="en-US" altLang="en-US" dirty="0" smtClean="0"/>
              <a:t>functions</a:t>
            </a:r>
          </a:p>
          <a:p>
            <a:pPr lvl="1"/>
            <a:r>
              <a:rPr lang="en-US" altLang="en-US" dirty="0" smtClean="0"/>
              <a:t>ArcGIS is good for Spatial Analysis  </a:t>
            </a:r>
          </a:p>
          <a:p>
            <a:pPr lvl="1"/>
            <a:r>
              <a:rPr lang="en-US" altLang="en-US" dirty="0" smtClean="0"/>
              <a:t>Has a few predictive functions (Kriging)</a:t>
            </a:r>
          </a:p>
          <a:p>
            <a:pPr lvl="1"/>
            <a:r>
              <a:rPr lang="en-US" altLang="en-US" dirty="0" smtClean="0"/>
              <a:t>ArcGIS </a:t>
            </a:r>
            <a:r>
              <a:rPr lang="en-US" altLang="en-US" dirty="0"/>
              <a:t>has Model </a:t>
            </a:r>
            <a:r>
              <a:rPr lang="en-US" altLang="en-US" dirty="0" smtClean="0"/>
              <a:t>Builder to automate functions</a:t>
            </a:r>
            <a:endParaRPr lang="en-US" altLang="en-US" dirty="0"/>
          </a:p>
          <a:p>
            <a:pPr>
              <a:lnSpc>
                <a:spcPct val="90000"/>
              </a:lnSpc>
              <a:buFontTx/>
              <a:buNone/>
            </a:pPr>
            <a:endParaRPr lang="en-US" altLang="en-US" dirty="0"/>
          </a:p>
          <a:p>
            <a:pPr>
              <a:lnSpc>
                <a:spcPct val="90000"/>
              </a:lnSpc>
              <a:buFontTx/>
              <a:buNone/>
            </a:pP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algn="ctr"/>
            <a:r>
              <a:rPr lang="en-US" altLang="en-US" sz="4000" dirty="0"/>
              <a:t>Modeling Physical and Environmental Processes</a:t>
            </a:r>
          </a:p>
        </p:txBody>
      </p:sp>
      <p:sp>
        <p:nvSpPr>
          <p:cNvPr id="14339" name="Content Placeholder 2"/>
          <p:cNvSpPr>
            <a:spLocks noGrp="1"/>
          </p:cNvSpPr>
          <p:nvPr>
            <p:ph idx="4294967295"/>
          </p:nvPr>
        </p:nvSpPr>
        <p:spPr/>
        <p:txBody>
          <a:bodyPr/>
          <a:lstStyle/>
          <a:p>
            <a:r>
              <a:rPr lang="en-US" altLang="en-US"/>
              <a:t>The following example comes from the Department of Conservation:  Bureau of Geology, Natural Areas and Coastal Resources</a:t>
            </a:r>
          </a:p>
          <a:p>
            <a:endParaRPr lang="en-US" altLang="en-US"/>
          </a:p>
          <a:p>
            <a:r>
              <a:rPr lang="en-US" altLang="en-US"/>
              <a:t>http://www.maine.gov/doc/nrimc/mgs/explore/hazards/landslide/facts/nov10.htm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247"/>
            <a:ext cx="9144000" cy="2387600"/>
          </a:xfrm>
        </p:spPr>
        <p:txBody>
          <a:bodyPr/>
          <a:lstStyle/>
          <a:p>
            <a:r>
              <a:rPr lang="en-US" dirty="0" smtClean="0"/>
              <a:t>Spatial Models &amp; Modeling</a:t>
            </a:r>
            <a:endParaRPr lang="en-US" dirty="0"/>
          </a:p>
        </p:txBody>
      </p:sp>
      <p:sp>
        <p:nvSpPr>
          <p:cNvPr id="3" name="Subtitle 2"/>
          <p:cNvSpPr>
            <a:spLocks noGrp="1"/>
          </p:cNvSpPr>
          <p:nvPr>
            <p:ph type="subTitle" idx="1"/>
          </p:nvPr>
        </p:nvSpPr>
        <p:spPr>
          <a:xfrm>
            <a:off x="1524000" y="2469428"/>
            <a:ext cx="9144000" cy="1655762"/>
          </a:xfrm>
        </p:spPr>
        <p:txBody>
          <a:bodyPr/>
          <a:lstStyle/>
          <a:p>
            <a:r>
              <a:rPr lang="en-US" dirty="0" smtClean="0"/>
              <a:t>Ch. 13 Part 1</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663" y="2996868"/>
            <a:ext cx="7879773" cy="3223290"/>
          </a:xfrm>
          <a:prstGeom prst="rect">
            <a:avLst/>
          </a:prstGeom>
        </p:spPr>
      </p:pic>
    </p:spTree>
    <p:extLst>
      <p:ext uri="{BB962C8B-B14F-4D97-AF65-F5344CB8AC3E}">
        <p14:creationId xmlns:p14="http://schemas.microsoft.com/office/powerpoint/2010/main" val="148161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en-US" sz="4000"/>
              <a:t>Modeling Physical and Environmental Processes</a:t>
            </a:r>
          </a:p>
        </p:txBody>
      </p:sp>
      <p:pic>
        <p:nvPicPr>
          <p:cNvPr id="15363" name="Picture 4" descr="http://www.maine.gov/doc/nrimc/mgs/explore/hazards/landslide/facts/nov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6667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2514600" y="5657850"/>
            <a:ext cx="723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Calibri" panose="020F0502020204030204" pitchFamily="34" charset="0"/>
              </a:rPr>
              <a:t>Figure 1.</a:t>
            </a:r>
            <a:r>
              <a:rPr lang="en-US" altLang="en-US">
                <a:latin typeface="Calibri" panose="020F0502020204030204" pitchFamily="34" charset="0"/>
              </a:rPr>
              <a:t> A clay bluff on the north shore of Rockland Harbor failed in 1996. This landslide formed a new scarp about 200 feet landward of the original top of the bluff in just a few hours. Two homes were destroyed as a result of this catastrophic slide.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maine.gov/doc/nrimc/mgs/explore/hazards/landslide/facts/nov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38200"/>
            <a:ext cx="66675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maine.gov/doc/nrimc/mgs/explore/hazards/landslide/facts/nov10-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838200"/>
            <a:ext cx="30956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www.maine.gov/doc/nrimc/mgs/explore/hazards/landslide/facts/nov10-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914400"/>
            <a:ext cx="30956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http://www.maine.gov/doc/nrimc/mgs/explore/hazards/landslide/facts/nov10-4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1" y="3429000"/>
            <a:ext cx="30956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5105400" y="4114801"/>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Calibri" panose="020F0502020204030204" pitchFamily="34" charset="0"/>
              </a:rPr>
              <a:t>Figure 4.</a:t>
            </a:r>
            <a:r>
              <a:rPr lang="en-US" altLang="en-US">
                <a:latin typeface="Calibri" panose="020F0502020204030204" pitchFamily="34" charset="0"/>
              </a:rPr>
              <a:t> A large rotational slide occurred in the spring of 2006 along Hobbs Brook in Cumberland, Maine in an area of high relief and steeply sloped stream bank. The slide occurred after a heavy sustained rainfall.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aine.gov/doc/nrimc/mgs/explore/hazards/landslide/facts/nov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0"/>
            <a:ext cx="6667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2438400" y="4953001"/>
            <a:ext cx="678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Calibri" panose="020F0502020204030204" pitchFamily="34" charset="0"/>
              </a:rPr>
              <a:t>Figure 5.</a:t>
            </a:r>
            <a:r>
              <a:rPr lang="en-US" altLang="en-US">
                <a:latin typeface="Calibri" panose="020F0502020204030204" pitchFamily="34" charset="0"/>
              </a:rPr>
              <a:t> In May of 2005 a landslide occurred in Wells along the banks of the Merriland River. The slide destroyed a portion of a walking trail in the Rachel Carson National Wildlife Refuge and removed the backyard of a nearby house. Parts of the house's foundation were left exposed and the house was declared unsafe to inhabit.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maine.gov/doc/nrimc/mgs/explore/hazards/landslide/facts/nov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7200"/>
            <a:ext cx="66675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1905000" y="56578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Calibri" panose="020F0502020204030204" pitchFamily="34" charset="0"/>
              </a:rPr>
              <a:t>Figure 6.</a:t>
            </a:r>
            <a:r>
              <a:rPr lang="en-US" altLang="en-US">
                <a:latin typeface="Calibri" panose="020F0502020204030204" pitchFamily="34" charset="0"/>
              </a:rPr>
              <a:t> In May of 2006, a large earth flow caused by improper drainage due to recent road construction occurred in Sanford, Maine. The drainage focused heavy runoff towards this property, which then undercut the overlying sand, causing a large earth flow into Branch Brook.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maine.gov/doc/nrimc/mgs/explore/hazards/landslide/facts/nov10-7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1"/>
            <a:ext cx="4267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http://www.maine.gov/doc/nrimc/mgs/explore/hazards/landslide/facts/nov10-7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64" y="762000"/>
            <a:ext cx="41608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1828800" y="4114801"/>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b="1">
                <a:latin typeface="Calibri" panose="020F0502020204030204" pitchFamily="34" charset="0"/>
              </a:rPr>
              <a:t>Figure 7.</a:t>
            </a:r>
            <a:r>
              <a:rPr lang="en-US" altLang="en-US">
                <a:latin typeface="Calibri" panose="020F0502020204030204" pitchFamily="34" charset="0"/>
              </a:rPr>
              <a:t> A landslide occurred along the Penobscot River in the town of Greenbush on June 30, 2006. The slide undercut Route 2 and caused this section of roadway to be closed until the river bank stabilized, and the roadway section was rebuilt.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algn="ctr"/>
            <a:r>
              <a:rPr lang="en-US" altLang="en-US" dirty="0"/>
              <a:t>Risk Factor Analysis</a:t>
            </a:r>
          </a:p>
        </p:txBody>
      </p:sp>
      <p:sp>
        <p:nvSpPr>
          <p:cNvPr id="3" name="Content Placeholder 2"/>
          <p:cNvSpPr>
            <a:spLocks noGrp="1"/>
          </p:cNvSpPr>
          <p:nvPr>
            <p:ph idx="4294967295"/>
          </p:nvPr>
        </p:nvSpPr>
        <p:spPr/>
        <p:txBody>
          <a:bodyPr>
            <a:normAutofit/>
          </a:bodyPr>
          <a:lstStyle/>
          <a:p>
            <a:pPr>
              <a:lnSpc>
                <a:spcPct val="80000"/>
              </a:lnSpc>
            </a:pPr>
            <a:r>
              <a:rPr lang="en-US" altLang="en-US" sz="2000"/>
              <a:t>The Landslide Susceptibility Maps were created using Risk Factor Analysis based on the following principles:</a:t>
            </a:r>
          </a:p>
          <a:p>
            <a:pPr lvl="1">
              <a:lnSpc>
                <a:spcPct val="80000"/>
              </a:lnSpc>
            </a:pPr>
            <a:r>
              <a:rPr lang="en-US" altLang="en-US" sz="1800"/>
              <a:t>It is likely that landslides will occur where they have occurred in the past.</a:t>
            </a:r>
          </a:p>
          <a:p>
            <a:pPr lvl="1">
              <a:lnSpc>
                <a:spcPct val="80000"/>
              </a:lnSpc>
            </a:pPr>
            <a:r>
              <a:rPr lang="en-US" altLang="en-US" sz="1800"/>
              <a:t>Landslides are likely to occur in similar geological, geomorphological, and hydrological conditions as they have in the past.</a:t>
            </a:r>
          </a:p>
          <a:p>
            <a:pPr>
              <a:lnSpc>
                <a:spcPct val="80000"/>
              </a:lnSpc>
            </a:pPr>
            <a:r>
              <a:rPr lang="en-US" altLang="en-US" sz="2000"/>
              <a:t>Simply put:</a:t>
            </a:r>
          </a:p>
          <a:p>
            <a:pPr lvl="1">
              <a:lnSpc>
                <a:spcPct val="80000"/>
              </a:lnSpc>
            </a:pPr>
            <a:r>
              <a:rPr lang="en-US" altLang="en-US" sz="1800"/>
              <a:t>All available data is collected for risk factors that are located within the area of study. </a:t>
            </a:r>
          </a:p>
          <a:p>
            <a:pPr lvl="1">
              <a:lnSpc>
                <a:spcPct val="80000"/>
              </a:lnSpc>
            </a:pPr>
            <a:r>
              <a:rPr lang="en-US" altLang="en-US" sz="1800"/>
              <a:t>Next, all landslide locations within this same area are systematically mapped.</a:t>
            </a:r>
          </a:p>
          <a:p>
            <a:pPr lvl="1">
              <a:lnSpc>
                <a:spcPct val="80000"/>
              </a:lnSpc>
            </a:pPr>
            <a:r>
              <a:rPr lang="en-US" altLang="en-US" sz="1800"/>
              <a:t> Using a Geographic Information System (GIS), mapped landslides are compared to each risk factor and examined to determine which risk factors are the most statistically significant causes of landslides. </a:t>
            </a:r>
          </a:p>
          <a:p>
            <a:pPr lvl="1">
              <a:lnSpc>
                <a:spcPct val="80000"/>
              </a:lnSpc>
            </a:pPr>
            <a:r>
              <a:rPr lang="en-US" altLang="en-US" sz="1800"/>
              <a:t>Once the analysis is complete, statistically significant risk factors are mapped, and zones of landslide susceptibility are created, ranging from areas of no risk factors (lowest landslide potential) to areas where there are 3 or more risk factors present (highest landslide potential). </a:t>
            </a:r>
          </a:p>
          <a:p>
            <a:pPr>
              <a:lnSpc>
                <a:spcPct val="80000"/>
              </a:lnSpc>
            </a:pPr>
            <a:endParaRPr lang="en-US" alt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altLang="en-US"/>
              <a:t>Landslide Risk Factors</a:t>
            </a:r>
          </a:p>
        </p:txBody>
      </p:sp>
      <p:pic>
        <p:nvPicPr>
          <p:cNvPr id="27651" name="Picture 3" descr="Risk_Factors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159000"/>
            <a:ext cx="89281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algn="ctr"/>
            <a:r>
              <a:rPr lang="en-US" altLang="en-US" dirty="0"/>
              <a:t>Risk Factors Used in This Study</a:t>
            </a:r>
          </a:p>
        </p:txBody>
      </p:sp>
      <p:sp>
        <p:nvSpPr>
          <p:cNvPr id="3" name="Content Placeholder 2"/>
          <p:cNvSpPr>
            <a:spLocks noGrp="1"/>
          </p:cNvSpPr>
          <p:nvPr>
            <p:ph idx="4294967295"/>
          </p:nvPr>
        </p:nvSpPr>
        <p:spPr/>
        <p:txBody>
          <a:bodyPr>
            <a:normAutofit/>
          </a:bodyPr>
          <a:lstStyle/>
          <a:p>
            <a:pPr>
              <a:lnSpc>
                <a:spcPct val="80000"/>
              </a:lnSpc>
            </a:pPr>
            <a:r>
              <a:rPr lang="en-US" altLang="en-US" sz="2000"/>
              <a:t>Geomorphic Risk Factors </a:t>
            </a:r>
          </a:p>
          <a:p>
            <a:pPr lvl="1">
              <a:lnSpc>
                <a:spcPct val="80000"/>
              </a:lnSpc>
            </a:pPr>
            <a:r>
              <a:rPr lang="en-US" altLang="en-US" sz="1800" i="1"/>
              <a:t>Slope:</a:t>
            </a:r>
            <a:r>
              <a:rPr lang="en-US" altLang="en-US" sz="1800"/>
              <a:t> The steeper the slope, the larger the shear stress on the materials and the more susceptible the slope is to failure</a:t>
            </a:r>
          </a:p>
          <a:p>
            <a:pPr lvl="1">
              <a:lnSpc>
                <a:spcPct val="80000"/>
              </a:lnSpc>
            </a:pPr>
            <a:r>
              <a:rPr lang="en-US" altLang="en-US" sz="1800" i="1"/>
              <a:t>Curvature (concave):</a:t>
            </a:r>
            <a:r>
              <a:rPr lang="en-US" altLang="en-US" sz="1800"/>
              <a:t> Concave topography will concentrate groundwater flow, raising pore pressures and reducing shear strength of the soil.</a:t>
            </a:r>
          </a:p>
          <a:p>
            <a:pPr lvl="1">
              <a:lnSpc>
                <a:spcPct val="80000"/>
              </a:lnSpc>
            </a:pPr>
            <a:r>
              <a:rPr lang="en-US" altLang="en-US" sz="1800" i="1"/>
              <a:t>Slope aspect:</a:t>
            </a:r>
            <a:r>
              <a:rPr lang="en-US" altLang="en-US" sz="1800"/>
              <a:t> Repeated freeze/thaw cycles reduce the shear strength of the shallow soil material, increasing the likelihood of shallow soil slumps and creep.</a:t>
            </a:r>
          </a:p>
          <a:p>
            <a:pPr lvl="1">
              <a:lnSpc>
                <a:spcPct val="80000"/>
              </a:lnSpc>
            </a:pPr>
            <a:r>
              <a:rPr lang="en-US" altLang="en-US" sz="1800" i="1"/>
              <a:t>Relief/slope height:</a:t>
            </a:r>
            <a:r>
              <a:rPr lang="en-US" altLang="en-US" sz="1800"/>
              <a:t> As the thickness of the potential landslide block increases, the shear stress on the lower section of block increases, making the block (slope) more susceptible to failure. Therefore, thicker sections of surficial materials will be more susceptible to landslides.</a:t>
            </a:r>
          </a:p>
          <a:p>
            <a:pPr>
              <a:lnSpc>
                <a:spcPct val="80000"/>
              </a:lnSpc>
            </a:pPr>
            <a:r>
              <a:rPr lang="en-US" altLang="en-US" sz="2000"/>
              <a:t>Soil properties </a:t>
            </a:r>
          </a:p>
          <a:p>
            <a:pPr lvl="1">
              <a:lnSpc>
                <a:spcPct val="80000"/>
              </a:lnSpc>
            </a:pPr>
            <a:r>
              <a:rPr lang="en-US" altLang="en-US" sz="1800" i="1"/>
              <a:t>Surficial geologic materials:</a:t>
            </a:r>
            <a:r>
              <a:rPr lang="en-US" altLang="en-US" sz="1800"/>
              <a:t> Cohesive materials such as clays are prone to landslides along planes of weakness in the sediment. Less cohesive materials (sands) may slump if slopes oversteepen or ground water pore pressure increases and reduces internal friction. </a:t>
            </a:r>
          </a:p>
          <a:p>
            <a:pPr>
              <a:lnSpc>
                <a:spcPct val="80000"/>
              </a:lnSpc>
            </a:pPr>
            <a:endParaRPr lang="en-US" altLang="en-US"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maine.gov/doc/nrimc/mgs/explore/hazards/landslide/facts/nov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572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4419600" y="62484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 model is a description of reality.</a:t>
            </a:r>
          </a:p>
          <a:p>
            <a:r>
              <a:rPr lang="en-US" dirty="0" smtClean="0"/>
              <a:t>A spatial model describes the basic properties or processes for a set of spatial features which helps us understand their form and behavior.</a:t>
            </a:r>
          </a:p>
          <a:p>
            <a:r>
              <a:rPr lang="en-US" dirty="0" smtClean="0"/>
              <a:t>Spatial models may be (</a:t>
            </a:r>
            <a:r>
              <a:rPr lang="en-US" dirty="0" err="1" smtClean="0"/>
              <a:t>Bolstad</a:t>
            </a:r>
            <a:r>
              <a:rPr lang="en-US" dirty="0" smtClean="0"/>
              <a:t>):</a:t>
            </a:r>
          </a:p>
          <a:p>
            <a:pPr lvl="1"/>
            <a:r>
              <a:rPr lang="en-US" dirty="0" smtClean="0"/>
              <a:t>Prepared and run in a GIS</a:t>
            </a:r>
          </a:p>
          <a:p>
            <a:pPr lvl="1"/>
            <a:r>
              <a:rPr lang="en-US" dirty="0" smtClean="0"/>
              <a:t>Prepared in a GIS and exported to a model.</a:t>
            </a:r>
          </a:p>
          <a:p>
            <a:pPr lvl="1"/>
            <a:r>
              <a:rPr lang="en-US" dirty="0" smtClean="0"/>
              <a:t>Prepared outside a GIS and run inside a GIS</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3</a:t>
            </a:fld>
            <a:endParaRPr lang="en-US"/>
          </a:p>
        </p:txBody>
      </p:sp>
    </p:spTree>
    <p:extLst>
      <p:ext uri="{BB962C8B-B14F-4D97-AF65-F5344CB8AC3E}">
        <p14:creationId xmlns:p14="http://schemas.microsoft.com/office/powerpoint/2010/main" val="244893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aine.gov/doc/nrimc/mgs/explore/hazards/landslide/facts/nov1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381001"/>
            <a:ext cx="5553075"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4648200" y="62484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aine.gov/doc/nrimc/mgs/explore/hazards/landslide/facts/nov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8601"/>
            <a:ext cx="54673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p:cNvSpPr txBox="1">
            <a:spLocks noChangeArrowheads="1"/>
          </p:cNvSpPr>
          <p:nvPr/>
        </p:nvSpPr>
        <p:spPr bwMode="auto">
          <a:xfrm>
            <a:off x="4495800" y="5943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aine.gov/doc/nrimc/mgs/explore/hazards/landslide/facts/nov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304800"/>
            <a:ext cx="55530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4419600" y="61722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aine.gov/doc/nrimc/mgs/explore/hazards/landslide/facts/nov1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81000"/>
            <a:ext cx="539115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p:cNvSpPr txBox="1">
            <a:spLocks noChangeArrowheads="1"/>
          </p:cNvSpPr>
          <p:nvPr/>
        </p:nvSpPr>
        <p:spPr bwMode="auto">
          <a:xfrm>
            <a:off x="3962400" y="60960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aine.gov/doc/nrimc/mgs/explore/hazards/landslide/facts/nov1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304801"/>
            <a:ext cx="578167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2"/>
          <p:cNvSpPr txBox="1">
            <a:spLocks noChangeArrowheads="1"/>
          </p:cNvSpPr>
          <p:nvPr/>
        </p:nvSpPr>
        <p:spPr bwMode="auto">
          <a:xfrm>
            <a:off x="4191000" y="6248400"/>
            <a:ext cx="411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maine.gov/doc/nrimc/mgs/explore/hazards/landslide/facts/nov1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1"/>
            <a:ext cx="569595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p:cNvSpPr txBox="1">
            <a:spLocks noChangeArrowheads="1"/>
          </p:cNvSpPr>
          <p:nvPr/>
        </p:nvSpPr>
        <p:spPr bwMode="auto">
          <a:xfrm>
            <a:off x="3733800" y="61722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ine.gov/doc/nrimc/mgs/explore/hazards/landslide/facts/nov1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1"/>
            <a:ext cx="64770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2"/>
          <p:cNvSpPr txBox="1">
            <a:spLocks noChangeArrowheads="1"/>
          </p:cNvSpPr>
          <p:nvPr/>
        </p:nvSpPr>
        <p:spPr bwMode="auto">
          <a:xfrm>
            <a:off x="3733800" y="6172200"/>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aine.gov/doc/nrimc/mgs/explore/hazards/landslide/facts/nov1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33401"/>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3429000" y="58674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maine.gov/doc/nrimc/mgs/explore/hazards/landslide/facts/nov1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1"/>
            <a:ext cx="56959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4267200" y="6248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a:latin typeface="Calibri" panose="020F0502020204030204" pitchFamily="34" charset="0"/>
              </a:rPr>
              <a:t>Figure 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algn="ctr"/>
            <a:r>
              <a:rPr lang="en-US" altLang="en-US" sz="4000" b="1" dirty="0"/>
              <a:t>Limitations of the maps</a:t>
            </a:r>
            <a:br>
              <a:rPr lang="en-US" altLang="en-US" sz="4000" b="1" dirty="0"/>
            </a:br>
            <a:endParaRPr lang="en-US" altLang="en-US" sz="4000" dirty="0"/>
          </a:p>
        </p:txBody>
      </p:sp>
      <p:sp>
        <p:nvSpPr>
          <p:cNvPr id="3" name="Content Placeholder 2"/>
          <p:cNvSpPr>
            <a:spLocks noGrp="1"/>
          </p:cNvSpPr>
          <p:nvPr>
            <p:ph idx="4294967295"/>
          </p:nvPr>
        </p:nvSpPr>
        <p:spPr/>
        <p:txBody>
          <a:bodyPr>
            <a:normAutofit/>
          </a:bodyPr>
          <a:lstStyle/>
          <a:p>
            <a:pPr>
              <a:lnSpc>
                <a:spcPct val="80000"/>
              </a:lnSpc>
            </a:pPr>
            <a:r>
              <a:rPr lang="en-US" altLang="en-US" sz="2500"/>
              <a:t>Town-level landslide mapping is required to validate the susceptibility maps and provide credibility to local and State officials.</a:t>
            </a:r>
          </a:p>
          <a:p>
            <a:pPr>
              <a:lnSpc>
                <a:spcPct val="80000"/>
              </a:lnSpc>
            </a:pPr>
            <a:r>
              <a:rPr lang="en-US" altLang="en-US" sz="2500"/>
              <a:t>Landslide susceptibility maps indicate where landslides are likely to occur, not whether or when a landslide will occur.</a:t>
            </a:r>
          </a:p>
          <a:p>
            <a:pPr>
              <a:lnSpc>
                <a:spcPct val="80000"/>
              </a:lnSpc>
            </a:pPr>
            <a:r>
              <a:rPr lang="en-US" altLang="en-US" sz="2500"/>
              <a:t>The maps are based on landslide sites mapped below the glacial marine limit. Extension to other geologic settings would require additional study. </a:t>
            </a:r>
          </a:p>
          <a:p>
            <a:pPr lvl="1">
              <a:lnSpc>
                <a:spcPct val="80000"/>
              </a:lnSpc>
            </a:pPr>
            <a:r>
              <a:rPr lang="en-US" altLang="en-US" sz="2200"/>
              <a:t>18% of landslides occur on glacial till</a:t>
            </a:r>
          </a:p>
          <a:p>
            <a:pPr>
              <a:lnSpc>
                <a:spcPct val="80000"/>
              </a:lnSpc>
            </a:pPr>
            <a:r>
              <a:rPr lang="en-US" altLang="en-US" sz="2500"/>
              <a:t>Additional statistical analysis and incorporation of additional risk factors may improve the usefulness of the susceptibility maps. Data for additional risk factors must be available throughout the study area.</a:t>
            </a:r>
          </a:p>
          <a:p>
            <a:pPr>
              <a:lnSpc>
                <a:spcPct val="80000"/>
              </a:lnSpc>
            </a:pPr>
            <a:endParaRPr lang="en-US" altLang="en-US"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 model is a description of reality.</a:t>
            </a:r>
          </a:p>
          <a:p>
            <a:r>
              <a:rPr lang="en-US" dirty="0" smtClean="0"/>
              <a:t>A spatial model describes the basic properties or processes for a set of spatial features which helps us understand their form and behavior.</a:t>
            </a:r>
          </a:p>
          <a:p>
            <a:r>
              <a:rPr lang="en-US" dirty="0" smtClean="0"/>
              <a:t>Spatial models may be:</a:t>
            </a:r>
          </a:p>
          <a:p>
            <a:pPr lvl="1"/>
            <a:r>
              <a:rPr lang="en-US" dirty="0" smtClean="0"/>
              <a:t>Prepared and run in a GIS</a:t>
            </a:r>
          </a:p>
          <a:p>
            <a:pPr lvl="1"/>
            <a:r>
              <a:rPr lang="en-US" dirty="0" smtClean="0"/>
              <a:t>Prepared in a GIS and exported to a model.</a:t>
            </a:r>
          </a:p>
          <a:p>
            <a:pPr lvl="1"/>
            <a:r>
              <a:rPr lang="en-US" dirty="0" smtClean="0"/>
              <a:t>Prepared outside a GIS and run inside a GIS</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4</a:t>
            </a:fld>
            <a:endParaRPr lang="en-US"/>
          </a:p>
        </p:txBody>
      </p:sp>
    </p:spTree>
    <p:extLst>
      <p:ext uri="{BB962C8B-B14F-4D97-AF65-F5344CB8AC3E}">
        <p14:creationId xmlns:p14="http://schemas.microsoft.com/office/powerpoint/2010/main" val="2448938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algn="ctr"/>
            <a:r>
              <a:rPr lang="en-US" altLang="en-US" sz="4000" b="1" dirty="0"/>
              <a:t>Applicability of the maps</a:t>
            </a:r>
            <a:br>
              <a:rPr lang="en-US" altLang="en-US" sz="4000" b="1" dirty="0"/>
            </a:br>
            <a:endParaRPr lang="en-US" altLang="en-US" sz="4000" dirty="0"/>
          </a:p>
        </p:txBody>
      </p:sp>
      <p:sp>
        <p:nvSpPr>
          <p:cNvPr id="47107" name="Content Placeholder 2"/>
          <p:cNvSpPr>
            <a:spLocks noGrp="1"/>
          </p:cNvSpPr>
          <p:nvPr>
            <p:ph idx="4294967295"/>
          </p:nvPr>
        </p:nvSpPr>
        <p:spPr/>
        <p:txBody>
          <a:bodyPr/>
          <a:lstStyle/>
          <a:p>
            <a:r>
              <a:rPr lang="en-US" altLang="en-US"/>
              <a:t>The maps identify where landslides have already occurred and where future landslides may occur. </a:t>
            </a:r>
          </a:p>
          <a:p>
            <a:r>
              <a:rPr lang="en-US" altLang="en-US"/>
              <a:t>Public education.</a:t>
            </a:r>
          </a:p>
          <a:p>
            <a:r>
              <a:rPr lang="en-US" altLang="en-US"/>
              <a:t>The effects of future landslides may be mitigated by adopting appropriate building codes or land use policies in landslide prone areas.</a:t>
            </a:r>
          </a:p>
          <a:p>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algn="ctr"/>
            <a:r>
              <a:rPr lang="en-US" altLang="en-US" sz="4000" b="1" dirty="0"/>
              <a:t>Conclusions</a:t>
            </a:r>
            <a:br>
              <a:rPr lang="en-US" altLang="en-US" sz="4000" b="1" dirty="0"/>
            </a:br>
            <a:endParaRPr lang="en-US" altLang="en-US" sz="4000" dirty="0"/>
          </a:p>
        </p:txBody>
      </p:sp>
      <p:sp>
        <p:nvSpPr>
          <p:cNvPr id="3" name="Content Placeholder 2"/>
          <p:cNvSpPr>
            <a:spLocks noGrp="1"/>
          </p:cNvSpPr>
          <p:nvPr>
            <p:ph idx="4294967295"/>
          </p:nvPr>
        </p:nvSpPr>
        <p:spPr/>
        <p:txBody>
          <a:bodyPr>
            <a:normAutofit/>
          </a:bodyPr>
          <a:lstStyle/>
          <a:p>
            <a:pPr>
              <a:lnSpc>
                <a:spcPct val="80000"/>
              </a:lnSpc>
            </a:pPr>
            <a:r>
              <a:rPr lang="en-US" altLang="en-US" sz="3000"/>
              <a:t>Utilizing input and reviews of maps from local and state officials will enhance future map products.</a:t>
            </a:r>
          </a:p>
          <a:p>
            <a:pPr>
              <a:lnSpc>
                <a:spcPct val="80000"/>
              </a:lnSpc>
            </a:pPr>
            <a:r>
              <a:rPr lang="en-US" altLang="en-US" sz="3000"/>
              <a:t>Acquisition of LIDAR data will enhance quality and accuracy of maps.</a:t>
            </a:r>
          </a:p>
          <a:p>
            <a:pPr>
              <a:lnSpc>
                <a:spcPct val="80000"/>
              </a:lnSpc>
            </a:pPr>
            <a:r>
              <a:rPr lang="en-US" altLang="en-US" sz="3000"/>
              <a:t>Updating Maine's landslide inventory database will increase the accuracy and utilization of the maps.</a:t>
            </a:r>
          </a:p>
          <a:p>
            <a:pPr>
              <a:lnSpc>
                <a:spcPct val="80000"/>
              </a:lnSpc>
            </a:pPr>
            <a:r>
              <a:rPr lang="en-US" altLang="en-US" sz="3000"/>
              <a:t>Landslide susceptibility mapping is an ongoing process and will continually evolve into a more useful tool for landslide hazard mitigation.</a:t>
            </a:r>
          </a:p>
          <a:p>
            <a:pPr>
              <a:lnSpc>
                <a:spcPct val="80000"/>
              </a:lnSpc>
            </a:pPr>
            <a:endParaRPr lang="en-US" altLang="en-US"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Spatial Models</a:t>
            </a:r>
            <a:endParaRPr lang="en-US" dirty="0"/>
          </a:p>
        </p:txBody>
      </p:sp>
      <p:sp>
        <p:nvSpPr>
          <p:cNvPr id="3" name="Content Placeholder 2"/>
          <p:cNvSpPr>
            <a:spLocks noGrp="1"/>
          </p:cNvSpPr>
          <p:nvPr>
            <p:ph idx="1"/>
          </p:nvPr>
        </p:nvSpPr>
        <p:spPr/>
        <p:txBody>
          <a:bodyPr/>
          <a:lstStyle/>
          <a:p>
            <a:r>
              <a:rPr lang="en-US" dirty="0" smtClean="0"/>
              <a:t>Cartographic Models (Automated Mapping Analysis &amp; Processing)</a:t>
            </a:r>
          </a:p>
          <a:p>
            <a:pPr lvl="1"/>
            <a:r>
              <a:rPr lang="en-US" dirty="0" smtClean="0"/>
              <a:t>Often applied to ranking areas in support of decision making.</a:t>
            </a:r>
          </a:p>
          <a:p>
            <a:pPr lvl="2"/>
            <a:r>
              <a:rPr lang="en-US" dirty="0" smtClean="0"/>
              <a:t>Nominal or ordinal output</a:t>
            </a:r>
          </a:p>
          <a:p>
            <a:pPr lvl="1"/>
            <a:r>
              <a:rPr lang="en-US" dirty="0" smtClean="0"/>
              <a:t>Uses processes such as overlay, buffers, reclassification etc.</a:t>
            </a:r>
          </a:p>
          <a:p>
            <a:r>
              <a:rPr lang="en-US" dirty="0" smtClean="0"/>
              <a:t>Simple Spatial Models –focus on applying mathematical relationships</a:t>
            </a:r>
          </a:p>
          <a:p>
            <a:pPr lvl="1"/>
            <a:r>
              <a:rPr lang="en-US" dirty="0" smtClean="0"/>
              <a:t>Subject of SIE 512</a:t>
            </a:r>
          </a:p>
          <a:p>
            <a:pPr lvl="1"/>
            <a:r>
              <a:rPr lang="en-US" dirty="0" smtClean="0"/>
              <a:t>Output is often interval or ratio </a:t>
            </a:r>
          </a:p>
          <a:p>
            <a:r>
              <a:rPr lang="en-US" dirty="0" err="1" smtClean="0"/>
              <a:t>Spatio</a:t>
            </a:r>
            <a:r>
              <a:rPr lang="en-US" dirty="0" smtClean="0"/>
              <a:t>-Temporal Models (Process Models)</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5</a:t>
            </a:fld>
            <a:endParaRPr lang="en-US"/>
          </a:p>
        </p:txBody>
      </p:sp>
    </p:spTree>
    <p:extLst>
      <p:ext uri="{BB962C8B-B14F-4D97-AF65-F5344CB8AC3E}">
        <p14:creationId xmlns:p14="http://schemas.microsoft.com/office/powerpoint/2010/main" val="8772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Cartographic Modeling</a:t>
            </a:r>
            <a:endParaRPr lang="en-US" dirty="0"/>
          </a:p>
        </p:txBody>
      </p:sp>
      <p:sp>
        <p:nvSpPr>
          <p:cNvPr id="3" name="Content Placeholder 2"/>
          <p:cNvSpPr>
            <a:spLocks noGrp="1"/>
          </p:cNvSpPr>
          <p:nvPr>
            <p:ph idx="1"/>
          </p:nvPr>
        </p:nvSpPr>
        <p:spPr/>
        <p:txBody>
          <a:bodyPr/>
          <a:lstStyle/>
          <a:p>
            <a:r>
              <a:rPr lang="en-US" dirty="0" smtClean="0"/>
              <a:t>Subject of Exercises 5 and 6.</a:t>
            </a:r>
          </a:p>
          <a:p>
            <a:r>
              <a:rPr lang="en-US" dirty="0" smtClean="0"/>
              <a:t>Can use “Model Builder” to automate.</a:t>
            </a:r>
          </a:p>
          <a:p>
            <a:r>
              <a:rPr lang="en-US" dirty="0" smtClean="0"/>
              <a:t>Frequently used for suitability analysis.</a:t>
            </a:r>
          </a:p>
          <a:p>
            <a:r>
              <a:rPr lang="en-US" dirty="0" smtClean="0"/>
              <a:t>Temporally static, but may be used to look at change over time for fixed boundaries</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6</a:t>
            </a:fld>
            <a:endParaRPr lang="en-US"/>
          </a:p>
        </p:txBody>
      </p:sp>
    </p:spTree>
    <p:extLst>
      <p:ext uri="{BB962C8B-B14F-4D97-AF65-F5344CB8AC3E}">
        <p14:creationId xmlns:p14="http://schemas.microsoft.com/office/powerpoint/2010/main" val="86128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 of Cartographic Modeling</a:t>
            </a:r>
            <a:endParaRPr lang="en-US" dirty="0"/>
          </a:p>
        </p:txBody>
      </p:sp>
      <p:sp>
        <p:nvSpPr>
          <p:cNvPr id="3" name="Footer Placeholder 2"/>
          <p:cNvSpPr>
            <a:spLocks noGrp="1"/>
          </p:cNvSpPr>
          <p:nvPr>
            <p:ph type="ftr" sz="quarter" idx="11"/>
          </p:nvPr>
        </p:nvSpPr>
        <p:spPr/>
        <p:txBody>
          <a:bodyPr/>
          <a:lstStyle/>
          <a:p>
            <a:r>
              <a:rPr lang="en-US" smtClean="0"/>
              <a:t>Lecture 13</a:t>
            </a:r>
            <a:endParaRPr lang="en-US"/>
          </a:p>
        </p:txBody>
      </p:sp>
      <p:sp>
        <p:nvSpPr>
          <p:cNvPr id="4" name="Slide Number Placeholder 3"/>
          <p:cNvSpPr>
            <a:spLocks noGrp="1"/>
          </p:cNvSpPr>
          <p:nvPr>
            <p:ph type="sldNum" sz="quarter" idx="12"/>
          </p:nvPr>
        </p:nvSpPr>
        <p:spPr/>
        <p:txBody>
          <a:bodyPr/>
          <a:lstStyle/>
          <a:p>
            <a:fld id="{501361ED-099D-48E1-A1E6-A57384C49BC9}" type="slidenum">
              <a:rPr lang="en-US" smtClean="0"/>
              <a:t>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172" y="1542098"/>
            <a:ext cx="7886538" cy="4230052"/>
          </a:xfrm>
          <a:prstGeom prst="rect">
            <a:avLst/>
          </a:prstGeom>
        </p:spPr>
      </p:pic>
    </p:spTree>
    <p:extLst>
      <p:ext uri="{BB962C8B-B14F-4D97-AF65-F5344CB8AC3E}">
        <p14:creationId xmlns:p14="http://schemas.microsoft.com/office/powerpoint/2010/main" val="237217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Spatial Models</a:t>
            </a:r>
            <a:endParaRPr lang="en-US" dirty="0"/>
          </a:p>
        </p:txBody>
      </p:sp>
      <p:sp>
        <p:nvSpPr>
          <p:cNvPr id="3" name="Content Placeholder 2"/>
          <p:cNvSpPr>
            <a:spLocks noGrp="1"/>
          </p:cNvSpPr>
          <p:nvPr>
            <p:ph idx="1"/>
          </p:nvPr>
        </p:nvSpPr>
        <p:spPr/>
        <p:txBody>
          <a:bodyPr/>
          <a:lstStyle/>
          <a:p>
            <a:r>
              <a:rPr lang="en-US" dirty="0" smtClean="0"/>
              <a:t>Cartographic Models (Automated Mapping Analysis &amp; Processing)</a:t>
            </a:r>
          </a:p>
          <a:p>
            <a:pPr lvl="1"/>
            <a:r>
              <a:rPr lang="en-US" dirty="0" smtClean="0"/>
              <a:t>Often applied to ranking areas in support of decision making.</a:t>
            </a:r>
          </a:p>
          <a:p>
            <a:pPr lvl="2"/>
            <a:r>
              <a:rPr lang="en-US" dirty="0" smtClean="0"/>
              <a:t>Nominal or ordinal output</a:t>
            </a:r>
          </a:p>
          <a:p>
            <a:pPr lvl="1"/>
            <a:r>
              <a:rPr lang="en-US" dirty="0" smtClean="0"/>
              <a:t>Uses processes such as overlay, buffers, reclassification etc.</a:t>
            </a:r>
          </a:p>
          <a:p>
            <a:r>
              <a:rPr lang="en-US" dirty="0" smtClean="0"/>
              <a:t>Simple Spatial Models –focus on applying mathematical relationships</a:t>
            </a:r>
          </a:p>
          <a:p>
            <a:pPr lvl="1"/>
            <a:r>
              <a:rPr lang="en-US" dirty="0" smtClean="0"/>
              <a:t>Subject of SIE 512</a:t>
            </a:r>
          </a:p>
          <a:p>
            <a:pPr lvl="1"/>
            <a:r>
              <a:rPr lang="en-US" dirty="0" smtClean="0"/>
              <a:t>Output is often interval or ratio </a:t>
            </a:r>
          </a:p>
          <a:p>
            <a:r>
              <a:rPr lang="en-US" dirty="0" err="1" smtClean="0"/>
              <a:t>Spatio</a:t>
            </a:r>
            <a:r>
              <a:rPr lang="en-US" dirty="0" smtClean="0"/>
              <a:t>-Temporal Models (Process Models)</a:t>
            </a:r>
            <a:endParaRPr lang="en-US" dirty="0"/>
          </a:p>
        </p:txBody>
      </p:sp>
      <p:sp>
        <p:nvSpPr>
          <p:cNvPr id="4" name="Footer Placeholder 3"/>
          <p:cNvSpPr>
            <a:spLocks noGrp="1"/>
          </p:cNvSpPr>
          <p:nvPr>
            <p:ph type="ftr" sz="quarter" idx="11"/>
          </p:nvPr>
        </p:nvSpPr>
        <p:spPr/>
        <p:txBody>
          <a:bodyPr/>
          <a:lstStyle/>
          <a:p>
            <a:r>
              <a:rPr lang="en-US" smtClean="0"/>
              <a:t>Lecture 13</a:t>
            </a:r>
            <a:endParaRPr lang="en-US"/>
          </a:p>
        </p:txBody>
      </p:sp>
      <p:sp>
        <p:nvSpPr>
          <p:cNvPr id="5" name="Slide Number Placeholder 4"/>
          <p:cNvSpPr>
            <a:spLocks noGrp="1"/>
          </p:cNvSpPr>
          <p:nvPr>
            <p:ph type="sldNum" sz="quarter" idx="12"/>
          </p:nvPr>
        </p:nvSpPr>
        <p:spPr/>
        <p:txBody>
          <a:bodyPr/>
          <a:lstStyle/>
          <a:p>
            <a:fld id="{501361ED-099D-48E1-A1E6-A57384C49BC9}" type="slidenum">
              <a:rPr lang="en-US" smtClean="0"/>
              <a:t>8</a:t>
            </a:fld>
            <a:endParaRPr lang="en-US"/>
          </a:p>
        </p:txBody>
      </p:sp>
    </p:spTree>
    <p:extLst>
      <p:ext uri="{BB962C8B-B14F-4D97-AF65-F5344CB8AC3E}">
        <p14:creationId xmlns:p14="http://schemas.microsoft.com/office/powerpoint/2010/main" val="8772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a:r>
              <a:rPr lang="en-US" altLang="en-US" dirty="0"/>
              <a:t>Process Models</a:t>
            </a:r>
          </a:p>
        </p:txBody>
      </p:sp>
      <p:sp>
        <p:nvSpPr>
          <p:cNvPr id="95235" name="Rectangle 3"/>
          <p:cNvSpPr>
            <a:spLocks noGrp="1" noChangeArrowheads="1"/>
          </p:cNvSpPr>
          <p:nvPr>
            <p:ph type="body" sz="half" idx="1"/>
          </p:nvPr>
        </p:nvSpPr>
        <p:spPr>
          <a:xfrm>
            <a:off x="1676400" y="2057400"/>
            <a:ext cx="4572000" cy="4306888"/>
          </a:xfrm>
        </p:spPr>
        <p:txBody>
          <a:bodyPr/>
          <a:lstStyle/>
          <a:p>
            <a:r>
              <a:rPr lang="en-US" altLang="en-US"/>
              <a:t>Describe the interaction or processes of the objects of real world, which are modeled in the representation model, by using map calculation</a:t>
            </a:r>
          </a:p>
          <a:p>
            <a:endParaRPr lang="en-US" altLang="en-US"/>
          </a:p>
          <a:p>
            <a:endParaRPr lang="en-US" altLang="en-US"/>
          </a:p>
        </p:txBody>
      </p:sp>
      <p:sp>
        <p:nvSpPr>
          <p:cNvPr id="95236" name="Rectangle 4"/>
          <p:cNvSpPr>
            <a:spLocks noChangeArrowheads="1"/>
          </p:cNvSpPr>
          <p:nvPr/>
        </p:nvSpPr>
        <p:spPr bwMode="auto">
          <a:xfrm>
            <a:off x="6553200" y="1725930"/>
            <a:ext cx="4579620" cy="4522470"/>
          </a:xfrm>
          <a:prstGeom prst="rect">
            <a:avLst/>
          </a:prstGeom>
          <a:solidFill>
            <a:srgbClr val="DCDC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3200">
                <a:solidFill>
                  <a:schemeClr val="tx1"/>
                </a:solidFill>
                <a:latin typeface="Arial" panose="020B0604020202020204" pitchFamily="34" charset="0"/>
              </a:defRPr>
            </a:lvl1pPr>
            <a:lvl2pPr marL="1027113" indent="-455613">
              <a:spcBef>
                <a:spcPct val="20000"/>
              </a:spcBef>
              <a:buChar char="–"/>
              <a:defRPr sz="2800">
                <a:solidFill>
                  <a:schemeClr val="tx1"/>
                </a:solidFill>
                <a:latin typeface="Arial" panose="020B0604020202020204" pitchFamily="34" charset="0"/>
              </a:defRPr>
            </a:lvl2pPr>
            <a:lvl3pPr marL="1370013" indent="-228600">
              <a:spcBef>
                <a:spcPct val="20000"/>
              </a:spcBef>
              <a:buChar char="•"/>
              <a:defRPr sz="2400">
                <a:solidFill>
                  <a:schemeClr val="tx1"/>
                </a:solidFill>
                <a:latin typeface="Arial" panose="020B0604020202020204" pitchFamily="34" charset="0"/>
              </a:defRPr>
            </a:lvl3pPr>
            <a:lvl4pPr marL="1712913"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r>
              <a:rPr lang="en-US" altLang="en-US" sz="2400" dirty="0">
                <a:solidFill>
                  <a:schemeClr val="hlink"/>
                </a:solidFill>
              </a:rPr>
              <a:t>Suitability modeling: </a:t>
            </a:r>
            <a:r>
              <a:rPr lang="en-US" altLang="en-US" sz="2400" dirty="0"/>
              <a:t>where should I put it?</a:t>
            </a:r>
            <a:r>
              <a:rPr lang="en-US" altLang="en-US" sz="2400" dirty="0">
                <a:solidFill>
                  <a:schemeClr val="hlink"/>
                </a:solidFill>
              </a:rPr>
              <a:t> </a:t>
            </a:r>
          </a:p>
          <a:p>
            <a:r>
              <a:rPr lang="en-US" altLang="en-US" sz="2400" dirty="0">
                <a:solidFill>
                  <a:schemeClr val="hlink"/>
                </a:solidFill>
              </a:rPr>
              <a:t>Distance modeling: </a:t>
            </a:r>
          </a:p>
          <a:p>
            <a:pPr>
              <a:buFontTx/>
              <a:buNone/>
            </a:pPr>
            <a:r>
              <a:rPr lang="en-US" altLang="en-US" sz="2400" dirty="0">
                <a:solidFill>
                  <a:schemeClr val="hlink"/>
                </a:solidFill>
              </a:rPr>
              <a:t>	</a:t>
            </a:r>
            <a:r>
              <a:rPr lang="en-US" altLang="en-US" sz="2400" dirty="0"/>
              <a:t>how far is it?</a:t>
            </a:r>
          </a:p>
          <a:p>
            <a:r>
              <a:rPr lang="en-US" altLang="en-US" sz="2400" dirty="0">
                <a:solidFill>
                  <a:schemeClr val="hlink"/>
                </a:solidFill>
              </a:rPr>
              <a:t>Hydrologic modeling: </a:t>
            </a:r>
            <a:r>
              <a:rPr lang="en-US" altLang="en-US" sz="2400" dirty="0"/>
              <a:t>where will the water flow to?</a:t>
            </a:r>
            <a:r>
              <a:rPr lang="en-US" altLang="en-US" sz="2400" dirty="0">
                <a:solidFill>
                  <a:schemeClr val="hlink"/>
                </a:solidFill>
              </a:rPr>
              <a:t> </a:t>
            </a:r>
          </a:p>
          <a:p>
            <a:r>
              <a:rPr lang="en-US" altLang="en-US" sz="2400" dirty="0">
                <a:solidFill>
                  <a:schemeClr val="hlink"/>
                </a:solidFill>
              </a:rPr>
              <a:t>Surface modeling: </a:t>
            </a:r>
          </a:p>
          <a:p>
            <a:pPr>
              <a:buFontTx/>
              <a:buNone/>
            </a:pPr>
            <a:r>
              <a:rPr lang="en-US" altLang="en-US" sz="2400" dirty="0">
                <a:solidFill>
                  <a:schemeClr val="hlink"/>
                </a:solidFill>
              </a:rPr>
              <a:t>     </a:t>
            </a:r>
            <a:r>
              <a:rPr lang="en-US" altLang="en-US" sz="2400" dirty="0"/>
              <a:t>what is the pollution level?</a:t>
            </a:r>
            <a:r>
              <a:rPr lang="en-US" altLang="en-US" sz="2400" dirty="0">
                <a:solidFill>
                  <a:schemeClr val="hlink"/>
                </a:solidFil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2945</Words>
  <Application>Microsoft Office PowerPoint</Application>
  <PresentationFormat>Widescreen</PresentationFormat>
  <Paragraphs>220</Paragraphs>
  <Slides>41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Tahoma</vt:lpstr>
      <vt:lpstr>Office Theme</vt:lpstr>
      <vt:lpstr>Lab 7 – Terrain Analysis</vt:lpstr>
      <vt:lpstr>Spatial Models &amp; Modeling</vt:lpstr>
      <vt:lpstr>Introduction</vt:lpstr>
      <vt:lpstr>Introduction</vt:lpstr>
      <vt:lpstr>Types of Spatial Models</vt:lpstr>
      <vt:lpstr>Cartographic Modeling</vt:lpstr>
      <vt:lpstr>An Example of Cartographic Modeling</vt:lpstr>
      <vt:lpstr>Types of Spatial Models</vt:lpstr>
      <vt:lpstr>Process Models</vt:lpstr>
      <vt:lpstr>Why construct a process model?</vt:lpstr>
      <vt:lpstr>Creating a conceptual model to solve a spatial problem (1)</vt:lpstr>
      <vt:lpstr>PowerPoint Presentation</vt:lpstr>
      <vt:lpstr>Example using conceptual model to create a suitability map</vt:lpstr>
      <vt:lpstr>PowerPoint Presentation</vt:lpstr>
      <vt:lpstr>PowerPoint Presentation</vt:lpstr>
      <vt:lpstr>PowerPoint Presentation</vt:lpstr>
      <vt:lpstr>PowerPoint Presentation</vt:lpstr>
      <vt:lpstr>Process Modeling and GIS</vt:lpstr>
      <vt:lpstr>Modeling Physical and Environmental Processes</vt:lpstr>
      <vt:lpstr>Modeling Physical and Environmental Processes</vt:lpstr>
      <vt:lpstr>PowerPoint Presentation</vt:lpstr>
      <vt:lpstr>PowerPoint Presentation</vt:lpstr>
      <vt:lpstr>PowerPoint Presentation</vt:lpstr>
      <vt:lpstr>PowerPoint Presentation</vt:lpstr>
      <vt:lpstr>PowerPoint Presentation</vt:lpstr>
      <vt:lpstr>Risk Factor Analysis</vt:lpstr>
      <vt:lpstr>Landslide Risk Factors</vt:lpstr>
      <vt:lpstr>Risk Factors Used in This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the maps </vt:lpstr>
      <vt:lpstr>Applicability of the maps </vt:lpstr>
      <vt:lpstr>Conclusions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7 – Terrain Analysis</dc:title>
  <dc:creator>Connie Holden</dc:creator>
  <cp:lastModifiedBy>Connie Holden</cp:lastModifiedBy>
  <cp:revision>8</cp:revision>
  <dcterms:created xsi:type="dcterms:W3CDTF">2017-11-02T10:59:51Z</dcterms:created>
  <dcterms:modified xsi:type="dcterms:W3CDTF">2017-11-02T12:32:34Z</dcterms:modified>
</cp:coreProperties>
</file>