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268" r:id="rId2"/>
    <p:sldId id="327" r:id="rId3"/>
    <p:sldId id="269" r:id="rId4"/>
    <p:sldId id="270" r:id="rId5"/>
    <p:sldId id="271" r:id="rId6"/>
    <p:sldId id="272" r:id="rId7"/>
    <p:sldId id="273" r:id="rId8"/>
    <p:sldId id="256" r:id="rId9"/>
    <p:sldId id="257" r:id="rId10"/>
    <p:sldId id="258" r:id="rId11"/>
    <p:sldId id="259" r:id="rId12"/>
    <p:sldId id="260" r:id="rId13"/>
    <p:sldId id="263" r:id="rId14"/>
    <p:sldId id="264" r:id="rId15"/>
    <p:sldId id="265" r:id="rId16"/>
    <p:sldId id="266" r:id="rId17"/>
    <p:sldId id="267" r:id="rId18"/>
    <p:sldId id="313" r:id="rId19"/>
    <p:sldId id="314" r:id="rId20"/>
    <p:sldId id="274" r:id="rId21"/>
    <p:sldId id="275" r:id="rId22"/>
    <p:sldId id="276"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5" r:id="rId58"/>
    <p:sldId id="317" r:id="rId59"/>
    <p:sldId id="318" r:id="rId60"/>
    <p:sldId id="319" r:id="rId61"/>
    <p:sldId id="320" r:id="rId62"/>
    <p:sldId id="321" r:id="rId63"/>
    <p:sldId id="322" r:id="rId64"/>
    <p:sldId id="323" r:id="rId65"/>
    <p:sldId id="324" r:id="rId66"/>
    <p:sldId id="325" r:id="rId67"/>
    <p:sldId id="326" r:id="rId68"/>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90" d="100"/>
          <a:sy n="90" d="100"/>
        </p:scale>
        <p:origin x="66" y="84"/>
      </p:cViewPr>
      <p:guideLst/>
    </p:cSldViewPr>
  </p:slideViewPr>
  <p:notesTextViewPr>
    <p:cViewPr>
      <p:scale>
        <a:sx n="1" d="1"/>
        <a:sy n="1" d="1"/>
      </p:scale>
      <p:origin x="0" y="0"/>
    </p:cViewPr>
  </p:notesTextViewPr>
  <p:sorterViewPr>
    <p:cViewPr>
      <p:scale>
        <a:sx n="100" d="100"/>
        <a:sy n="100" d="100"/>
      </p:scale>
      <p:origin x="0" y="-153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00BB2424-4E99-4C7B-B7DF-C19D39F6ACC2}" type="datetimeFigureOut">
              <a:rPr lang="en-US" smtClean="0"/>
              <a:t>10/12/2017</a:t>
            </a:fld>
            <a:endParaRPr lang="en-US"/>
          </a:p>
        </p:txBody>
      </p:sp>
      <p:sp>
        <p:nvSpPr>
          <p:cNvPr id="4" name="Footer Placeholder 3"/>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94728AA0-F44E-45CE-AB83-29D3998A76C5}" type="slidenum">
              <a:rPr lang="en-US" smtClean="0"/>
              <a:t>‹#›</a:t>
            </a:fld>
            <a:endParaRPr lang="en-US"/>
          </a:p>
        </p:txBody>
      </p:sp>
    </p:spTree>
    <p:extLst>
      <p:ext uri="{BB962C8B-B14F-4D97-AF65-F5344CB8AC3E}">
        <p14:creationId xmlns:p14="http://schemas.microsoft.com/office/powerpoint/2010/main" val="2033950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2AEE942E-6411-43BE-ABF9-0CDC975EA5B4}" type="datetimeFigureOut">
              <a:rPr lang="en-US" smtClean="0"/>
              <a:t>10/12/2017</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735AF766-E3E7-46C2-BE33-8AED465A4FB3}" type="slidenum">
              <a:rPr lang="en-US" smtClean="0"/>
              <a:t>‹#›</a:t>
            </a:fld>
            <a:endParaRPr lang="en-US"/>
          </a:p>
        </p:txBody>
      </p:sp>
    </p:spTree>
    <p:extLst>
      <p:ext uri="{BB962C8B-B14F-4D97-AF65-F5344CB8AC3E}">
        <p14:creationId xmlns:p14="http://schemas.microsoft.com/office/powerpoint/2010/main" val="214038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5AF766-E3E7-46C2-BE33-8AED465A4FB3}" type="slidenum">
              <a:rPr lang="en-US" smtClean="0"/>
              <a:t>3</a:t>
            </a:fld>
            <a:endParaRPr lang="en-US"/>
          </a:p>
        </p:txBody>
      </p:sp>
    </p:spTree>
    <p:extLst>
      <p:ext uri="{BB962C8B-B14F-4D97-AF65-F5344CB8AC3E}">
        <p14:creationId xmlns:p14="http://schemas.microsoft.com/office/powerpoint/2010/main" val="2759094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1001497">
              <a:defRPr>
                <a:solidFill>
                  <a:schemeClr val="tx1"/>
                </a:solidFill>
                <a:latin typeface="Arial" panose="020B0604020202020204" pitchFamily="34" charset="0"/>
              </a:defRPr>
            </a:lvl1pPr>
            <a:lvl2pPr marL="813716" indent="-312968" defTabSz="1001497">
              <a:defRPr>
                <a:solidFill>
                  <a:schemeClr val="tx1"/>
                </a:solidFill>
                <a:latin typeface="Arial" panose="020B0604020202020204" pitchFamily="34" charset="0"/>
              </a:defRPr>
            </a:lvl2pPr>
            <a:lvl3pPr marL="1251871" indent="-250374" defTabSz="1001497">
              <a:defRPr>
                <a:solidFill>
                  <a:schemeClr val="tx1"/>
                </a:solidFill>
                <a:latin typeface="Arial" panose="020B0604020202020204" pitchFamily="34" charset="0"/>
              </a:defRPr>
            </a:lvl3pPr>
            <a:lvl4pPr marL="1752619" indent="-250374" defTabSz="1001497">
              <a:defRPr>
                <a:solidFill>
                  <a:schemeClr val="tx1"/>
                </a:solidFill>
                <a:latin typeface="Arial" panose="020B0604020202020204" pitchFamily="34" charset="0"/>
              </a:defRPr>
            </a:lvl4pPr>
            <a:lvl5pPr marL="2253367" indent="-250374" defTabSz="1001497">
              <a:defRPr>
                <a:solidFill>
                  <a:schemeClr val="tx1"/>
                </a:solidFill>
                <a:latin typeface="Arial" panose="020B0604020202020204" pitchFamily="34" charset="0"/>
              </a:defRPr>
            </a:lvl5pPr>
            <a:lvl6pPr marL="2715597" indent="-250374" defTabSz="1001497" eaLnBrk="0" fontAlgn="base" hangingPunct="0">
              <a:spcBef>
                <a:spcPct val="0"/>
              </a:spcBef>
              <a:spcAft>
                <a:spcPct val="0"/>
              </a:spcAft>
              <a:defRPr>
                <a:solidFill>
                  <a:schemeClr val="tx1"/>
                </a:solidFill>
                <a:latin typeface="Arial" panose="020B0604020202020204" pitchFamily="34" charset="0"/>
              </a:defRPr>
            </a:lvl6pPr>
            <a:lvl7pPr marL="3177826" indent="-250374" defTabSz="1001497" eaLnBrk="0" fontAlgn="base" hangingPunct="0">
              <a:spcBef>
                <a:spcPct val="0"/>
              </a:spcBef>
              <a:spcAft>
                <a:spcPct val="0"/>
              </a:spcAft>
              <a:defRPr>
                <a:solidFill>
                  <a:schemeClr val="tx1"/>
                </a:solidFill>
                <a:latin typeface="Arial" panose="020B0604020202020204" pitchFamily="34" charset="0"/>
              </a:defRPr>
            </a:lvl7pPr>
            <a:lvl8pPr marL="3640055" indent="-250374" defTabSz="1001497" eaLnBrk="0" fontAlgn="base" hangingPunct="0">
              <a:spcBef>
                <a:spcPct val="0"/>
              </a:spcBef>
              <a:spcAft>
                <a:spcPct val="0"/>
              </a:spcAft>
              <a:defRPr>
                <a:solidFill>
                  <a:schemeClr val="tx1"/>
                </a:solidFill>
                <a:latin typeface="Arial" panose="020B0604020202020204" pitchFamily="34" charset="0"/>
              </a:defRPr>
            </a:lvl8pPr>
            <a:lvl9pPr marL="4102284" indent="-250374" defTabSz="1001497" eaLnBrk="0" fontAlgn="base" hangingPunct="0">
              <a:spcBef>
                <a:spcPct val="0"/>
              </a:spcBef>
              <a:spcAft>
                <a:spcPct val="0"/>
              </a:spcAft>
              <a:defRPr>
                <a:solidFill>
                  <a:schemeClr val="tx1"/>
                </a:solidFill>
                <a:latin typeface="Arial" panose="020B0604020202020204" pitchFamily="34" charset="0"/>
              </a:defRPr>
            </a:lvl9pPr>
          </a:lstStyle>
          <a:p>
            <a:fld id="{83A6EDFD-6B19-4C69-BBE8-B8D0AB81E126}" type="slidenum">
              <a:rPr lang="en-US" altLang="en-US" smtClean="0"/>
              <a:pPr/>
              <a:t>50</a:t>
            </a:fld>
            <a:endParaRPr lang="en-US" altLang="en-US" smtClean="0"/>
          </a:p>
        </p:txBody>
      </p:sp>
      <p:sp>
        <p:nvSpPr>
          <p:cNvPr id="63491" name="Rectangle 2"/>
          <p:cNvSpPr>
            <a:spLocks noRot="1" noChangeArrowheads="1" noTextEdit="1"/>
          </p:cNvSpPr>
          <p:nvPr>
            <p:ph type="sldImg"/>
          </p:nvPr>
        </p:nvSpPr>
        <p:spPr>
          <a:xfrm>
            <a:off x="95250" y="781050"/>
            <a:ext cx="6932613" cy="3900488"/>
          </a:xfrm>
          <a:ln/>
        </p:spPr>
      </p:sp>
      <p:sp>
        <p:nvSpPr>
          <p:cNvPr id="634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10382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1001497">
              <a:defRPr>
                <a:solidFill>
                  <a:schemeClr val="tx1"/>
                </a:solidFill>
                <a:latin typeface="Arial" panose="020B0604020202020204" pitchFamily="34" charset="0"/>
              </a:defRPr>
            </a:lvl1pPr>
            <a:lvl2pPr marL="813716" indent="-312968" defTabSz="1001497">
              <a:defRPr>
                <a:solidFill>
                  <a:schemeClr val="tx1"/>
                </a:solidFill>
                <a:latin typeface="Arial" panose="020B0604020202020204" pitchFamily="34" charset="0"/>
              </a:defRPr>
            </a:lvl2pPr>
            <a:lvl3pPr marL="1251871" indent="-250374" defTabSz="1001497">
              <a:defRPr>
                <a:solidFill>
                  <a:schemeClr val="tx1"/>
                </a:solidFill>
                <a:latin typeface="Arial" panose="020B0604020202020204" pitchFamily="34" charset="0"/>
              </a:defRPr>
            </a:lvl3pPr>
            <a:lvl4pPr marL="1752619" indent="-250374" defTabSz="1001497">
              <a:defRPr>
                <a:solidFill>
                  <a:schemeClr val="tx1"/>
                </a:solidFill>
                <a:latin typeface="Arial" panose="020B0604020202020204" pitchFamily="34" charset="0"/>
              </a:defRPr>
            </a:lvl4pPr>
            <a:lvl5pPr marL="2253367" indent="-250374" defTabSz="1001497">
              <a:defRPr>
                <a:solidFill>
                  <a:schemeClr val="tx1"/>
                </a:solidFill>
                <a:latin typeface="Arial" panose="020B0604020202020204" pitchFamily="34" charset="0"/>
              </a:defRPr>
            </a:lvl5pPr>
            <a:lvl6pPr marL="2715597" indent="-250374" defTabSz="1001497" eaLnBrk="0" fontAlgn="base" hangingPunct="0">
              <a:spcBef>
                <a:spcPct val="0"/>
              </a:spcBef>
              <a:spcAft>
                <a:spcPct val="0"/>
              </a:spcAft>
              <a:defRPr>
                <a:solidFill>
                  <a:schemeClr val="tx1"/>
                </a:solidFill>
                <a:latin typeface="Arial" panose="020B0604020202020204" pitchFamily="34" charset="0"/>
              </a:defRPr>
            </a:lvl6pPr>
            <a:lvl7pPr marL="3177826" indent="-250374" defTabSz="1001497" eaLnBrk="0" fontAlgn="base" hangingPunct="0">
              <a:spcBef>
                <a:spcPct val="0"/>
              </a:spcBef>
              <a:spcAft>
                <a:spcPct val="0"/>
              </a:spcAft>
              <a:defRPr>
                <a:solidFill>
                  <a:schemeClr val="tx1"/>
                </a:solidFill>
                <a:latin typeface="Arial" panose="020B0604020202020204" pitchFamily="34" charset="0"/>
              </a:defRPr>
            </a:lvl7pPr>
            <a:lvl8pPr marL="3640055" indent="-250374" defTabSz="1001497" eaLnBrk="0" fontAlgn="base" hangingPunct="0">
              <a:spcBef>
                <a:spcPct val="0"/>
              </a:spcBef>
              <a:spcAft>
                <a:spcPct val="0"/>
              </a:spcAft>
              <a:defRPr>
                <a:solidFill>
                  <a:schemeClr val="tx1"/>
                </a:solidFill>
                <a:latin typeface="Arial" panose="020B0604020202020204" pitchFamily="34" charset="0"/>
              </a:defRPr>
            </a:lvl8pPr>
            <a:lvl9pPr marL="4102284" indent="-250374" defTabSz="1001497" eaLnBrk="0" fontAlgn="base" hangingPunct="0">
              <a:spcBef>
                <a:spcPct val="0"/>
              </a:spcBef>
              <a:spcAft>
                <a:spcPct val="0"/>
              </a:spcAft>
              <a:defRPr>
                <a:solidFill>
                  <a:schemeClr val="tx1"/>
                </a:solidFill>
                <a:latin typeface="Arial" panose="020B0604020202020204" pitchFamily="34" charset="0"/>
              </a:defRPr>
            </a:lvl9pPr>
          </a:lstStyle>
          <a:p>
            <a:fld id="{8C357D36-34BE-4967-BC15-C9DBA240C9B5}" type="slidenum">
              <a:rPr lang="en-US" altLang="en-US" smtClean="0"/>
              <a:pPr/>
              <a:t>51</a:t>
            </a:fld>
            <a:endParaRPr lang="en-US" altLang="en-US" smtClean="0"/>
          </a:p>
        </p:txBody>
      </p:sp>
      <p:sp>
        <p:nvSpPr>
          <p:cNvPr id="65539" name="Rectangle 2"/>
          <p:cNvSpPr>
            <a:spLocks noRot="1" noChangeArrowheads="1" noTextEdit="1"/>
          </p:cNvSpPr>
          <p:nvPr>
            <p:ph type="sldImg"/>
          </p:nvPr>
        </p:nvSpPr>
        <p:spPr>
          <a:xfrm>
            <a:off x="95250" y="781050"/>
            <a:ext cx="6932613" cy="3900488"/>
          </a:xfrm>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338679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1001497">
              <a:defRPr>
                <a:solidFill>
                  <a:schemeClr val="tx1"/>
                </a:solidFill>
                <a:latin typeface="Arial" panose="020B0604020202020204" pitchFamily="34" charset="0"/>
              </a:defRPr>
            </a:lvl1pPr>
            <a:lvl2pPr marL="813716" indent="-312968" defTabSz="1001497">
              <a:defRPr>
                <a:solidFill>
                  <a:schemeClr val="tx1"/>
                </a:solidFill>
                <a:latin typeface="Arial" panose="020B0604020202020204" pitchFamily="34" charset="0"/>
              </a:defRPr>
            </a:lvl2pPr>
            <a:lvl3pPr marL="1251871" indent="-250374" defTabSz="1001497">
              <a:defRPr>
                <a:solidFill>
                  <a:schemeClr val="tx1"/>
                </a:solidFill>
                <a:latin typeface="Arial" panose="020B0604020202020204" pitchFamily="34" charset="0"/>
              </a:defRPr>
            </a:lvl3pPr>
            <a:lvl4pPr marL="1752619" indent="-250374" defTabSz="1001497">
              <a:defRPr>
                <a:solidFill>
                  <a:schemeClr val="tx1"/>
                </a:solidFill>
                <a:latin typeface="Arial" panose="020B0604020202020204" pitchFamily="34" charset="0"/>
              </a:defRPr>
            </a:lvl4pPr>
            <a:lvl5pPr marL="2253367" indent="-250374" defTabSz="1001497">
              <a:defRPr>
                <a:solidFill>
                  <a:schemeClr val="tx1"/>
                </a:solidFill>
                <a:latin typeface="Arial" panose="020B0604020202020204" pitchFamily="34" charset="0"/>
              </a:defRPr>
            </a:lvl5pPr>
            <a:lvl6pPr marL="2715597" indent="-250374" defTabSz="1001497" eaLnBrk="0" fontAlgn="base" hangingPunct="0">
              <a:spcBef>
                <a:spcPct val="0"/>
              </a:spcBef>
              <a:spcAft>
                <a:spcPct val="0"/>
              </a:spcAft>
              <a:defRPr>
                <a:solidFill>
                  <a:schemeClr val="tx1"/>
                </a:solidFill>
                <a:latin typeface="Arial" panose="020B0604020202020204" pitchFamily="34" charset="0"/>
              </a:defRPr>
            </a:lvl6pPr>
            <a:lvl7pPr marL="3177826" indent="-250374" defTabSz="1001497" eaLnBrk="0" fontAlgn="base" hangingPunct="0">
              <a:spcBef>
                <a:spcPct val="0"/>
              </a:spcBef>
              <a:spcAft>
                <a:spcPct val="0"/>
              </a:spcAft>
              <a:defRPr>
                <a:solidFill>
                  <a:schemeClr val="tx1"/>
                </a:solidFill>
                <a:latin typeface="Arial" panose="020B0604020202020204" pitchFamily="34" charset="0"/>
              </a:defRPr>
            </a:lvl7pPr>
            <a:lvl8pPr marL="3640055" indent="-250374" defTabSz="1001497" eaLnBrk="0" fontAlgn="base" hangingPunct="0">
              <a:spcBef>
                <a:spcPct val="0"/>
              </a:spcBef>
              <a:spcAft>
                <a:spcPct val="0"/>
              </a:spcAft>
              <a:defRPr>
                <a:solidFill>
                  <a:schemeClr val="tx1"/>
                </a:solidFill>
                <a:latin typeface="Arial" panose="020B0604020202020204" pitchFamily="34" charset="0"/>
              </a:defRPr>
            </a:lvl8pPr>
            <a:lvl9pPr marL="4102284" indent="-250374" defTabSz="1001497" eaLnBrk="0" fontAlgn="base" hangingPunct="0">
              <a:spcBef>
                <a:spcPct val="0"/>
              </a:spcBef>
              <a:spcAft>
                <a:spcPct val="0"/>
              </a:spcAft>
              <a:defRPr>
                <a:solidFill>
                  <a:schemeClr val="tx1"/>
                </a:solidFill>
                <a:latin typeface="Arial" panose="020B0604020202020204" pitchFamily="34" charset="0"/>
              </a:defRPr>
            </a:lvl9pPr>
          </a:lstStyle>
          <a:p>
            <a:fld id="{CEDE9C7B-900C-417A-B80D-3E810EC77BC5}" type="slidenum">
              <a:rPr lang="en-US" altLang="en-US" smtClean="0"/>
              <a:pPr/>
              <a:t>52</a:t>
            </a:fld>
            <a:endParaRPr lang="en-US" altLang="en-US" smtClean="0"/>
          </a:p>
        </p:txBody>
      </p:sp>
      <p:sp>
        <p:nvSpPr>
          <p:cNvPr id="67587" name="Rectangle 2"/>
          <p:cNvSpPr>
            <a:spLocks noRot="1" noChangeArrowheads="1" noTextEdit="1"/>
          </p:cNvSpPr>
          <p:nvPr>
            <p:ph type="sldImg"/>
          </p:nvPr>
        </p:nvSpPr>
        <p:spPr>
          <a:xfrm>
            <a:off x="95250" y="781050"/>
            <a:ext cx="6932613" cy="3900488"/>
          </a:xfrm>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25213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Rot="1" noChangeArrowheads="1" noTextEdit="1"/>
          </p:cNvSpPr>
          <p:nvPr>
            <p:ph type="sldImg"/>
          </p:nvPr>
        </p:nvSpPr>
        <p:spPr>
          <a:xfrm>
            <a:off x="95250" y="781050"/>
            <a:ext cx="6932613" cy="3900488"/>
          </a:xfrm>
          <a:ln/>
        </p:spPr>
      </p:sp>
      <p:sp>
        <p:nvSpPr>
          <p:cNvPr id="70659" name="Rectangle 3"/>
          <p:cNvSpPr>
            <a:spLocks noGrp="1" noChangeArrowheads="1"/>
          </p:cNvSpPr>
          <p:nvPr>
            <p:ph type="body" idx="1"/>
          </p:nvPr>
        </p:nvSpPr>
        <p:spPr>
          <a:noFill/>
        </p:spPr>
        <p:txBody>
          <a:bodyPr/>
          <a:lstStyle/>
          <a:p>
            <a:pPr eaLnBrk="1" hangingPunct="1"/>
            <a:r>
              <a:rPr lang="en-US" altLang="en-US" smtClean="0"/>
              <a:t>Raster reclassification assigns output values that depend on a specific st of input values.</a:t>
            </a:r>
          </a:p>
        </p:txBody>
      </p:sp>
    </p:spTree>
    <p:extLst>
      <p:ext uri="{BB962C8B-B14F-4D97-AF65-F5344CB8AC3E}">
        <p14:creationId xmlns:p14="http://schemas.microsoft.com/office/powerpoint/2010/main" val="3254282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1001497">
              <a:defRPr>
                <a:solidFill>
                  <a:schemeClr val="tx1"/>
                </a:solidFill>
                <a:latin typeface="Arial" panose="020B0604020202020204" pitchFamily="34" charset="0"/>
              </a:defRPr>
            </a:lvl1pPr>
            <a:lvl2pPr marL="813716" indent="-312968" defTabSz="1001497">
              <a:defRPr>
                <a:solidFill>
                  <a:schemeClr val="tx1"/>
                </a:solidFill>
                <a:latin typeface="Arial" panose="020B0604020202020204" pitchFamily="34" charset="0"/>
              </a:defRPr>
            </a:lvl2pPr>
            <a:lvl3pPr marL="1251871" indent="-250374" defTabSz="1001497">
              <a:defRPr>
                <a:solidFill>
                  <a:schemeClr val="tx1"/>
                </a:solidFill>
                <a:latin typeface="Arial" panose="020B0604020202020204" pitchFamily="34" charset="0"/>
              </a:defRPr>
            </a:lvl3pPr>
            <a:lvl4pPr marL="1752619" indent="-250374" defTabSz="1001497">
              <a:defRPr>
                <a:solidFill>
                  <a:schemeClr val="tx1"/>
                </a:solidFill>
                <a:latin typeface="Arial" panose="020B0604020202020204" pitchFamily="34" charset="0"/>
              </a:defRPr>
            </a:lvl4pPr>
            <a:lvl5pPr marL="2253367" indent="-250374" defTabSz="1001497">
              <a:defRPr>
                <a:solidFill>
                  <a:schemeClr val="tx1"/>
                </a:solidFill>
                <a:latin typeface="Arial" panose="020B0604020202020204" pitchFamily="34" charset="0"/>
              </a:defRPr>
            </a:lvl5pPr>
            <a:lvl6pPr marL="2715597" indent="-250374" defTabSz="1001497" eaLnBrk="0" fontAlgn="base" hangingPunct="0">
              <a:spcBef>
                <a:spcPct val="0"/>
              </a:spcBef>
              <a:spcAft>
                <a:spcPct val="0"/>
              </a:spcAft>
              <a:defRPr>
                <a:solidFill>
                  <a:schemeClr val="tx1"/>
                </a:solidFill>
                <a:latin typeface="Arial" panose="020B0604020202020204" pitchFamily="34" charset="0"/>
              </a:defRPr>
            </a:lvl6pPr>
            <a:lvl7pPr marL="3177826" indent="-250374" defTabSz="1001497" eaLnBrk="0" fontAlgn="base" hangingPunct="0">
              <a:spcBef>
                <a:spcPct val="0"/>
              </a:spcBef>
              <a:spcAft>
                <a:spcPct val="0"/>
              </a:spcAft>
              <a:defRPr>
                <a:solidFill>
                  <a:schemeClr val="tx1"/>
                </a:solidFill>
                <a:latin typeface="Arial" panose="020B0604020202020204" pitchFamily="34" charset="0"/>
              </a:defRPr>
            </a:lvl7pPr>
            <a:lvl8pPr marL="3640055" indent="-250374" defTabSz="1001497" eaLnBrk="0" fontAlgn="base" hangingPunct="0">
              <a:spcBef>
                <a:spcPct val="0"/>
              </a:spcBef>
              <a:spcAft>
                <a:spcPct val="0"/>
              </a:spcAft>
              <a:defRPr>
                <a:solidFill>
                  <a:schemeClr val="tx1"/>
                </a:solidFill>
                <a:latin typeface="Arial" panose="020B0604020202020204" pitchFamily="34" charset="0"/>
              </a:defRPr>
            </a:lvl8pPr>
            <a:lvl9pPr marL="4102284" indent="-250374" defTabSz="1001497" eaLnBrk="0" fontAlgn="base" hangingPunct="0">
              <a:spcBef>
                <a:spcPct val="0"/>
              </a:spcBef>
              <a:spcAft>
                <a:spcPct val="0"/>
              </a:spcAft>
              <a:defRPr>
                <a:solidFill>
                  <a:schemeClr val="tx1"/>
                </a:solidFill>
                <a:latin typeface="Arial" panose="020B0604020202020204" pitchFamily="34" charset="0"/>
              </a:defRPr>
            </a:lvl9pPr>
          </a:lstStyle>
          <a:p>
            <a:fld id="{7B794CD0-9084-4AA9-9DB3-131F8313533B}" type="slidenum">
              <a:rPr lang="en-US" altLang="en-US" smtClean="0"/>
              <a:pPr/>
              <a:t>55</a:t>
            </a:fld>
            <a:endParaRPr lang="en-US" altLang="en-US" smtClean="0"/>
          </a:p>
        </p:txBody>
      </p:sp>
      <p:sp>
        <p:nvSpPr>
          <p:cNvPr id="72707" name="Rectangle 2"/>
          <p:cNvSpPr>
            <a:spLocks noRot="1" noChangeArrowheads="1" noTextEdit="1"/>
          </p:cNvSpPr>
          <p:nvPr>
            <p:ph type="sldImg"/>
          </p:nvPr>
        </p:nvSpPr>
        <p:spPr>
          <a:xfrm>
            <a:off x="95250" y="781050"/>
            <a:ext cx="6932613" cy="3900488"/>
          </a:xfrm>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57087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1001497">
              <a:defRPr>
                <a:solidFill>
                  <a:schemeClr val="tx1"/>
                </a:solidFill>
                <a:latin typeface="Arial" panose="020B0604020202020204" pitchFamily="34" charset="0"/>
              </a:defRPr>
            </a:lvl1pPr>
            <a:lvl2pPr marL="813716" indent="-312968" defTabSz="1001497">
              <a:defRPr>
                <a:solidFill>
                  <a:schemeClr val="tx1"/>
                </a:solidFill>
                <a:latin typeface="Arial" panose="020B0604020202020204" pitchFamily="34" charset="0"/>
              </a:defRPr>
            </a:lvl2pPr>
            <a:lvl3pPr marL="1251871" indent="-250374" defTabSz="1001497">
              <a:defRPr>
                <a:solidFill>
                  <a:schemeClr val="tx1"/>
                </a:solidFill>
                <a:latin typeface="Arial" panose="020B0604020202020204" pitchFamily="34" charset="0"/>
              </a:defRPr>
            </a:lvl3pPr>
            <a:lvl4pPr marL="1752619" indent="-250374" defTabSz="1001497">
              <a:defRPr>
                <a:solidFill>
                  <a:schemeClr val="tx1"/>
                </a:solidFill>
                <a:latin typeface="Arial" panose="020B0604020202020204" pitchFamily="34" charset="0"/>
              </a:defRPr>
            </a:lvl4pPr>
            <a:lvl5pPr marL="2253367" indent="-250374" defTabSz="1001497">
              <a:defRPr>
                <a:solidFill>
                  <a:schemeClr val="tx1"/>
                </a:solidFill>
                <a:latin typeface="Arial" panose="020B0604020202020204" pitchFamily="34" charset="0"/>
              </a:defRPr>
            </a:lvl5pPr>
            <a:lvl6pPr marL="2715597" indent="-250374" defTabSz="1001497" eaLnBrk="0" fontAlgn="base" hangingPunct="0">
              <a:spcBef>
                <a:spcPct val="0"/>
              </a:spcBef>
              <a:spcAft>
                <a:spcPct val="0"/>
              </a:spcAft>
              <a:defRPr>
                <a:solidFill>
                  <a:schemeClr val="tx1"/>
                </a:solidFill>
                <a:latin typeface="Arial" panose="020B0604020202020204" pitchFamily="34" charset="0"/>
              </a:defRPr>
            </a:lvl6pPr>
            <a:lvl7pPr marL="3177826" indent="-250374" defTabSz="1001497" eaLnBrk="0" fontAlgn="base" hangingPunct="0">
              <a:spcBef>
                <a:spcPct val="0"/>
              </a:spcBef>
              <a:spcAft>
                <a:spcPct val="0"/>
              </a:spcAft>
              <a:defRPr>
                <a:solidFill>
                  <a:schemeClr val="tx1"/>
                </a:solidFill>
                <a:latin typeface="Arial" panose="020B0604020202020204" pitchFamily="34" charset="0"/>
              </a:defRPr>
            </a:lvl7pPr>
            <a:lvl8pPr marL="3640055" indent="-250374" defTabSz="1001497" eaLnBrk="0" fontAlgn="base" hangingPunct="0">
              <a:spcBef>
                <a:spcPct val="0"/>
              </a:spcBef>
              <a:spcAft>
                <a:spcPct val="0"/>
              </a:spcAft>
              <a:defRPr>
                <a:solidFill>
                  <a:schemeClr val="tx1"/>
                </a:solidFill>
                <a:latin typeface="Arial" panose="020B0604020202020204" pitchFamily="34" charset="0"/>
              </a:defRPr>
            </a:lvl8pPr>
            <a:lvl9pPr marL="4102284" indent="-250374" defTabSz="1001497" eaLnBrk="0" fontAlgn="base" hangingPunct="0">
              <a:spcBef>
                <a:spcPct val="0"/>
              </a:spcBef>
              <a:spcAft>
                <a:spcPct val="0"/>
              </a:spcAft>
              <a:defRPr>
                <a:solidFill>
                  <a:schemeClr val="tx1"/>
                </a:solidFill>
                <a:latin typeface="Arial" panose="020B0604020202020204" pitchFamily="34" charset="0"/>
              </a:defRPr>
            </a:lvl9pPr>
          </a:lstStyle>
          <a:p>
            <a:fld id="{02A6D36C-B4B1-42B4-8E01-33C0A562B2AF}" type="slidenum">
              <a:rPr lang="en-US" altLang="en-US" smtClean="0"/>
              <a:pPr/>
              <a:t>56</a:t>
            </a:fld>
            <a:endParaRPr lang="en-US" altLang="en-US" smtClean="0"/>
          </a:p>
        </p:txBody>
      </p:sp>
      <p:sp>
        <p:nvSpPr>
          <p:cNvPr id="74755" name="Rectangle 2"/>
          <p:cNvSpPr>
            <a:spLocks noRot="1" noChangeArrowheads="1" noTextEdit="1"/>
          </p:cNvSpPr>
          <p:nvPr>
            <p:ph type="sldImg"/>
          </p:nvPr>
        </p:nvSpPr>
        <p:spPr>
          <a:xfrm>
            <a:off x="95250" y="781050"/>
            <a:ext cx="6932613" cy="3900488"/>
          </a:xfrm>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110843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Rot="1" noChangeArrowheads="1" noTextEdit="1"/>
          </p:cNvSpPr>
          <p:nvPr>
            <p:ph type="sldImg"/>
          </p:nvPr>
        </p:nvSpPr>
        <p:spPr>
          <a:xfrm>
            <a:off x="95250" y="781050"/>
            <a:ext cx="6932613" cy="3900488"/>
          </a:xfrm>
          <a:ln/>
        </p:spPr>
      </p:sp>
      <p:sp>
        <p:nvSpPr>
          <p:cNvPr id="69635" name="Rectangle 3"/>
          <p:cNvSpPr>
            <a:spLocks noGrp="1" noChangeArrowheads="1"/>
          </p:cNvSpPr>
          <p:nvPr>
            <p:ph type="body" idx="1"/>
          </p:nvPr>
        </p:nvSpPr>
        <p:spPr>
          <a:noFill/>
        </p:spPr>
        <p:txBody>
          <a:bodyPr/>
          <a:lstStyle/>
          <a:p>
            <a:r>
              <a:rPr lang="en-US" altLang="en-US" smtClean="0">
                <a:latin typeface="Arial" panose="020B0604020202020204" pitchFamily="34" charset="0"/>
              </a:rPr>
              <a:t>Many differences between vector and raster overlay due to differences in the data models.  Raster overlay is often restricted to nominal data.  Overlay with continuous data creates to many unique cell combinations to be of much use,</a:t>
            </a:r>
          </a:p>
        </p:txBody>
      </p:sp>
    </p:spTree>
    <p:extLst>
      <p:ext uri="{BB962C8B-B14F-4D97-AF65-F5344CB8AC3E}">
        <p14:creationId xmlns:p14="http://schemas.microsoft.com/office/powerpoint/2010/main" val="1939657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Rot="1" noChangeArrowheads="1" noTextEdit="1"/>
          </p:cNvSpPr>
          <p:nvPr>
            <p:ph type="sldImg"/>
          </p:nvPr>
        </p:nvSpPr>
        <p:spPr>
          <a:xfrm>
            <a:off x="95250" y="781050"/>
            <a:ext cx="6932613" cy="3900488"/>
          </a:xfrm>
          <a:ln/>
        </p:spPr>
      </p:sp>
      <p:sp>
        <p:nvSpPr>
          <p:cNvPr id="71683" name="Rectangle 3"/>
          <p:cNvSpPr>
            <a:spLocks noGrp="1" noChangeArrowheads="1"/>
          </p:cNvSpPr>
          <p:nvPr>
            <p:ph type="body" idx="1"/>
          </p:nvPr>
        </p:nvSpPr>
        <p:spPr>
          <a:noFill/>
        </p:spPr>
        <p:txBody>
          <a:bodyPr/>
          <a:lstStyle/>
          <a:p>
            <a:r>
              <a:rPr lang="en-US" altLang="en-US" smtClean="0">
                <a:latin typeface="Arial" panose="020B0604020202020204" pitchFamily="34" charset="0"/>
              </a:rPr>
              <a:t>The output layer includes only source values indicated by the output layer.</a:t>
            </a:r>
          </a:p>
        </p:txBody>
      </p:sp>
    </p:spTree>
    <p:extLst>
      <p:ext uri="{BB962C8B-B14F-4D97-AF65-F5344CB8AC3E}">
        <p14:creationId xmlns:p14="http://schemas.microsoft.com/office/powerpoint/2010/main" val="3901396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1001497">
              <a:defRPr>
                <a:solidFill>
                  <a:schemeClr val="tx1"/>
                </a:solidFill>
                <a:latin typeface="Arial" panose="020B0604020202020204" pitchFamily="34" charset="0"/>
              </a:defRPr>
            </a:lvl1pPr>
            <a:lvl2pPr marL="813716" indent="-312968" defTabSz="1001497">
              <a:defRPr>
                <a:solidFill>
                  <a:schemeClr val="tx1"/>
                </a:solidFill>
                <a:latin typeface="Arial" panose="020B0604020202020204" pitchFamily="34" charset="0"/>
              </a:defRPr>
            </a:lvl2pPr>
            <a:lvl3pPr marL="1251871" indent="-250374" defTabSz="1001497">
              <a:defRPr>
                <a:solidFill>
                  <a:schemeClr val="tx1"/>
                </a:solidFill>
                <a:latin typeface="Arial" panose="020B0604020202020204" pitchFamily="34" charset="0"/>
              </a:defRPr>
            </a:lvl3pPr>
            <a:lvl4pPr marL="1752619" indent="-250374" defTabSz="1001497">
              <a:defRPr>
                <a:solidFill>
                  <a:schemeClr val="tx1"/>
                </a:solidFill>
                <a:latin typeface="Arial" panose="020B0604020202020204" pitchFamily="34" charset="0"/>
              </a:defRPr>
            </a:lvl4pPr>
            <a:lvl5pPr marL="2253367" indent="-250374" defTabSz="1001497">
              <a:defRPr>
                <a:solidFill>
                  <a:schemeClr val="tx1"/>
                </a:solidFill>
                <a:latin typeface="Arial" panose="020B0604020202020204" pitchFamily="34" charset="0"/>
              </a:defRPr>
            </a:lvl5pPr>
            <a:lvl6pPr marL="2715597" indent="-250374" defTabSz="1001497" eaLnBrk="0" fontAlgn="base" hangingPunct="0">
              <a:spcBef>
                <a:spcPct val="0"/>
              </a:spcBef>
              <a:spcAft>
                <a:spcPct val="0"/>
              </a:spcAft>
              <a:defRPr>
                <a:solidFill>
                  <a:schemeClr val="tx1"/>
                </a:solidFill>
                <a:latin typeface="Arial" panose="020B0604020202020204" pitchFamily="34" charset="0"/>
              </a:defRPr>
            </a:lvl6pPr>
            <a:lvl7pPr marL="3177826" indent="-250374" defTabSz="1001497" eaLnBrk="0" fontAlgn="base" hangingPunct="0">
              <a:spcBef>
                <a:spcPct val="0"/>
              </a:spcBef>
              <a:spcAft>
                <a:spcPct val="0"/>
              </a:spcAft>
              <a:defRPr>
                <a:solidFill>
                  <a:schemeClr val="tx1"/>
                </a:solidFill>
                <a:latin typeface="Arial" panose="020B0604020202020204" pitchFamily="34" charset="0"/>
              </a:defRPr>
            </a:lvl7pPr>
            <a:lvl8pPr marL="3640055" indent="-250374" defTabSz="1001497" eaLnBrk="0" fontAlgn="base" hangingPunct="0">
              <a:spcBef>
                <a:spcPct val="0"/>
              </a:spcBef>
              <a:spcAft>
                <a:spcPct val="0"/>
              </a:spcAft>
              <a:defRPr>
                <a:solidFill>
                  <a:schemeClr val="tx1"/>
                </a:solidFill>
                <a:latin typeface="Arial" panose="020B0604020202020204" pitchFamily="34" charset="0"/>
              </a:defRPr>
            </a:lvl8pPr>
            <a:lvl9pPr marL="4102284" indent="-250374" defTabSz="1001497" eaLnBrk="0" fontAlgn="base" hangingPunct="0">
              <a:spcBef>
                <a:spcPct val="0"/>
              </a:spcBef>
              <a:spcAft>
                <a:spcPct val="0"/>
              </a:spcAft>
              <a:defRPr>
                <a:solidFill>
                  <a:schemeClr val="tx1"/>
                </a:solidFill>
                <a:latin typeface="Arial" panose="020B0604020202020204" pitchFamily="34" charset="0"/>
              </a:defRPr>
            </a:lvl9pPr>
          </a:lstStyle>
          <a:p>
            <a:fld id="{90E44CF9-74A2-4D63-BBAF-C82381374A49}" type="slidenum">
              <a:rPr lang="en-US" altLang="en-US" smtClean="0"/>
              <a:pPr/>
              <a:t>41</a:t>
            </a:fld>
            <a:endParaRPr lang="en-US" altLang="en-US" smtClean="0"/>
          </a:p>
        </p:txBody>
      </p:sp>
      <p:sp>
        <p:nvSpPr>
          <p:cNvPr id="46083" name="Rectangle 2"/>
          <p:cNvSpPr>
            <a:spLocks noRot="1" noChangeArrowheads="1" noTextEdit="1"/>
          </p:cNvSpPr>
          <p:nvPr>
            <p:ph type="sldImg"/>
          </p:nvPr>
        </p:nvSpPr>
        <p:spPr>
          <a:xfrm>
            <a:off x="77788" y="768350"/>
            <a:ext cx="6970712" cy="3922713"/>
          </a:xfrm>
          <a:ln/>
        </p:spPr>
      </p:sp>
      <p:sp>
        <p:nvSpPr>
          <p:cNvPr id="46084" name="Rectangle 3"/>
          <p:cNvSpPr>
            <a:spLocks noGrp="1" noChangeArrowheads="1"/>
          </p:cNvSpPr>
          <p:nvPr>
            <p:ph type="body" idx="1"/>
          </p:nvPr>
        </p:nvSpPr>
        <p:spPr>
          <a:xfrm>
            <a:off x="949435" y="8303816"/>
            <a:ext cx="5225080" cy="1333130"/>
          </a:xfrm>
          <a:noFill/>
        </p:spPr>
        <p:txBody>
          <a:bodyPr/>
          <a:lstStyle/>
          <a:p>
            <a:pPr eaLnBrk="1" hangingPunct="1"/>
            <a:endParaRPr lang="en-US" altLang="en-US" smtClean="0"/>
          </a:p>
        </p:txBody>
      </p:sp>
    </p:spTree>
    <p:extLst>
      <p:ext uri="{BB962C8B-B14F-4D97-AF65-F5344CB8AC3E}">
        <p14:creationId xmlns:p14="http://schemas.microsoft.com/office/powerpoint/2010/main" val="1683416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1001497">
              <a:defRPr>
                <a:solidFill>
                  <a:schemeClr val="tx1"/>
                </a:solidFill>
                <a:latin typeface="Arial" panose="020B0604020202020204" pitchFamily="34" charset="0"/>
              </a:defRPr>
            </a:lvl1pPr>
            <a:lvl2pPr marL="813716" indent="-312968" defTabSz="1001497">
              <a:defRPr>
                <a:solidFill>
                  <a:schemeClr val="tx1"/>
                </a:solidFill>
                <a:latin typeface="Arial" panose="020B0604020202020204" pitchFamily="34" charset="0"/>
              </a:defRPr>
            </a:lvl2pPr>
            <a:lvl3pPr marL="1251871" indent="-250374" defTabSz="1001497">
              <a:defRPr>
                <a:solidFill>
                  <a:schemeClr val="tx1"/>
                </a:solidFill>
                <a:latin typeface="Arial" panose="020B0604020202020204" pitchFamily="34" charset="0"/>
              </a:defRPr>
            </a:lvl3pPr>
            <a:lvl4pPr marL="1752619" indent="-250374" defTabSz="1001497">
              <a:defRPr>
                <a:solidFill>
                  <a:schemeClr val="tx1"/>
                </a:solidFill>
                <a:latin typeface="Arial" panose="020B0604020202020204" pitchFamily="34" charset="0"/>
              </a:defRPr>
            </a:lvl4pPr>
            <a:lvl5pPr marL="2253367" indent="-250374" defTabSz="1001497">
              <a:defRPr>
                <a:solidFill>
                  <a:schemeClr val="tx1"/>
                </a:solidFill>
                <a:latin typeface="Arial" panose="020B0604020202020204" pitchFamily="34" charset="0"/>
              </a:defRPr>
            </a:lvl5pPr>
            <a:lvl6pPr marL="2715597" indent="-250374" defTabSz="1001497" eaLnBrk="0" fontAlgn="base" hangingPunct="0">
              <a:spcBef>
                <a:spcPct val="0"/>
              </a:spcBef>
              <a:spcAft>
                <a:spcPct val="0"/>
              </a:spcAft>
              <a:defRPr>
                <a:solidFill>
                  <a:schemeClr val="tx1"/>
                </a:solidFill>
                <a:latin typeface="Arial" panose="020B0604020202020204" pitchFamily="34" charset="0"/>
              </a:defRPr>
            </a:lvl6pPr>
            <a:lvl7pPr marL="3177826" indent="-250374" defTabSz="1001497" eaLnBrk="0" fontAlgn="base" hangingPunct="0">
              <a:spcBef>
                <a:spcPct val="0"/>
              </a:spcBef>
              <a:spcAft>
                <a:spcPct val="0"/>
              </a:spcAft>
              <a:defRPr>
                <a:solidFill>
                  <a:schemeClr val="tx1"/>
                </a:solidFill>
                <a:latin typeface="Arial" panose="020B0604020202020204" pitchFamily="34" charset="0"/>
              </a:defRPr>
            </a:lvl7pPr>
            <a:lvl8pPr marL="3640055" indent="-250374" defTabSz="1001497" eaLnBrk="0" fontAlgn="base" hangingPunct="0">
              <a:spcBef>
                <a:spcPct val="0"/>
              </a:spcBef>
              <a:spcAft>
                <a:spcPct val="0"/>
              </a:spcAft>
              <a:defRPr>
                <a:solidFill>
                  <a:schemeClr val="tx1"/>
                </a:solidFill>
                <a:latin typeface="Arial" panose="020B0604020202020204" pitchFamily="34" charset="0"/>
              </a:defRPr>
            </a:lvl8pPr>
            <a:lvl9pPr marL="4102284" indent="-250374" defTabSz="1001497" eaLnBrk="0" fontAlgn="base" hangingPunct="0">
              <a:spcBef>
                <a:spcPct val="0"/>
              </a:spcBef>
              <a:spcAft>
                <a:spcPct val="0"/>
              </a:spcAft>
              <a:defRPr>
                <a:solidFill>
                  <a:schemeClr val="tx1"/>
                </a:solidFill>
                <a:latin typeface="Arial" panose="020B0604020202020204" pitchFamily="34" charset="0"/>
              </a:defRPr>
            </a:lvl9pPr>
          </a:lstStyle>
          <a:p>
            <a:fld id="{F8B397D4-2898-4498-8905-65C2B01AADDA}" type="slidenum">
              <a:rPr lang="en-US" altLang="en-US" smtClean="0"/>
              <a:pPr/>
              <a:t>42</a:t>
            </a:fld>
            <a:endParaRPr lang="en-US" altLang="en-US" smtClean="0"/>
          </a:p>
        </p:txBody>
      </p:sp>
      <p:sp>
        <p:nvSpPr>
          <p:cNvPr id="48131" name="Rectangle 2"/>
          <p:cNvSpPr>
            <a:spLocks noRot="1" noChangeArrowheads="1" noTextEdit="1"/>
          </p:cNvSpPr>
          <p:nvPr>
            <p:ph type="sldImg"/>
          </p:nvPr>
        </p:nvSpPr>
        <p:spPr>
          <a:xfrm>
            <a:off x="95250" y="781050"/>
            <a:ext cx="6932613" cy="3900488"/>
          </a:xfrm>
          <a:ln/>
        </p:spPr>
      </p:sp>
      <p:sp>
        <p:nvSpPr>
          <p:cNvPr id="481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22759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1001497">
              <a:defRPr>
                <a:solidFill>
                  <a:schemeClr val="tx1"/>
                </a:solidFill>
                <a:latin typeface="Arial" panose="020B0604020202020204" pitchFamily="34" charset="0"/>
              </a:defRPr>
            </a:lvl1pPr>
            <a:lvl2pPr marL="813716" indent="-312968" defTabSz="1001497">
              <a:defRPr>
                <a:solidFill>
                  <a:schemeClr val="tx1"/>
                </a:solidFill>
                <a:latin typeface="Arial" panose="020B0604020202020204" pitchFamily="34" charset="0"/>
              </a:defRPr>
            </a:lvl2pPr>
            <a:lvl3pPr marL="1251871" indent="-250374" defTabSz="1001497">
              <a:defRPr>
                <a:solidFill>
                  <a:schemeClr val="tx1"/>
                </a:solidFill>
                <a:latin typeface="Arial" panose="020B0604020202020204" pitchFamily="34" charset="0"/>
              </a:defRPr>
            </a:lvl3pPr>
            <a:lvl4pPr marL="1752619" indent="-250374" defTabSz="1001497">
              <a:defRPr>
                <a:solidFill>
                  <a:schemeClr val="tx1"/>
                </a:solidFill>
                <a:latin typeface="Arial" panose="020B0604020202020204" pitchFamily="34" charset="0"/>
              </a:defRPr>
            </a:lvl4pPr>
            <a:lvl5pPr marL="2253367" indent="-250374" defTabSz="1001497">
              <a:defRPr>
                <a:solidFill>
                  <a:schemeClr val="tx1"/>
                </a:solidFill>
                <a:latin typeface="Arial" panose="020B0604020202020204" pitchFamily="34" charset="0"/>
              </a:defRPr>
            </a:lvl5pPr>
            <a:lvl6pPr marL="2715597" indent="-250374" defTabSz="1001497" eaLnBrk="0" fontAlgn="base" hangingPunct="0">
              <a:spcBef>
                <a:spcPct val="0"/>
              </a:spcBef>
              <a:spcAft>
                <a:spcPct val="0"/>
              </a:spcAft>
              <a:defRPr>
                <a:solidFill>
                  <a:schemeClr val="tx1"/>
                </a:solidFill>
                <a:latin typeface="Arial" panose="020B0604020202020204" pitchFamily="34" charset="0"/>
              </a:defRPr>
            </a:lvl6pPr>
            <a:lvl7pPr marL="3177826" indent="-250374" defTabSz="1001497" eaLnBrk="0" fontAlgn="base" hangingPunct="0">
              <a:spcBef>
                <a:spcPct val="0"/>
              </a:spcBef>
              <a:spcAft>
                <a:spcPct val="0"/>
              </a:spcAft>
              <a:defRPr>
                <a:solidFill>
                  <a:schemeClr val="tx1"/>
                </a:solidFill>
                <a:latin typeface="Arial" panose="020B0604020202020204" pitchFamily="34" charset="0"/>
              </a:defRPr>
            </a:lvl7pPr>
            <a:lvl8pPr marL="3640055" indent="-250374" defTabSz="1001497" eaLnBrk="0" fontAlgn="base" hangingPunct="0">
              <a:spcBef>
                <a:spcPct val="0"/>
              </a:spcBef>
              <a:spcAft>
                <a:spcPct val="0"/>
              </a:spcAft>
              <a:defRPr>
                <a:solidFill>
                  <a:schemeClr val="tx1"/>
                </a:solidFill>
                <a:latin typeface="Arial" panose="020B0604020202020204" pitchFamily="34" charset="0"/>
              </a:defRPr>
            </a:lvl8pPr>
            <a:lvl9pPr marL="4102284" indent="-250374" defTabSz="1001497" eaLnBrk="0" fontAlgn="base" hangingPunct="0">
              <a:spcBef>
                <a:spcPct val="0"/>
              </a:spcBef>
              <a:spcAft>
                <a:spcPct val="0"/>
              </a:spcAft>
              <a:defRPr>
                <a:solidFill>
                  <a:schemeClr val="tx1"/>
                </a:solidFill>
                <a:latin typeface="Arial" panose="020B0604020202020204" pitchFamily="34" charset="0"/>
              </a:defRPr>
            </a:lvl9pPr>
          </a:lstStyle>
          <a:p>
            <a:fld id="{7684AB18-F4D5-45DA-9A61-C75FAC4F1D2B}" type="slidenum">
              <a:rPr lang="en-US" altLang="en-US" smtClean="0"/>
              <a:pPr/>
              <a:t>43</a:t>
            </a:fld>
            <a:endParaRPr lang="en-US" altLang="en-US" smtClean="0"/>
          </a:p>
        </p:txBody>
      </p:sp>
      <p:sp>
        <p:nvSpPr>
          <p:cNvPr id="50179" name="Rectangle 2"/>
          <p:cNvSpPr>
            <a:spLocks noRot="1" noChangeArrowheads="1" noTextEdit="1"/>
          </p:cNvSpPr>
          <p:nvPr>
            <p:ph type="sldImg"/>
          </p:nvPr>
        </p:nvSpPr>
        <p:spPr>
          <a:xfrm>
            <a:off x="95250" y="781050"/>
            <a:ext cx="6932613" cy="3900488"/>
          </a:xfrm>
          <a:ln/>
        </p:spPr>
      </p:sp>
      <p:sp>
        <p:nvSpPr>
          <p:cNvPr id="501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20216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1001497">
              <a:defRPr>
                <a:solidFill>
                  <a:schemeClr val="tx1"/>
                </a:solidFill>
                <a:latin typeface="Arial" panose="020B0604020202020204" pitchFamily="34" charset="0"/>
              </a:defRPr>
            </a:lvl1pPr>
            <a:lvl2pPr marL="813716" indent="-312968" defTabSz="1001497">
              <a:defRPr>
                <a:solidFill>
                  <a:schemeClr val="tx1"/>
                </a:solidFill>
                <a:latin typeface="Arial" panose="020B0604020202020204" pitchFamily="34" charset="0"/>
              </a:defRPr>
            </a:lvl2pPr>
            <a:lvl3pPr marL="1251871" indent="-250374" defTabSz="1001497">
              <a:defRPr>
                <a:solidFill>
                  <a:schemeClr val="tx1"/>
                </a:solidFill>
                <a:latin typeface="Arial" panose="020B0604020202020204" pitchFamily="34" charset="0"/>
              </a:defRPr>
            </a:lvl3pPr>
            <a:lvl4pPr marL="1752619" indent="-250374" defTabSz="1001497">
              <a:defRPr>
                <a:solidFill>
                  <a:schemeClr val="tx1"/>
                </a:solidFill>
                <a:latin typeface="Arial" panose="020B0604020202020204" pitchFamily="34" charset="0"/>
              </a:defRPr>
            </a:lvl4pPr>
            <a:lvl5pPr marL="2253367" indent="-250374" defTabSz="1001497">
              <a:defRPr>
                <a:solidFill>
                  <a:schemeClr val="tx1"/>
                </a:solidFill>
                <a:latin typeface="Arial" panose="020B0604020202020204" pitchFamily="34" charset="0"/>
              </a:defRPr>
            </a:lvl5pPr>
            <a:lvl6pPr marL="2715597" indent="-250374" defTabSz="1001497" eaLnBrk="0" fontAlgn="base" hangingPunct="0">
              <a:spcBef>
                <a:spcPct val="0"/>
              </a:spcBef>
              <a:spcAft>
                <a:spcPct val="0"/>
              </a:spcAft>
              <a:defRPr>
                <a:solidFill>
                  <a:schemeClr val="tx1"/>
                </a:solidFill>
                <a:latin typeface="Arial" panose="020B0604020202020204" pitchFamily="34" charset="0"/>
              </a:defRPr>
            </a:lvl6pPr>
            <a:lvl7pPr marL="3177826" indent="-250374" defTabSz="1001497" eaLnBrk="0" fontAlgn="base" hangingPunct="0">
              <a:spcBef>
                <a:spcPct val="0"/>
              </a:spcBef>
              <a:spcAft>
                <a:spcPct val="0"/>
              </a:spcAft>
              <a:defRPr>
                <a:solidFill>
                  <a:schemeClr val="tx1"/>
                </a:solidFill>
                <a:latin typeface="Arial" panose="020B0604020202020204" pitchFamily="34" charset="0"/>
              </a:defRPr>
            </a:lvl7pPr>
            <a:lvl8pPr marL="3640055" indent="-250374" defTabSz="1001497" eaLnBrk="0" fontAlgn="base" hangingPunct="0">
              <a:spcBef>
                <a:spcPct val="0"/>
              </a:spcBef>
              <a:spcAft>
                <a:spcPct val="0"/>
              </a:spcAft>
              <a:defRPr>
                <a:solidFill>
                  <a:schemeClr val="tx1"/>
                </a:solidFill>
                <a:latin typeface="Arial" panose="020B0604020202020204" pitchFamily="34" charset="0"/>
              </a:defRPr>
            </a:lvl8pPr>
            <a:lvl9pPr marL="4102284" indent="-250374" defTabSz="1001497" eaLnBrk="0" fontAlgn="base" hangingPunct="0">
              <a:spcBef>
                <a:spcPct val="0"/>
              </a:spcBef>
              <a:spcAft>
                <a:spcPct val="0"/>
              </a:spcAft>
              <a:defRPr>
                <a:solidFill>
                  <a:schemeClr val="tx1"/>
                </a:solidFill>
                <a:latin typeface="Arial" panose="020B0604020202020204" pitchFamily="34" charset="0"/>
              </a:defRPr>
            </a:lvl9pPr>
          </a:lstStyle>
          <a:p>
            <a:fld id="{2290996C-E7BE-41CB-A3F8-096A708526E6}" type="slidenum">
              <a:rPr lang="en-US" altLang="en-US" smtClean="0"/>
              <a:pPr/>
              <a:t>44</a:t>
            </a:fld>
            <a:endParaRPr lang="en-US" altLang="en-US" smtClean="0"/>
          </a:p>
        </p:txBody>
      </p:sp>
      <p:sp>
        <p:nvSpPr>
          <p:cNvPr id="52227" name="Rectangle 2"/>
          <p:cNvSpPr>
            <a:spLocks noRot="1" noChangeArrowheads="1" noTextEdit="1"/>
          </p:cNvSpPr>
          <p:nvPr>
            <p:ph type="sldImg"/>
          </p:nvPr>
        </p:nvSpPr>
        <p:spPr>
          <a:xfrm>
            <a:off x="95250" y="781050"/>
            <a:ext cx="6932613" cy="3900488"/>
          </a:xfrm>
          <a:ln/>
        </p:spPr>
      </p:sp>
      <p:sp>
        <p:nvSpPr>
          <p:cNvPr id="522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35915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Rot="1" noChangeArrowheads="1" noTextEdit="1"/>
          </p:cNvSpPr>
          <p:nvPr>
            <p:ph type="sldImg"/>
          </p:nvPr>
        </p:nvSpPr>
        <p:spPr>
          <a:xfrm>
            <a:off x="95250" y="781050"/>
            <a:ext cx="6932613" cy="3900488"/>
          </a:xfrm>
          <a:ln/>
        </p:spPr>
      </p:sp>
      <p:sp>
        <p:nvSpPr>
          <p:cNvPr id="55299" name="Rectangle 3"/>
          <p:cNvSpPr>
            <a:spLocks noGrp="1" noChangeArrowheads="1"/>
          </p:cNvSpPr>
          <p:nvPr>
            <p:ph type="body" idx="1"/>
          </p:nvPr>
        </p:nvSpPr>
        <p:spPr>
          <a:noFill/>
        </p:spPr>
        <p:txBody>
          <a:bodyPr/>
          <a:lstStyle/>
          <a:p>
            <a:pPr eaLnBrk="1" hangingPunct="1"/>
            <a:r>
              <a:rPr lang="en-US" altLang="en-US" smtClean="0"/>
              <a:t>Incompatible cell sized and boundaries can cause problems with multi-layer raster operations.  What cell value would you choose from layer 2 to combine with layer 1n and a portion of cell B is undefined.</a:t>
            </a:r>
          </a:p>
          <a:p>
            <a:pPr eaLnBrk="1" hangingPunct="1"/>
            <a:endParaRPr lang="en-US" altLang="en-US" smtClean="0"/>
          </a:p>
          <a:p>
            <a:pPr eaLnBrk="1" hangingPunct="1"/>
            <a:r>
              <a:rPr lang="en-US" altLang="en-US" smtClean="0"/>
              <a:t>Ambiguities are best resolved by resampling prior to layer combination</a:t>
            </a:r>
          </a:p>
        </p:txBody>
      </p:sp>
    </p:spTree>
    <p:extLst>
      <p:ext uri="{BB962C8B-B14F-4D97-AF65-F5344CB8AC3E}">
        <p14:creationId xmlns:p14="http://schemas.microsoft.com/office/powerpoint/2010/main" val="2880942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1001497">
              <a:defRPr>
                <a:solidFill>
                  <a:schemeClr val="tx1"/>
                </a:solidFill>
                <a:latin typeface="Arial" panose="020B0604020202020204" pitchFamily="34" charset="0"/>
              </a:defRPr>
            </a:lvl1pPr>
            <a:lvl2pPr marL="813716" indent="-312968" defTabSz="1001497">
              <a:defRPr>
                <a:solidFill>
                  <a:schemeClr val="tx1"/>
                </a:solidFill>
                <a:latin typeface="Arial" panose="020B0604020202020204" pitchFamily="34" charset="0"/>
              </a:defRPr>
            </a:lvl2pPr>
            <a:lvl3pPr marL="1251871" indent="-250374" defTabSz="1001497">
              <a:defRPr>
                <a:solidFill>
                  <a:schemeClr val="tx1"/>
                </a:solidFill>
                <a:latin typeface="Arial" panose="020B0604020202020204" pitchFamily="34" charset="0"/>
              </a:defRPr>
            </a:lvl3pPr>
            <a:lvl4pPr marL="1752619" indent="-250374" defTabSz="1001497">
              <a:defRPr>
                <a:solidFill>
                  <a:schemeClr val="tx1"/>
                </a:solidFill>
                <a:latin typeface="Arial" panose="020B0604020202020204" pitchFamily="34" charset="0"/>
              </a:defRPr>
            </a:lvl4pPr>
            <a:lvl5pPr marL="2253367" indent="-250374" defTabSz="1001497">
              <a:defRPr>
                <a:solidFill>
                  <a:schemeClr val="tx1"/>
                </a:solidFill>
                <a:latin typeface="Arial" panose="020B0604020202020204" pitchFamily="34" charset="0"/>
              </a:defRPr>
            </a:lvl5pPr>
            <a:lvl6pPr marL="2715597" indent="-250374" defTabSz="1001497" eaLnBrk="0" fontAlgn="base" hangingPunct="0">
              <a:spcBef>
                <a:spcPct val="0"/>
              </a:spcBef>
              <a:spcAft>
                <a:spcPct val="0"/>
              </a:spcAft>
              <a:defRPr>
                <a:solidFill>
                  <a:schemeClr val="tx1"/>
                </a:solidFill>
                <a:latin typeface="Arial" panose="020B0604020202020204" pitchFamily="34" charset="0"/>
              </a:defRPr>
            </a:lvl6pPr>
            <a:lvl7pPr marL="3177826" indent="-250374" defTabSz="1001497" eaLnBrk="0" fontAlgn="base" hangingPunct="0">
              <a:spcBef>
                <a:spcPct val="0"/>
              </a:spcBef>
              <a:spcAft>
                <a:spcPct val="0"/>
              </a:spcAft>
              <a:defRPr>
                <a:solidFill>
                  <a:schemeClr val="tx1"/>
                </a:solidFill>
                <a:latin typeface="Arial" panose="020B0604020202020204" pitchFamily="34" charset="0"/>
              </a:defRPr>
            </a:lvl7pPr>
            <a:lvl8pPr marL="3640055" indent="-250374" defTabSz="1001497" eaLnBrk="0" fontAlgn="base" hangingPunct="0">
              <a:spcBef>
                <a:spcPct val="0"/>
              </a:spcBef>
              <a:spcAft>
                <a:spcPct val="0"/>
              </a:spcAft>
              <a:defRPr>
                <a:solidFill>
                  <a:schemeClr val="tx1"/>
                </a:solidFill>
                <a:latin typeface="Arial" panose="020B0604020202020204" pitchFamily="34" charset="0"/>
              </a:defRPr>
            </a:lvl8pPr>
            <a:lvl9pPr marL="4102284" indent="-250374" defTabSz="1001497" eaLnBrk="0" fontAlgn="base" hangingPunct="0">
              <a:spcBef>
                <a:spcPct val="0"/>
              </a:spcBef>
              <a:spcAft>
                <a:spcPct val="0"/>
              </a:spcAft>
              <a:defRPr>
                <a:solidFill>
                  <a:schemeClr val="tx1"/>
                </a:solidFill>
                <a:latin typeface="Arial" panose="020B0604020202020204" pitchFamily="34" charset="0"/>
              </a:defRPr>
            </a:lvl9pPr>
          </a:lstStyle>
          <a:p>
            <a:fld id="{24F0B9E4-C751-4056-9780-97B0C88973EB}" type="slidenum">
              <a:rPr lang="en-US" altLang="en-US" smtClean="0"/>
              <a:pPr/>
              <a:t>47</a:t>
            </a:fld>
            <a:endParaRPr lang="en-US" altLang="en-US" smtClean="0"/>
          </a:p>
        </p:txBody>
      </p:sp>
      <p:sp>
        <p:nvSpPr>
          <p:cNvPr id="57347" name="Rectangle 2"/>
          <p:cNvSpPr>
            <a:spLocks noRot="1" noChangeArrowheads="1" noTextEdit="1"/>
          </p:cNvSpPr>
          <p:nvPr>
            <p:ph type="sldImg"/>
          </p:nvPr>
        </p:nvSpPr>
        <p:spPr>
          <a:xfrm>
            <a:off x="95250" y="781050"/>
            <a:ext cx="6932613" cy="3900488"/>
          </a:xfrm>
          <a:ln/>
        </p:spPr>
      </p:sp>
      <p:sp>
        <p:nvSpPr>
          <p:cNvPr id="57348" name="Rectangle 3"/>
          <p:cNvSpPr>
            <a:spLocks noGrp="1" noChangeArrowheads="1"/>
          </p:cNvSpPr>
          <p:nvPr>
            <p:ph type="body" idx="1"/>
          </p:nvPr>
        </p:nvSpPr>
        <p:spPr>
          <a:noFill/>
        </p:spPr>
        <p:txBody>
          <a:bodyPr/>
          <a:lstStyle/>
          <a:p>
            <a:pPr eaLnBrk="1" hangingPunct="1"/>
            <a:r>
              <a:rPr lang="en-US" altLang="en-US" smtClean="0"/>
              <a:t>As with vector analysis, the scope of raster analysis can be classified as local , neighborhood or global</a:t>
            </a: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1378280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1001497">
              <a:defRPr>
                <a:solidFill>
                  <a:schemeClr val="tx1"/>
                </a:solidFill>
                <a:latin typeface="Arial" panose="020B0604020202020204" pitchFamily="34" charset="0"/>
              </a:defRPr>
            </a:lvl1pPr>
            <a:lvl2pPr marL="813716" indent="-312968" defTabSz="1001497">
              <a:defRPr>
                <a:solidFill>
                  <a:schemeClr val="tx1"/>
                </a:solidFill>
                <a:latin typeface="Arial" panose="020B0604020202020204" pitchFamily="34" charset="0"/>
              </a:defRPr>
            </a:lvl2pPr>
            <a:lvl3pPr marL="1251871" indent="-250374" defTabSz="1001497">
              <a:defRPr>
                <a:solidFill>
                  <a:schemeClr val="tx1"/>
                </a:solidFill>
                <a:latin typeface="Arial" panose="020B0604020202020204" pitchFamily="34" charset="0"/>
              </a:defRPr>
            </a:lvl3pPr>
            <a:lvl4pPr marL="1752619" indent="-250374" defTabSz="1001497">
              <a:defRPr>
                <a:solidFill>
                  <a:schemeClr val="tx1"/>
                </a:solidFill>
                <a:latin typeface="Arial" panose="020B0604020202020204" pitchFamily="34" charset="0"/>
              </a:defRPr>
            </a:lvl4pPr>
            <a:lvl5pPr marL="2253367" indent="-250374" defTabSz="1001497">
              <a:defRPr>
                <a:solidFill>
                  <a:schemeClr val="tx1"/>
                </a:solidFill>
                <a:latin typeface="Arial" panose="020B0604020202020204" pitchFamily="34" charset="0"/>
              </a:defRPr>
            </a:lvl5pPr>
            <a:lvl6pPr marL="2715597" indent="-250374" defTabSz="1001497" eaLnBrk="0" fontAlgn="base" hangingPunct="0">
              <a:spcBef>
                <a:spcPct val="0"/>
              </a:spcBef>
              <a:spcAft>
                <a:spcPct val="0"/>
              </a:spcAft>
              <a:defRPr>
                <a:solidFill>
                  <a:schemeClr val="tx1"/>
                </a:solidFill>
                <a:latin typeface="Arial" panose="020B0604020202020204" pitchFamily="34" charset="0"/>
              </a:defRPr>
            </a:lvl6pPr>
            <a:lvl7pPr marL="3177826" indent="-250374" defTabSz="1001497" eaLnBrk="0" fontAlgn="base" hangingPunct="0">
              <a:spcBef>
                <a:spcPct val="0"/>
              </a:spcBef>
              <a:spcAft>
                <a:spcPct val="0"/>
              </a:spcAft>
              <a:defRPr>
                <a:solidFill>
                  <a:schemeClr val="tx1"/>
                </a:solidFill>
                <a:latin typeface="Arial" panose="020B0604020202020204" pitchFamily="34" charset="0"/>
              </a:defRPr>
            </a:lvl7pPr>
            <a:lvl8pPr marL="3640055" indent="-250374" defTabSz="1001497" eaLnBrk="0" fontAlgn="base" hangingPunct="0">
              <a:spcBef>
                <a:spcPct val="0"/>
              </a:spcBef>
              <a:spcAft>
                <a:spcPct val="0"/>
              </a:spcAft>
              <a:defRPr>
                <a:solidFill>
                  <a:schemeClr val="tx1"/>
                </a:solidFill>
                <a:latin typeface="Arial" panose="020B0604020202020204" pitchFamily="34" charset="0"/>
              </a:defRPr>
            </a:lvl8pPr>
            <a:lvl9pPr marL="4102284" indent="-250374" defTabSz="1001497" eaLnBrk="0" fontAlgn="base" hangingPunct="0">
              <a:spcBef>
                <a:spcPct val="0"/>
              </a:spcBef>
              <a:spcAft>
                <a:spcPct val="0"/>
              </a:spcAft>
              <a:defRPr>
                <a:solidFill>
                  <a:schemeClr val="tx1"/>
                </a:solidFill>
                <a:latin typeface="Arial" panose="020B0604020202020204" pitchFamily="34" charset="0"/>
              </a:defRPr>
            </a:lvl9pPr>
          </a:lstStyle>
          <a:p>
            <a:fld id="{B8EB4D6E-1282-418E-9F47-A1CE9CED787A}" type="slidenum">
              <a:rPr lang="en-US" altLang="en-US" smtClean="0"/>
              <a:pPr/>
              <a:t>48</a:t>
            </a:fld>
            <a:endParaRPr lang="en-US" altLang="en-US" smtClean="0"/>
          </a:p>
        </p:txBody>
      </p:sp>
      <p:sp>
        <p:nvSpPr>
          <p:cNvPr id="59395" name="Rectangle 2"/>
          <p:cNvSpPr>
            <a:spLocks noRot="1" noChangeArrowheads="1" noTextEdit="1"/>
          </p:cNvSpPr>
          <p:nvPr>
            <p:ph type="sldImg"/>
          </p:nvPr>
        </p:nvSpPr>
        <p:spPr>
          <a:xfrm>
            <a:off x="95250" y="781050"/>
            <a:ext cx="6932613" cy="3900488"/>
          </a:xfrm>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73583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1001497">
              <a:defRPr>
                <a:solidFill>
                  <a:schemeClr val="tx1"/>
                </a:solidFill>
                <a:latin typeface="Arial" panose="020B0604020202020204" pitchFamily="34" charset="0"/>
              </a:defRPr>
            </a:lvl1pPr>
            <a:lvl2pPr marL="813716" indent="-312968" defTabSz="1001497">
              <a:defRPr>
                <a:solidFill>
                  <a:schemeClr val="tx1"/>
                </a:solidFill>
                <a:latin typeface="Arial" panose="020B0604020202020204" pitchFamily="34" charset="0"/>
              </a:defRPr>
            </a:lvl2pPr>
            <a:lvl3pPr marL="1251871" indent="-250374" defTabSz="1001497">
              <a:defRPr>
                <a:solidFill>
                  <a:schemeClr val="tx1"/>
                </a:solidFill>
                <a:latin typeface="Arial" panose="020B0604020202020204" pitchFamily="34" charset="0"/>
              </a:defRPr>
            </a:lvl3pPr>
            <a:lvl4pPr marL="1752619" indent="-250374" defTabSz="1001497">
              <a:defRPr>
                <a:solidFill>
                  <a:schemeClr val="tx1"/>
                </a:solidFill>
                <a:latin typeface="Arial" panose="020B0604020202020204" pitchFamily="34" charset="0"/>
              </a:defRPr>
            </a:lvl4pPr>
            <a:lvl5pPr marL="2253367" indent="-250374" defTabSz="1001497">
              <a:defRPr>
                <a:solidFill>
                  <a:schemeClr val="tx1"/>
                </a:solidFill>
                <a:latin typeface="Arial" panose="020B0604020202020204" pitchFamily="34" charset="0"/>
              </a:defRPr>
            </a:lvl5pPr>
            <a:lvl6pPr marL="2715597" indent="-250374" defTabSz="1001497" eaLnBrk="0" fontAlgn="base" hangingPunct="0">
              <a:spcBef>
                <a:spcPct val="0"/>
              </a:spcBef>
              <a:spcAft>
                <a:spcPct val="0"/>
              </a:spcAft>
              <a:defRPr>
                <a:solidFill>
                  <a:schemeClr val="tx1"/>
                </a:solidFill>
                <a:latin typeface="Arial" panose="020B0604020202020204" pitchFamily="34" charset="0"/>
              </a:defRPr>
            </a:lvl6pPr>
            <a:lvl7pPr marL="3177826" indent="-250374" defTabSz="1001497" eaLnBrk="0" fontAlgn="base" hangingPunct="0">
              <a:spcBef>
                <a:spcPct val="0"/>
              </a:spcBef>
              <a:spcAft>
                <a:spcPct val="0"/>
              </a:spcAft>
              <a:defRPr>
                <a:solidFill>
                  <a:schemeClr val="tx1"/>
                </a:solidFill>
                <a:latin typeface="Arial" panose="020B0604020202020204" pitchFamily="34" charset="0"/>
              </a:defRPr>
            </a:lvl7pPr>
            <a:lvl8pPr marL="3640055" indent="-250374" defTabSz="1001497" eaLnBrk="0" fontAlgn="base" hangingPunct="0">
              <a:spcBef>
                <a:spcPct val="0"/>
              </a:spcBef>
              <a:spcAft>
                <a:spcPct val="0"/>
              </a:spcAft>
              <a:defRPr>
                <a:solidFill>
                  <a:schemeClr val="tx1"/>
                </a:solidFill>
                <a:latin typeface="Arial" panose="020B0604020202020204" pitchFamily="34" charset="0"/>
              </a:defRPr>
            </a:lvl8pPr>
            <a:lvl9pPr marL="4102284" indent="-250374" defTabSz="1001497" eaLnBrk="0" fontAlgn="base" hangingPunct="0">
              <a:spcBef>
                <a:spcPct val="0"/>
              </a:spcBef>
              <a:spcAft>
                <a:spcPct val="0"/>
              </a:spcAft>
              <a:defRPr>
                <a:solidFill>
                  <a:schemeClr val="tx1"/>
                </a:solidFill>
                <a:latin typeface="Arial" panose="020B0604020202020204" pitchFamily="34" charset="0"/>
              </a:defRPr>
            </a:lvl9pPr>
          </a:lstStyle>
          <a:p>
            <a:fld id="{EEDB54BE-51AC-4339-9548-3978079499EA}" type="slidenum">
              <a:rPr lang="en-US" altLang="en-US" smtClean="0"/>
              <a:pPr/>
              <a:t>49</a:t>
            </a:fld>
            <a:endParaRPr lang="en-US" altLang="en-US" smtClean="0"/>
          </a:p>
        </p:txBody>
      </p:sp>
      <p:sp>
        <p:nvSpPr>
          <p:cNvPr id="61443" name="Rectangle 2"/>
          <p:cNvSpPr>
            <a:spLocks noRot="1" noChangeArrowheads="1" noTextEdit="1"/>
          </p:cNvSpPr>
          <p:nvPr>
            <p:ph type="sldImg"/>
          </p:nvPr>
        </p:nvSpPr>
        <p:spPr>
          <a:xfrm>
            <a:off x="95250" y="781050"/>
            <a:ext cx="6932613" cy="3900488"/>
          </a:xfrm>
          <a:ln/>
        </p:spPr>
      </p:sp>
      <p:sp>
        <p:nvSpPr>
          <p:cNvPr id="614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8001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97D02E-3BBD-4AB4-BB73-C24B19346B7F}" type="datetime1">
              <a:rPr lang="en-US" smtClean="0"/>
              <a:t>10/12/2017</a:t>
            </a:fld>
            <a:endParaRPr lang="en-US"/>
          </a:p>
        </p:txBody>
      </p:sp>
      <p:sp>
        <p:nvSpPr>
          <p:cNvPr id="5" name="Footer Placeholder 4"/>
          <p:cNvSpPr>
            <a:spLocks noGrp="1"/>
          </p:cNvSpPr>
          <p:nvPr>
            <p:ph type="ftr" sz="quarter" idx="11"/>
          </p:nvPr>
        </p:nvSpPr>
        <p:spPr/>
        <p:txBody>
          <a:bodyPr/>
          <a:lstStyle/>
          <a:p>
            <a:r>
              <a:rPr lang="en-US" smtClean="0"/>
              <a:t>Lecture 10</a:t>
            </a:r>
            <a:endParaRPr lang="en-US"/>
          </a:p>
        </p:txBody>
      </p:sp>
      <p:sp>
        <p:nvSpPr>
          <p:cNvPr id="6" name="Slide Number Placeholder 5"/>
          <p:cNvSpPr>
            <a:spLocks noGrp="1"/>
          </p:cNvSpPr>
          <p:nvPr>
            <p:ph type="sldNum" sz="quarter" idx="12"/>
          </p:nvPr>
        </p:nvSpPr>
        <p:spPr/>
        <p:txBody>
          <a:bodyPr/>
          <a:lstStyle/>
          <a:p>
            <a:fld id="{29B32803-CE9D-457E-A600-32BA11F57BC4}" type="slidenum">
              <a:rPr lang="en-US" smtClean="0"/>
              <a:t>‹#›</a:t>
            </a:fld>
            <a:endParaRPr lang="en-US"/>
          </a:p>
        </p:txBody>
      </p:sp>
    </p:spTree>
    <p:extLst>
      <p:ext uri="{BB962C8B-B14F-4D97-AF65-F5344CB8AC3E}">
        <p14:creationId xmlns:p14="http://schemas.microsoft.com/office/powerpoint/2010/main" val="473957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B866BE-50EF-46D5-BCE8-9B5AE84CC40F}" type="datetime1">
              <a:rPr lang="en-US" smtClean="0"/>
              <a:t>10/12/2017</a:t>
            </a:fld>
            <a:endParaRPr lang="en-US"/>
          </a:p>
        </p:txBody>
      </p:sp>
      <p:sp>
        <p:nvSpPr>
          <p:cNvPr id="5" name="Footer Placeholder 4"/>
          <p:cNvSpPr>
            <a:spLocks noGrp="1"/>
          </p:cNvSpPr>
          <p:nvPr>
            <p:ph type="ftr" sz="quarter" idx="11"/>
          </p:nvPr>
        </p:nvSpPr>
        <p:spPr/>
        <p:txBody>
          <a:bodyPr/>
          <a:lstStyle/>
          <a:p>
            <a:r>
              <a:rPr lang="en-US" smtClean="0"/>
              <a:t>Lecture 10</a:t>
            </a:r>
            <a:endParaRPr lang="en-US"/>
          </a:p>
        </p:txBody>
      </p:sp>
      <p:sp>
        <p:nvSpPr>
          <p:cNvPr id="6" name="Slide Number Placeholder 5"/>
          <p:cNvSpPr>
            <a:spLocks noGrp="1"/>
          </p:cNvSpPr>
          <p:nvPr>
            <p:ph type="sldNum" sz="quarter" idx="12"/>
          </p:nvPr>
        </p:nvSpPr>
        <p:spPr/>
        <p:txBody>
          <a:bodyPr/>
          <a:lstStyle/>
          <a:p>
            <a:fld id="{29B32803-CE9D-457E-A600-32BA11F57BC4}" type="slidenum">
              <a:rPr lang="en-US" smtClean="0"/>
              <a:t>‹#›</a:t>
            </a:fld>
            <a:endParaRPr lang="en-US"/>
          </a:p>
        </p:txBody>
      </p:sp>
    </p:spTree>
    <p:extLst>
      <p:ext uri="{BB962C8B-B14F-4D97-AF65-F5344CB8AC3E}">
        <p14:creationId xmlns:p14="http://schemas.microsoft.com/office/powerpoint/2010/main" val="1577632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06D07F-B051-4074-B286-466071042F96}" type="datetime1">
              <a:rPr lang="en-US" smtClean="0"/>
              <a:t>10/12/2017</a:t>
            </a:fld>
            <a:endParaRPr lang="en-US"/>
          </a:p>
        </p:txBody>
      </p:sp>
      <p:sp>
        <p:nvSpPr>
          <p:cNvPr id="5" name="Footer Placeholder 4"/>
          <p:cNvSpPr>
            <a:spLocks noGrp="1"/>
          </p:cNvSpPr>
          <p:nvPr>
            <p:ph type="ftr" sz="quarter" idx="11"/>
          </p:nvPr>
        </p:nvSpPr>
        <p:spPr/>
        <p:txBody>
          <a:bodyPr/>
          <a:lstStyle/>
          <a:p>
            <a:r>
              <a:rPr lang="en-US" smtClean="0"/>
              <a:t>Lecture 10</a:t>
            </a:r>
            <a:endParaRPr lang="en-US"/>
          </a:p>
        </p:txBody>
      </p:sp>
      <p:sp>
        <p:nvSpPr>
          <p:cNvPr id="6" name="Slide Number Placeholder 5"/>
          <p:cNvSpPr>
            <a:spLocks noGrp="1"/>
          </p:cNvSpPr>
          <p:nvPr>
            <p:ph type="sldNum" sz="quarter" idx="12"/>
          </p:nvPr>
        </p:nvSpPr>
        <p:spPr/>
        <p:txBody>
          <a:bodyPr/>
          <a:lstStyle/>
          <a:p>
            <a:fld id="{29B32803-CE9D-457E-A600-32BA11F57BC4}" type="slidenum">
              <a:rPr lang="en-US" smtClean="0"/>
              <a:t>‹#›</a:t>
            </a:fld>
            <a:endParaRPr lang="en-US"/>
          </a:p>
        </p:txBody>
      </p:sp>
    </p:spTree>
    <p:extLst>
      <p:ext uri="{BB962C8B-B14F-4D97-AF65-F5344CB8AC3E}">
        <p14:creationId xmlns:p14="http://schemas.microsoft.com/office/powerpoint/2010/main" val="204171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022B67-CA00-4961-9B4B-CFBC990E0487}" type="datetime1">
              <a:rPr lang="en-US" smtClean="0"/>
              <a:t>10/12/2017</a:t>
            </a:fld>
            <a:endParaRPr lang="en-US"/>
          </a:p>
        </p:txBody>
      </p:sp>
      <p:sp>
        <p:nvSpPr>
          <p:cNvPr id="5" name="Footer Placeholder 4"/>
          <p:cNvSpPr>
            <a:spLocks noGrp="1"/>
          </p:cNvSpPr>
          <p:nvPr>
            <p:ph type="ftr" sz="quarter" idx="11"/>
          </p:nvPr>
        </p:nvSpPr>
        <p:spPr/>
        <p:txBody>
          <a:bodyPr/>
          <a:lstStyle/>
          <a:p>
            <a:r>
              <a:rPr lang="en-US" smtClean="0"/>
              <a:t>Lecture 10</a:t>
            </a:r>
            <a:endParaRPr lang="en-US"/>
          </a:p>
        </p:txBody>
      </p:sp>
      <p:sp>
        <p:nvSpPr>
          <p:cNvPr id="6" name="Slide Number Placeholder 5"/>
          <p:cNvSpPr>
            <a:spLocks noGrp="1"/>
          </p:cNvSpPr>
          <p:nvPr>
            <p:ph type="sldNum" sz="quarter" idx="12"/>
          </p:nvPr>
        </p:nvSpPr>
        <p:spPr/>
        <p:txBody>
          <a:bodyPr/>
          <a:lstStyle/>
          <a:p>
            <a:fld id="{29B32803-CE9D-457E-A600-32BA11F57BC4}" type="slidenum">
              <a:rPr lang="en-US" smtClean="0"/>
              <a:t>‹#›</a:t>
            </a:fld>
            <a:endParaRPr lang="en-US"/>
          </a:p>
        </p:txBody>
      </p:sp>
    </p:spTree>
    <p:extLst>
      <p:ext uri="{BB962C8B-B14F-4D97-AF65-F5344CB8AC3E}">
        <p14:creationId xmlns:p14="http://schemas.microsoft.com/office/powerpoint/2010/main" val="389599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66DC14-2285-426D-8B61-6F4C971D9538}" type="datetime1">
              <a:rPr lang="en-US" smtClean="0"/>
              <a:t>10/12/2017</a:t>
            </a:fld>
            <a:endParaRPr lang="en-US"/>
          </a:p>
        </p:txBody>
      </p:sp>
      <p:sp>
        <p:nvSpPr>
          <p:cNvPr id="5" name="Footer Placeholder 4"/>
          <p:cNvSpPr>
            <a:spLocks noGrp="1"/>
          </p:cNvSpPr>
          <p:nvPr>
            <p:ph type="ftr" sz="quarter" idx="11"/>
          </p:nvPr>
        </p:nvSpPr>
        <p:spPr/>
        <p:txBody>
          <a:bodyPr/>
          <a:lstStyle/>
          <a:p>
            <a:r>
              <a:rPr lang="en-US" smtClean="0"/>
              <a:t>Lecture 10</a:t>
            </a:r>
            <a:endParaRPr lang="en-US"/>
          </a:p>
        </p:txBody>
      </p:sp>
      <p:sp>
        <p:nvSpPr>
          <p:cNvPr id="6" name="Slide Number Placeholder 5"/>
          <p:cNvSpPr>
            <a:spLocks noGrp="1"/>
          </p:cNvSpPr>
          <p:nvPr>
            <p:ph type="sldNum" sz="quarter" idx="12"/>
          </p:nvPr>
        </p:nvSpPr>
        <p:spPr/>
        <p:txBody>
          <a:bodyPr/>
          <a:lstStyle/>
          <a:p>
            <a:fld id="{29B32803-CE9D-457E-A600-32BA11F57BC4}" type="slidenum">
              <a:rPr lang="en-US" smtClean="0"/>
              <a:t>‹#›</a:t>
            </a:fld>
            <a:endParaRPr lang="en-US"/>
          </a:p>
        </p:txBody>
      </p:sp>
    </p:spTree>
    <p:extLst>
      <p:ext uri="{BB962C8B-B14F-4D97-AF65-F5344CB8AC3E}">
        <p14:creationId xmlns:p14="http://schemas.microsoft.com/office/powerpoint/2010/main" val="36648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35A0BD-0F2E-4B09-8060-8B7636673824}" type="datetime1">
              <a:rPr lang="en-US" smtClean="0"/>
              <a:t>10/12/2017</a:t>
            </a:fld>
            <a:endParaRPr lang="en-US"/>
          </a:p>
        </p:txBody>
      </p:sp>
      <p:sp>
        <p:nvSpPr>
          <p:cNvPr id="6" name="Footer Placeholder 5"/>
          <p:cNvSpPr>
            <a:spLocks noGrp="1"/>
          </p:cNvSpPr>
          <p:nvPr>
            <p:ph type="ftr" sz="quarter" idx="11"/>
          </p:nvPr>
        </p:nvSpPr>
        <p:spPr/>
        <p:txBody>
          <a:bodyPr/>
          <a:lstStyle/>
          <a:p>
            <a:r>
              <a:rPr lang="en-US" smtClean="0"/>
              <a:t>Lecture 10</a:t>
            </a:r>
            <a:endParaRPr lang="en-US"/>
          </a:p>
        </p:txBody>
      </p:sp>
      <p:sp>
        <p:nvSpPr>
          <p:cNvPr id="7" name="Slide Number Placeholder 6"/>
          <p:cNvSpPr>
            <a:spLocks noGrp="1"/>
          </p:cNvSpPr>
          <p:nvPr>
            <p:ph type="sldNum" sz="quarter" idx="12"/>
          </p:nvPr>
        </p:nvSpPr>
        <p:spPr/>
        <p:txBody>
          <a:bodyPr/>
          <a:lstStyle/>
          <a:p>
            <a:fld id="{29B32803-CE9D-457E-A600-32BA11F57BC4}" type="slidenum">
              <a:rPr lang="en-US" smtClean="0"/>
              <a:t>‹#›</a:t>
            </a:fld>
            <a:endParaRPr lang="en-US"/>
          </a:p>
        </p:txBody>
      </p:sp>
    </p:spTree>
    <p:extLst>
      <p:ext uri="{BB962C8B-B14F-4D97-AF65-F5344CB8AC3E}">
        <p14:creationId xmlns:p14="http://schemas.microsoft.com/office/powerpoint/2010/main" val="4191382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CC1BFC-5AC6-48F7-8B62-EC18B4CC0778}" type="datetime1">
              <a:rPr lang="en-US" smtClean="0"/>
              <a:t>10/12/2017</a:t>
            </a:fld>
            <a:endParaRPr lang="en-US"/>
          </a:p>
        </p:txBody>
      </p:sp>
      <p:sp>
        <p:nvSpPr>
          <p:cNvPr id="8" name="Footer Placeholder 7"/>
          <p:cNvSpPr>
            <a:spLocks noGrp="1"/>
          </p:cNvSpPr>
          <p:nvPr>
            <p:ph type="ftr" sz="quarter" idx="11"/>
          </p:nvPr>
        </p:nvSpPr>
        <p:spPr/>
        <p:txBody>
          <a:bodyPr/>
          <a:lstStyle/>
          <a:p>
            <a:r>
              <a:rPr lang="en-US" smtClean="0"/>
              <a:t>Lecture 10</a:t>
            </a:r>
            <a:endParaRPr lang="en-US"/>
          </a:p>
        </p:txBody>
      </p:sp>
      <p:sp>
        <p:nvSpPr>
          <p:cNvPr id="9" name="Slide Number Placeholder 8"/>
          <p:cNvSpPr>
            <a:spLocks noGrp="1"/>
          </p:cNvSpPr>
          <p:nvPr>
            <p:ph type="sldNum" sz="quarter" idx="12"/>
          </p:nvPr>
        </p:nvSpPr>
        <p:spPr/>
        <p:txBody>
          <a:bodyPr/>
          <a:lstStyle/>
          <a:p>
            <a:fld id="{29B32803-CE9D-457E-A600-32BA11F57BC4}" type="slidenum">
              <a:rPr lang="en-US" smtClean="0"/>
              <a:t>‹#›</a:t>
            </a:fld>
            <a:endParaRPr lang="en-US"/>
          </a:p>
        </p:txBody>
      </p:sp>
    </p:spTree>
    <p:extLst>
      <p:ext uri="{BB962C8B-B14F-4D97-AF65-F5344CB8AC3E}">
        <p14:creationId xmlns:p14="http://schemas.microsoft.com/office/powerpoint/2010/main" val="1244779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9C4F8-ABE7-41CD-AFF4-441017530A30}" type="datetime1">
              <a:rPr lang="en-US" smtClean="0"/>
              <a:t>10/12/2017</a:t>
            </a:fld>
            <a:endParaRPr lang="en-US"/>
          </a:p>
        </p:txBody>
      </p:sp>
      <p:sp>
        <p:nvSpPr>
          <p:cNvPr id="4" name="Footer Placeholder 3"/>
          <p:cNvSpPr>
            <a:spLocks noGrp="1"/>
          </p:cNvSpPr>
          <p:nvPr>
            <p:ph type="ftr" sz="quarter" idx="11"/>
          </p:nvPr>
        </p:nvSpPr>
        <p:spPr/>
        <p:txBody>
          <a:bodyPr/>
          <a:lstStyle/>
          <a:p>
            <a:r>
              <a:rPr lang="en-US" smtClean="0"/>
              <a:t>Lecture 10</a:t>
            </a:r>
            <a:endParaRPr lang="en-US"/>
          </a:p>
        </p:txBody>
      </p:sp>
      <p:sp>
        <p:nvSpPr>
          <p:cNvPr id="5" name="Slide Number Placeholder 4"/>
          <p:cNvSpPr>
            <a:spLocks noGrp="1"/>
          </p:cNvSpPr>
          <p:nvPr>
            <p:ph type="sldNum" sz="quarter" idx="12"/>
          </p:nvPr>
        </p:nvSpPr>
        <p:spPr/>
        <p:txBody>
          <a:bodyPr/>
          <a:lstStyle/>
          <a:p>
            <a:fld id="{29B32803-CE9D-457E-A600-32BA11F57BC4}" type="slidenum">
              <a:rPr lang="en-US" smtClean="0"/>
              <a:t>‹#›</a:t>
            </a:fld>
            <a:endParaRPr lang="en-US"/>
          </a:p>
        </p:txBody>
      </p:sp>
    </p:spTree>
    <p:extLst>
      <p:ext uri="{BB962C8B-B14F-4D97-AF65-F5344CB8AC3E}">
        <p14:creationId xmlns:p14="http://schemas.microsoft.com/office/powerpoint/2010/main" val="242723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F28BBC-E838-4419-A259-3FC4E77BDFD9}" type="datetime1">
              <a:rPr lang="en-US" smtClean="0"/>
              <a:t>10/12/2017</a:t>
            </a:fld>
            <a:endParaRPr lang="en-US"/>
          </a:p>
        </p:txBody>
      </p:sp>
      <p:sp>
        <p:nvSpPr>
          <p:cNvPr id="3" name="Footer Placeholder 2"/>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29B32803-CE9D-457E-A600-32BA11F57BC4}" type="slidenum">
              <a:rPr lang="en-US" smtClean="0"/>
              <a:t>‹#›</a:t>
            </a:fld>
            <a:endParaRPr lang="en-US"/>
          </a:p>
        </p:txBody>
      </p:sp>
    </p:spTree>
    <p:extLst>
      <p:ext uri="{BB962C8B-B14F-4D97-AF65-F5344CB8AC3E}">
        <p14:creationId xmlns:p14="http://schemas.microsoft.com/office/powerpoint/2010/main" val="102433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41A13-A7F0-413A-AC82-243B94267250}" type="datetime1">
              <a:rPr lang="en-US" smtClean="0"/>
              <a:t>10/12/2017</a:t>
            </a:fld>
            <a:endParaRPr lang="en-US"/>
          </a:p>
        </p:txBody>
      </p:sp>
      <p:sp>
        <p:nvSpPr>
          <p:cNvPr id="6" name="Footer Placeholder 5"/>
          <p:cNvSpPr>
            <a:spLocks noGrp="1"/>
          </p:cNvSpPr>
          <p:nvPr>
            <p:ph type="ftr" sz="quarter" idx="11"/>
          </p:nvPr>
        </p:nvSpPr>
        <p:spPr/>
        <p:txBody>
          <a:bodyPr/>
          <a:lstStyle/>
          <a:p>
            <a:r>
              <a:rPr lang="en-US" smtClean="0"/>
              <a:t>Lecture 10</a:t>
            </a:r>
            <a:endParaRPr lang="en-US"/>
          </a:p>
        </p:txBody>
      </p:sp>
      <p:sp>
        <p:nvSpPr>
          <p:cNvPr id="7" name="Slide Number Placeholder 6"/>
          <p:cNvSpPr>
            <a:spLocks noGrp="1"/>
          </p:cNvSpPr>
          <p:nvPr>
            <p:ph type="sldNum" sz="quarter" idx="12"/>
          </p:nvPr>
        </p:nvSpPr>
        <p:spPr/>
        <p:txBody>
          <a:bodyPr/>
          <a:lstStyle/>
          <a:p>
            <a:fld id="{29B32803-CE9D-457E-A600-32BA11F57BC4}" type="slidenum">
              <a:rPr lang="en-US" smtClean="0"/>
              <a:t>‹#›</a:t>
            </a:fld>
            <a:endParaRPr lang="en-US"/>
          </a:p>
        </p:txBody>
      </p:sp>
    </p:spTree>
    <p:extLst>
      <p:ext uri="{BB962C8B-B14F-4D97-AF65-F5344CB8AC3E}">
        <p14:creationId xmlns:p14="http://schemas.microsoft.com/office/powerpoint/2010/main" val="1895787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EEC6AA-EE88-489A-9840-23F95E86EF1C}" type="datetime1">
              <a:rPr lang="en-US" smtClean="0"/>
              <a:t>10/12/2017</a:t>
            </a:fld>
            <a:endParaRPr lang="en-US"/>
          </a:p>
        </p:txBody>
      </p:sp>
      <p:sp>
        <p:nvSpPr>
          <p:cNvPr id="6" name="Footer Placeholder 5"/>
          <p:cNvSpPr>
            <a:spLocks noGrp="1"/>
          </p:cNvSpPr>
          <p:nvPr>
            <p:ph type="ftr" sz="quarter" idx="11"/>
          </p:nvPr>
        </p:nvSpPr>
        <p:spPr/>
        <p:txBody>
          <a:bodyPr/>
          <a:lstStyle/>
          <a:p>
            <a:r>
              <a:rPr lang="en-US" smtClean="0"/>
              <a:t>Lecture 10</a:t>
            </a:r>
            <a:endParaRPr lang="en-US"/>
          </a:p>
        </p:txBody>
      </p:sp>
      <p:sp>
        <p:nvSpPr>
          <p:cNvPr id="7" name="Slide Number Placeholder 6"/>
          <p:cNvSpPr>
            <a:spLocks noGrp="1"/>
          </p:cNvSpPr>
          <p:nvPr>
            <p:ph type="sldNum" sz="quarter" idx="12"/>
          </p:nvPr>
        </p:nvSpPr>
        <p:spPr/>
        <p:txBody>
          <a:bodyPr/>
          <a:lstStyle/>
          <a:p>
            <a:fld id="{29B32803-CE9D-457E-A600-32BA11F57BC4}" type="slidenum">
              <a:rPr lang="en-US" smtClean="0"/>
              <a:t>‹#›</a:t>
            </a:fld>
            <a:endParaRPr lang="en-US"/>
          </a:p>
        </p:txBody>
      </p:sp>
    </p:spTree>
    <p:extLst>
      <p:ext uri="{BB962C8B-B14F-4D97-AF65-F5344CB8AC3E}">
        <p14:creationId xmlns:p14="http://schemas.microsoft.com/office/powerpoint/2010/main" val="251725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90A0C-9408-4136-8231-0CD389FDD296}" type="datetime1">
              <a:rPr lang="en-US" smtClean="0"/>
              <a:t>10/12/2017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Lecture 10</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32803-CE9D-457E-A600-32BA11F57BC4}" type="slidenum">
              <a:rPr lang="en-US" smtClean="0"/>
              <a:t>‹#›</a:t>
            </a:fld>
            <a:endParaRPr lang="en-US"/>
          </a:p>
        </p:txBody>
      </p:sp>
    </p:spTree>
    <p:extLst>
      <p:ext uri="{BB962C8B-B14F-4D97-AF65-F5344CB8AC3E}">
        <p14:creationId xmlns:p14="http://schemas.microsoft.com/office/powerpoint/2010/main" val="1178320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5.wmf"/><Relationship Id="rId5" Type="http://schemas.openxmlformats.org/officeDocument/2006/relationships/oleObject" Target="../embeddings/oleObject5.bin"/><Relationship Id="rId4" Type="http://schemas.openxmlformats.org/officeDocument/2006/relationships/image" Target="../media/image14.wmf"/></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2.wmf"/><Relationship Id="rId5" Type="http://schemas.openxmlformats.org/officeDocument/2006/relationships/oleObject" Target="../embeddings/oleObject7.bin"/><Relationship Id="rId4" Type="http://schemas.openxmlformats.org/officeDocument/2006/relationships/image" Target="../media/image21.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3.wmf"/><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wmf"/><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wmf"/><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wmf"/></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3.wmf"/><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72.png"/><Relationship Id="rId4" Type="http://schemas.openxmlformats.org/officeDocument/2006/relationships/oleObject" Target="../embeddings/oleObject9.bin"/></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80.png"/><Relationship Id="rId4" Type="http://schemas.openxmlformats.org/officeDocument/2006/relationships/oleObject" Target="../embeddings/oleObject11.bin"/></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84.png"/><Relationship Id="rId4" Type="http://schemas.openxmlformats.org/officeDocument/2006/relationships/oleObject" Target="../embeddings/oleObject12.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png"/><Relationship Id="rId4" Type="http://schemas.openxmlformats.org/officeDocument/2006/relationships/image" Target="../media/image5.wm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85.png"/><Relationship Id="rId4" Type="http://schemas.openxmlformats.org/officeDocument/2006/relationships/oleObject" Target="../embeddings/oleObject13.bin"/></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Test 1</a:t>
            </a:r>
            <a:endParaRPr lang="en-US" dirty="0"/>
          </a:p>
        </p:txBody>
      </p:sp>
      <p:sp>
        <p:nvSpPr>
          <p:cNvPr id="3" name="Content Placeholder 2"/>
          <p:cNvSpPr>
            <a:spLocks noGrp="1"/>
          </p:cNvSpPr>
          <p:nvPr>
            <p:ph idx="1"/>
          </p:nvPr>
        </p:nvSpPr>
        <p:spPr/>
        <p:txBody>
          <a:bodyPr/>
          <a:lstStyle/>
          <a:p>
            <a:r>
              <a:rPr lang="en-US" dirty="0" smtClean="0"/>
              <a:t>Covers lecture and text material through Chapter 9.</a:t>
            </a:r>
          </a:p>
          <a:p>
            <a:r>
              <a:rPr lang="en-US" dirty="0" smtClean="0"/>
              <a:t>Sunday  (Oct. 15</a:t>
            </a:r>
            <a:r>
              <a:rPr lang="en-US" baseline="30000" dirty="0" smtClean="0"/>
              <a:t>th</a:t>
            </a:r>
            <a:r>
              <a:rPr lang="en-US" dirty="0" smtClean="0"/>
              <a:t>) by 1:00 P.M. EST, I will email the exam to your maine.edu email account. </a:t>
            </a:r>
          </a:p>
          <a:p>
            <a:r>
              <a:rPr lang="en-US" dirty="0" smtClean="0"/>
              <a:t>There will be no class on Tuesday (Oct. 17</a:t>
            </a:r>
            <a:r>
              <a:rPr lang="en-US" baseline="30000" dirty="0" smtClean="0"/>
              <a:t>th</a:t>
            </a:r>
            <a:r>
              <a:rPr lang="en-US" dirty="0" smtClean="0"/>
              <a:t>), but I will be in my office from 7:30-10:30 to answer any questions.</a:t>
            </a:r>
          </a:p>
          <a:p>
            <a:r>
              <a:rPr lang="en-US" dirty="0" smtClean="0"/>
              <a:t>Completed exams are to be emailed to me, no later than 8:00 P.M.  EST, on Tuesday, October 17, 2017.</a:t>
            </a:r>
            <a:endParaRPr lang="en-US" dirty="0"/>
          </a:p>
        </p:txBody>
      </p:sp>
      <p:sp>
        <p:nvSpPr>
          <p:cNvPr id="4" name="Footer Placeholder 3"/>
          <p:cNvSpPr>
            <a:spLocks noGrp="1"/>
          </p:cNvSpPr>
          <p:nvPr>
            <p:ph type="ftr" sz="quarter" idx="11"/>
          </p:nvPr>
        </p:nvSpPr>
        <p:spPr/>
        <p:txBody>
          <a:bodyPr/>
          <a:lstStyle/>
          <a:p>
            <a:r>
              <a:rPr lang="en-US" smtClean="0"/>
              <a:t>Lecture 10</a:t>
            </a:r>
            <a:endParaRPr lang="en-US"/>
          </a:p>
        </p:txBody>
      </p:sp>
      <p:sp>
        <p:nvSpPr>
          <p:cNvPr id="5" name="Slide Number Placeholder 4"/>
          <p:cNvSpPr>
            <a:spLocks noGrp="1"/>
          </p:cNvSpPr>
          <p:nvPr>
            <p:ph type="sldNum" sz="quarter" idx="12"/>
          </p:nvPr>
        </p:nvSpPr>
        <p:spPr/>
        <p:txBody>
          <a:bodyPr/>
          <a:lstStyle/>
          <a:p>
            <a:fld id="{29B32803-CE9D-457E-A600-32BA11F57BC4}" type="slidenum">
              <a:rPr lang="en-US" smtClean="0"/>
              <a:t>1</a:t>
            </a:fld>
            <a:endParaRPr lang="en-US"/>
          </a:p>
        </p:txBody>
      </p:sp>
    </p:spTree>
    <p:extLst>
      <p:ext uri="{BB962C8B-B14F-4D97-AF65-F5344CB8AC3E}">
        <p14:creationId xmlns:p14="http://schemas.microsoft.com/office/powerpoint/2010/main" val="1480334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9638" y="0"/>
            <a:ext cx="8491437" cy="5473700"/>
          </a:xfrm>
          <a:prstGeom prst="rect">
            <a:avLst/>
          </a:prstGeom>
        </p:spPr>
      </p:pic>
      <p:cxnSp>
        <p:nvCxnSpPr>
          <p:cNvPr id="10" name="Straight Arrow Connector 9"/>
          <p:cNvCxnSpPr/>
          <p:nvPr/>
        </p:nvCxnSpPr>
        <p:spPr>
          <a:xfrm flipH="1">
            <a:off x="3746500" y="1739900"/>
            <a:ext cx="14224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632200" y="2882900"/>
            <a:ext cx="14224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94300" y="1549400"/>
            <a:ext cx="2552700" cy="369332"/>
          </a:xfrm>
          <a:prstGeom prst="rect">
            <a:avLst/>
          </a:prstGeom>
          <a:noFill/>
        </p:spPr>
        <p:txBody>
          <a:bodyPr wrap="square" rtlCol="0">
            <a:spAutoFit/>
          </a:bodyPr>
          <a:lstStyle/>
          <a:p>
            <a:r>
              <a:rPr lang="en-US" dirty="0" smtClean="0"/>
              <a:t>Misspelled</a:t>
            </a:r>
            <a:endParaRPr lang="en-US" dirty="0"/>
          </a:p>
        </p:txBody>
      </p:sp>
      <p:sp>
        <p:nvSpPr>
          <p:cNvPr id="13" name="TextBox 12"/>
          <p:cNvSpPr txBox="1"/>
          <p:nvPr/>
        </p:nvSpPr>
        <p:spPr>
          <a:xfrm>
            <a:off x="5054600" y="2698234"/>
            <a:ext cx="2692400" cy="369332"/>
          </a:xfrm>
          <a:prstGeom prst="rect">
            <a:avLst/>
          </a:prstGeom>
          <a:noFill/>
        </p:spPr>
        <p:txBody>
          <a:bodyPr wrap="square" rtlCol="0">
            <a:spAutoFit/>
          </a:bodyPr>
          <a:lstStyle/>
          <a:p>
            <a:r>
              <a:rPr lang="en-US" dirty="0" smtClean="0"/>
              <a:t>Incorrect Suffix</a:t>
            </a:r>
            <a:endParaRPr lang="en-US" dirty="0"/>
          </a:p>
        </p:txBody>
      </p:sp>
      <p:sp>
        <p:nvSpPr>
          <p:cNvPr id="14" name="TextBox 13"/>
          <p:cNvSpPr txBox="1"/>
          <p:nvPr/>
        </p:nvSpPr>
        <p:spPr>
          <a:xfrm>
            <a:off x="1449638" y="5778500"/>
            <a:ext cx="8491437" cy="523220"/>
          </a:xfrm>
          <a:prstGeom prst="rect">
            <a:avLst/>
          </a:prstGeom>
          <a:noFill/>
        </p:spPr>
        <p:txBody>
          <a:bodyPr wrap="square" rtlCol="0">
            <a:spAutoFit/>
          </a:bodyPr>
          <a:lstStyle/>
          <a:p>
            <a:pPr algn="ctr"/>
            <a:r>
              <a:rPr lang="en-US" sz="2800" dirty="0" smtClean="0"/>
              <a:t>Add both tables to ArcMap.</a:t>
            </a:r>
            <a:endParaRPr lang="en-US" sz="2800" dirty="0"/>
          </a:p>
        </p:txBody>
      </p:sp>
      <p:cxnSp>
        <p:nvCxnSpPr>
          <p:cNvPr id="8" name="Straight Arrow Connector 7"/>
          <p:cNvCxnSpPr>
            <a:stCxn id="3" idx="1"/>
          </p:cNvCxnSpPr>
          <p:nvPr/>
        </p:nvCxnSpPr>
        <p:spPr>
          <a:xfrm flipH="1" flipV="1">
            <a:off x="3909292" y="3035300"/>
            <a:ext cx="1422400" cy="24816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331692" y="3098800"/>
            <a:ext cx="2223655" cy="369332"/>
          </a:xfrm>
          <a:prstGeom prst="rect">
            <a:avLst/>
          </a:prstGeom>
          <a:noFill/>
        </p:spPr>
        <p:txBody>
          <a:bodyPr wrap="square" rtlCol="0">
            <a:spAutoFit/>
          </a:bodyPr>
          <a:lstStyle/>
          <a:p>
            <a:r>
              <a:rPr lang="en-US" dirty="0" smtClean="0"/>
              <a:t>Not really in Bangor</a:t>
            </a:r>
            <a:endParaRPr lang="en-US" dirty="0"/>
          </a:p>
        </p:txBody>
      </p:sp>
      <p:sp>
        <p:nvSpPr>
          <p:cNvPr id="5" name="Footer Placeholder 4"/>
          <p:cNvSpPr>
            <a:spLocks noGrp="1"/>
          </p:cNvSpPr>
          <p:nvPr>
            <p:ph type="ftr" sz="quarter" idx="11"/>
          </p:nvPr>
        </p:nvSpPr>
        <p:spPr/>
        <p:txBody>
          <a:bodyPr/>
          <a:lstStyle/>
          <a:p>
            <a:r>
              <a:rPr lang="en-US" smtClean="0"/>
              <a:t>Lecture 10</a:t>
            </a:r>
            <a:endParaRPr lang="en-US"/>
          </a:p>
        </p:txBody>
      </p:sp>
      <p:sp>
        <p:nvSpPr>
          <p:cNvPr id="6" name="Slide Number Placeholder 5"/>
          <p:cNvSpPr>
            <a:spLocks noGrp="1"/>
          </p:cNvSpPr>
          <p:nvPr>
            <p:ph type="sldNum" sz="quarter" idx="12"/>
          </p:nvPr>
        </p:nvSpPr>
        <p:spPr/>
        <p:txBody>
          <a:bodyPr/>
          <a:lstStyle/>
          <a:p>
            <a:fld id="{29B32803-CE9D-457E-A600-32BA11F57BC4}" type="slidenum">
              <a:rPr lang="en-US" smtClean="0"/>
              <a:t>10</a:t>
            </a:fld>
            <a:endParaRPr lang="en-US"/>
          </a:p>
        </p:txBody>
      </p:sp>
    </p:spTree>
    <p:extLst>
      <p:ext uri="{BB962C8B-B14F-4D97-AF65-F5344CB8AC3E}">
        <p14:creationId xmlns:p14="http://schemas.microsoft.com/office/powerpoint/2010/main" val="1649631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212" y="0"/>
            <a:ext cx="3762375" cy="6858000"/>
          </a:xfrm>
          <a:prstGeom prst="rect">
            <a:avLst/>
          </a:prstGeom>
        </p:spPr>
      </p:pic>
      <p:pic>
        <p:nvPicPr>
          <p:cNvPr id="4" name="Picture 3"/>
          <p:cNvPicPr>
            <a:picLocks noChangeAspect="1"/>
          </p:cNvPicPr>
          <p:nvPr/>
        </p:nvPicPr>
        <p:blipFill>
          <a:blip r:embed="rId3"/>
          <a:stretch>
            <a:fillRect/>
          </a:stretch>
        </p:blipFill>
        <p:spPr>
          <a:xfrm>
            <a:off x="5800724" y="992187"/>
            <a:ext cx="3940175" cy="4494631"/>
          </a:xfrm>
          <a:prstGeom prst="rect">
            <a:avLst/>
          </a:prstGeom>
        </p:spPr>
      </p:pic>
      <p:sp>
        <p:nvSpPr>
          <p:cNvPr id="2" name="Footer Placeholder 1"/>
          <p:cNvSpPr>
            <a:spLocks noGrp="1"/>
          </p:cNvSpPr>
          <p:nvPr>
            <p:ph type="ftr" sz="quarter" idx="11"/>
          </p:nvPr>
        </p:nvSpPr>
        <p:spPr/>
        <p:txBody>
          <a:bodyPr/>
          <a:lstStyle/>
          <a:p>
            <a:r>
              <a:rPr lang="en-US" smtClean="0"/>
              <a:t>Lecture 10</a:t>
            </a:r>
            <a:endParaRPr lang="en-US"/>
          </a:p>
        </p:txBody>
      </p:sp>
      <p:sp>
        <p:nvSpPr>
          <p:cNvPr id="5" name="Slide Number Placeholder 4"/>
          <p:cNvSpPr>
            <a:spLocks noGrp="1"/>
          </p:cNvSpPr>
          <p:nvPr>
            <p:ph type="sldNum" sz="quarter" idx="12"/>
          </p:nvPr>
        </p:nvSpPr>
        <p:spPr/>
        <p:txBody>
          <a:bodyPr/>
          <a:lstStyle/>
          <a:p>
            <a:fld id="{29B32803-CE9D-457E-A600-32BA11F57BC4}" type="slidenum">
              <a:rPr lang="en-US" smtClean="0"/>
              <a:t>11</a:t>
            </a:fld>
            <a:endParaRPr lang="en-US"/>
          </a:p>
        </p:txBody>
      </p:sp>
    </p:spTree>
    <p:extLst>
      <p:ext uri="{BB962C8B-B14F-4D97-AF65-F5344CB8AC3E}">
        <p14:creationId xmlns:p14="http://schemas.microsoft.com/office/powerpoint/2010/main" val="2911061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753100" cy="6657975"/>
          </a:xfrm>
          <a:prstGeom prst="rect">
            <a:avLst/>
          </a:prstGeom>
        </p:spPr>
      </p:pic>
      <p:pic>
        <p:nvPicPr>
          <p:cNvPr id="3" name="Picture 2"/>
          <p:cNvPicPr>
            <a:picLocks noChangeAspect="1"/>
          </p:cNvPicPr>
          <p:nvPr/>
        </p:nvPicPr>
        <p:blipFill>
          <a:blip r:embed="rId3"/>
          <a:stretch>
            <a:fillRect/>
          </a:stretch>
        </p:blipFill>
        <p:spPr>
          <a:xfrm>
            <a:off x="6286500" y="0"/>
            <a:ext cx="5753100" cy="6657975"/>
          </a:xfrm>
          <a:prstGeom prst="rect">
            <a:avLst/>
          </a:prstGeom>
        </p:spPr>
      </p:pic>
      <p:sp>
        <p:nvSpPr>
          <p:cNvPr id="4" name="Footer Placeholder 3"/>
          <p:cNvSpPr>
            <a:spLocks noGrp="1"/>
          </p:cNvSpPr>
          <p:nvPr>
            <p:ph type="ftr" sz="quarter" idx="11"/>
          </p:nvPr>
        </p:nvSpPr>
        <p:spPr/>
        <p:txBody>
          <a:bodyPr/>
          <a:lstStyle/>
          <a:p>
            <a:r>
              <a:rPr lang="en-US" smtClean="0"/>
              <a:t>Lecture 10</a:t>
            </a:r>
            <a:endParaRPr lang="en-US"/>
          </a:p>
        </p:txBody>
      </p:sp>
      <p:sp>
        <p:nvSpPr>
          <p:cNvPr id="5" name="Slide Number Placeholder 4"/>
          <p:cNvSpPr>
            <a:spLocks noGrp="1"/>
          </p:cNvSpPr>
          <p:nvPr>
            <p:ph type="sldNum" sz="quarter" idx="12"/>
          </p:nvPr>
        </p:nvSpPr>
        <p:spPr/>
        <p:txBody>
          <a:bodyPr/>
          <a:lstStyle/>
          <a:p>
            <a:fld id="{29B32803-CE9D-457E-A600-32BA11F57BC4}" type="slidenum">
              <a:rPr lang="en-US" smtClean="0"/>
              <a:t>12</a:t>
            </a:fld>
            <a:endParaRPr lang="en-US"/>
          </a:p>
        </p:txBody>
      </p:sp>
    </p:spTree>
    <p:extLst>
      <p:ext uri="{BB962C8B-B14F-4D97-AF65-F5344CB8AC3E}">
        <p14:creationId xmlns:p14="http://schemas.microsoft.com/office/powerpoint/2010/main" val="4180374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718799633"/>
              </p:ext>
            </p:extLst>
          </p:nvPr>
        </p:nvGraphicFramePr>
        <p:xfrm>
          <a:off x="609600" y="684213"/>
          <a:ext cx="3911600" cy="5257800"/>
        </p:xfrm>
        <a:graphic>
          <a:graphicData uri="http://schemas.openxmlformats.org/presentationml/2006/ole">
            <mc:AlternateContent xmlns:mc="http://schemas.openxmlformats.org/markup-compatibility/2006">
              <mc:Choice xmlns:v="urn:schemas-microsoft-com:vml" Requires="v">
                <p:oleObj spid="_x0000_s1046" name="Image" r:id="rId3" imgW="3911040" imgH="5257080" progId="Photoshop.Image.6">
                  <p:embed/>
                </p:oleObj>
              </mc:Choice>
              <mc:Fallback>
                <p:oleObj name="Image" r:id="rId3" imgW="3911040" imgH="5257080" progId="Photoshop.Image.6">
                  <p:embed/>
                  <p:pic>
                    <p:nvPicPr>
                      <p:cNvPr id="0" name=""/>
                      <p:cNvPicPr/>
                      <p:nvPr/>
                    </p:nvPicPr>
                    <p:blipFill>
                      <a:blip r:embed="rId4"/>
                      <a:stretch>
                        <a:fillRect/>
                      </a:stretch>
                    </p:blipFill>
                    <p:spPr>
                      <a:xfrm>
                        <a:off x="609600" y="684213"/>
                        <a:ext cx="3911600" cy="52578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6464494"/>
              </p:ext>
            </p:extLst>
          </p:nvPr>
        </p:nvGraphicFramePr>
        <p:xfrm>
          <a:off x="5486400" y="1700213"/>
          <a:ext cx="5662613" cy="3225800"/>
        </p:xfrm>
        <a:graphic>
          <a:graphicData uri="http://schemas.openxmlformats.org/presentationml/2006/ole">
            <mc:AlternateContent xmlns:mc="http://schemas.openxmlformats.org/markup-compatibility/2006">
              <mc:Choice xmlns:v="urn:schemas-microsoft-com:vml" Requires="v">
                <p:oleObj spid="_x0000_s1047" name="Image" r:id="rId5" imgW="5663160" imgH="3225240" progId="Photoshop.Image.6">
                  <p:embed/>
                </p:oleObj>
              </mc:Choice>
              <mc:Fallback>
                <p:oleObj name="Image" r:id="rId5" imgW="5663160" imgH="3225240" progId="Photoshop.Image.6">
                  <p:embed/>
                  <p:pic>
                    <p:nvPicPr>
                      <p:cNvPr id="0" name=""/>
                      <p:cNvPicPr/>
                      <p:nvPr/>
                    </p:nvPicPr>
                    <p:blipFill>
                      <a:blip r:embed="rId6"/>
                      <a:stretch>
                        <a:fillRect/>
                      </a:stretch>
                    </p:blipFill>
                    <p:spPr>
                      <a:xfrm>
                        <a:off x="5486400" y="1700213"/>
                        <a:ext cx="5662613" cy="3225800"/>
                      </a:xfrm>
                      <a:prstGeom prst="rect">
                        <a:avLst/>
                      </a:prstGeom>
                    </p:spPr>
                  </p:pic>
                </p:oleObj>
              </mc:Fallback>
            </mc:AlternateContent>
          </a:graphicData>
        </a:graphic>
      </p:graphicFrame>
      <p:sp>
        <p:nvSpPr>
          <p:cNvPr id="3" name="Footer Placeholder 2"/>
          <p:cNvSpPr>
            <a:spLocks noGrp="1"/>
          </p:cNvSpPr>
          <p:nvPr>
            <p:ph type="ftr" sz="quarter" idx="11"/>
          </p:nvPr>
        </p:nvSpPr>
        <p:spPr/>
        <p:txBody>
          <a:bodyPr/>
          <a:lstStyle/>
          <a:p>
            <a:r>
              <a:rPr lang="en-US" smtClean="0"/>
              <a:t>Lecture 10</a:t>
            </a:r>
            <a:endParaRPr lang="en-US"/>
          </a:p>
        </p:txBody>
      </p:sp>
      <p:sp>
        <p:nvSpPr>
          <p:cNvPr id="5" name="Slide Number Placeholder 4"/>
          <p:cNvSpPr>
            <a:spLocks noGrp="1"/>
          </p:cNvSpPr>
          <p:nvPr>
            <p:ph type="sldNum" sz="quarter" idx="12"/>
          </p:nvPr>
        </p:nvSpPr>
        <p:spPr/>
        <p:txBody>
          <a:bodyPr/>
          <a:lstStyle/>
          <a:p>
            <a:fld id="{29B32803-CE9D-457E-A600-32BA11F57BC4}" type="slidenum">
              <a:rPr lang="en-US" smtClean="0"/>
              <a:t>13</a:t>
            </a:fld>
            <a:endParaRPr lang="en-US"/>
          </a:p>
        </p:txBody>
      </p:sp>
    </p:spTree>
    <p:extLst>
      <p:ext uri="{BB962C8B-B14F-4D97-AF65-F5344CB8AC3E}">
        <p14:creationId xmlns:p14="http://schemas.microsoft.com/office/powerpoint/2010/main" val="678025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9500" y="508000"/>
            <a:ext cx="4864776" cy="5949902"/>
          </a:xfrm>
          <a:prstGeom prst="rect">
            <a:avLst/>
          </a:prstGeom>
        </p:spPr>
      </p:pic>
      <p:sp>
        <p:nvSpPr>
          <p:cNvPr id="3" name="Footer Placeholder 2"/>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29B32803-CE9D-457E-A600-32BA11F57BC4}" type="slidenum">
              <a:rPr lang="en-US" smtClean="0"/>
              <a:t>14</a:t>
            </a:fld>
            <a:endParaRPr lang="en-US"/>
          </a:p>
        </p:txBody>
      </p:sp>
    </p:spTree>
    <p:extLst>
      <p:ext uri="{BB962C8B-B14F-4D97-AF65-F5344CB8AC3E}">
        <p14:creationId xmlns:p14="http://schemas.microsoft.com/office/powerpoint/2010/main" val="3543846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5452" y="1104900"/>
            <a:ext cx="8146148" cy="4756244"/>
          </a:xfrm>
          <a:prstGeom prst="rect">
            <a:avLst/>
          </a:prstGeom>
        </p:spPr>
      </p:pic>
      <p:sp>
        <p:nvSpPr>
          <p:cNvPr id="3" name="Footer Placeholder 2"/>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29B32803-CE9D-457E-A600-32BA11F57BC4}" type="slidenum">
              <a:rPr lang="en-US" smtClean="0"/>
              <a:t>15</a:t>
            </a:fld>
            <a:endParaRPr lang="en-US"/>
          </a:p>
        </p:txBody>
      </p:sp>
    </p:spTree>
    <p:extLst>
      <p:ext uri="{BB962C8B-B14F-4D97-AF65-F5344CB8AC3E}">
        <p14:creationId xmlns:p14="http://schemas.microsoft.com/office/powerpoint/2010/main" val="2287053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4632" y="852487"/>
            <a:ext cx="10144068" cy="4628611"/>
          </a:xfrm>
          <a:prstGeom prst="rect">
            <a:avLst/>
          </a:prstGeom>
        </p:spPr>
      </p:pic>
      <p:sp>
        <p:nvSpPr>
          <p:cNvPr id="3" name="Footer Placeholder 2"/>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29B32803-CE9D-457E-A600-32BA11F57BC4}" type="slidenum">
              <a:rPr lang="en-US" smtClean="0"/>
              <a:t>16</a:t>
            </a:fld>
            <a:endParaRPr lang="en-US"/>
          </a:p>
        </p:txBody>
      </p:sp>
    </p:spTree>
    <p:extLst>
      <p:ext uri="{BB962C8B-B14F-4D97-AF65-F5344CB8AC3E}">
        <p14:creationId xmlns:p14="http://schemas.microsoft.com/office/powerpoint/2010/main" val="1358237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5512" y="0"/>
            <a:ext cx="8920976" cy="6858000"/>
          </a:xfrm>
          <a:prstGeom prst="rect">
            <a:avLst/>
          </a:prstGeom>
        </p:spPr>
      </p:pic>
      <p:sp>
        <p:nvSpPr>
          <p:cNvPr id="3" name="Footer Placeholder 2"/>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29B32803-CE9D-457E-A600-32BA11F57BC4}" type="slidenum">
              <a:rPr lang="en-US" smtClean="0"/>
              <a:t>17</a:t>
            </a:fld>
            <a:endParaRPr lang="en-US"/>
          </a:p>
        </p:txBody>
      </p:sp>
    </p:spTree>
    <p:extLst>
      <p:ext uri="{BB962C8B-B14F-4D97-AF65-F5344CB8AC3E}">
        <p14:creationId xmlns:p14="http://schemas.microsoft.com/office/powerpoint/2010/main" val="4065550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Does Geocoding Work?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848" y="1776032"/>
            <a:ext cx="6603130" cy="4558290"/>
          </a:xfrm>
          <a:prstGeom prst="rect">
            <a:avLst/>
          </a:prstGeom>
        </p:spPr>
      </p:pic>
      <p:sp>
        <p:nvSpPr>
          <p:cNvPr id="5" name="TextBox 4"/>
          <p:cNvSpPr txBox="1"/>
          <p:nvPr/>
        </p:nvSpPr>
        <p:spPr>
          <a:xfrm>
            <a:off x="8400288" y="2157984"/>
            <a:ext cx="3364992"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Starting from the downtown.</a:t>
            </a:r>
          </a:p>
          <a:p>
            <a:pPr marL="457200" indent="-457200">
              <a:buFont typeface="Arial" panose="020B0604020202020204" pitchFamily="34" charset="0"/>
              <a:buChar char="•"/>
            </a:pPr>
            <a:r>
              <a:rPr lang="en-US" sz="2800" dirty="0" smtClean="0"/>
              <a:t>Addresses run even on left side of street.</a:t>
            </a:r>
          </a:p>
          <a:p>
            <a:pPr marL="457200" indent="-457200">
              <a:buFont typeface="Arial" panose="020B0604020202020204" pitchFamily="34" charset="0"/>
              <a:buChar char="•"/>
            </a:pPr>
            <a:r>
              <a:rPr lang="en-US" sz="2800" dirty="0" smtClean="0"/>
              <a:t>Odd on the right side.</a:t>
            </a:r>
            <a:endParaRPr lang="en-US" sz="2800" dirty="0"/>
          </a:p>
        </p:txBody>
      </p:sp>
      <p:sp>
        <p:nvSpPr>
          <p:cNvPr id="6" name="Footer Placeholder 5"/>
          <p:cNvSpPr>
            <a:spLocks noGrp="1"/>
          </p:cNvSpPr>
          <p:nvPr>
            <p:ph type="ftr" sz="quarter" idx="11"/>
          </p:nvPr>
        </p:nvSpPr>
        <p:spPr/>
        <p:txBody>
          <a:bodyPr/>
          <a:lstStyle/>
          <a:p>
            <a:r>
              <a:rPr lang="en-US" smtClean="0"/>
              <a:t>Lecture 10</a:t>
            </a:r>
            <a:endParaRPr lang="en-US"/>
          </a:p>
        </p:txBody>
      </p:sp>
      <p:sp>
        <p:nvSpPr>
          <p:cNvPr id="7" name="Slide Number Placeholder 6"/>
          <p:cNvSpPr>
            <a:spLocks noGrp="1"/>
          </p:cNvSpPr>
          <p:nvPr>
            <p:ph type="sldNum" sz="quarter" idx="12"/>
          </p:nvPr>
        </p:nvSpPr>
        <p:spPr/>
        <p:txBody>
          <a:bodyPr/>
          <a:lstStyle/>
          <a:p>
            <a:fld id="{29B32803-CE9D-457E-A600-32BA11F57BC4}" type="slidenum">
              <a:rPr lang="en-US" smtClean="0"/>
              <a:t>18</a:t>
            </a:fld>
            <a:endParaRPr lang="en-US"/>
          </a:p>
        </p:txBody>
      </p:sp>
    </p:spTree>
    <p:extLst>
      <p:ext uri="{BB962C8B-B14F-4D97-AF65-F5344CB8AC3E}">
        <p14:creationId xmlns:p14="http://schemas.microsoft.com/office/powerpoint/2010/main" val="3466439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973308932"/>
              </p:ext>
            </p:extLst>
          </p:nvPr>
        </p:nvGraphicFramePr>
        <p:xfrm>
          <a:off x="6035727" y="1408059"/>
          <a:ext cx="4110354" cy="2644331"/>
        </p:xfrm>
        <a:graphic>
          <a:graphicData uri="http://schemas.openxmlformats.org/presentationml/2006/ole">
            <mc:AlternateContent xmlns:mc="http://schemas.openxmlformats.org/markup-compatibility/2006">
              <mc:Choice xmlns:v="urn:schemas-microsoft-com:vml" Requires="v">
                <p:oleObj spid="_x0000_s8210" name="Image" r:id="rId3" imgW="5942520" imgH="3822120" progId="Photoshop.Image.6">
                  <p:embed/>
                </p:oleObj>
              </mc:Choice>
              <mc:Fallback>
                <p:oleObj name="Image" r:id="rId3" imgW="5942520" imgH="3822120" progId="Photoshop.Image.6">
                  <p:embed/>
                  <p:pic>
                    <p:nvPicPr>
                      <p:cNvPr id="0" name=""/>
                      <p:cNvPicPr/>
                      <p:nvPr/>
                    </p:nvPicPr>
                    <p:blipFill>
                      <a:blip r:embed="rId4"/>
                      <a:stretch>
                        <a:fillRect/>
                      </a:stretch>
                    </p:blipFill>
                    <p:spPr>
                      <a:xfrm>
                        <a:off x="6035727" y="1408059"/>
                        <a:ext cx="4110354" cy="2644331"/>
                      </a:xfrm>
                      <a:prstGeom prst="rect">
                        <a:avLst/>
                      </a:prstGeom>
                    </p:spPr>
                  </p:pic>
                </p:oleObj>
              </mc:Fallback>
            </mc:AlternateContent>
          </a:graphicData>
        </a:graphic>
      </p:graphicFrame>
      <p:sp>
        <p:nvSpPr>
          <p:cNvPr id="3" name="TextBox 2"/>
          <p:cNvSpPr txBox="1"/>
          <p:nvPr/>
        </p:nvSpPr>
        <p:spPr>
          <a:xfrm>
            <a:off x="562482" y="2042930"/>
            <a:ext cx="5900928" cy="523220"/>
          </a:xfrm>
          <a:prstGeom prst="rect">
            <a:avLst/>
          </a:prstGeom>
          <a:noFill/>
        </p:spPr>
        <p:txBody>
          <a:bodyPr wrap="square" rtlCol="0">
            <a:spAutoFit/>
          </a:bodyPr>
          <a:lstStyle/>
          <a:p>
            <a:r>
              <a:rPr lang="en-US" sz="2800" dirty="0" smtClean="0"/>
              <a:t>Segment length:  300 feet</a:t>
            </a:r>
            <a:endParaRPr lang="en-US" sz="2800" dirty="0"/>
          </a:p>
        </p:txBody>
      </p:sp>
      <p:sp>
        <p:nvSpPr>
          <p:cNvPr id="4" name="TextBox 3"/>
          <p:cNvSpPr txBox="1"/>
          <p:nvPr/>
        </p:nvSpPr>
        <p:spPr>
          <a:xfrm>
            <a:off x="3035808" y="563754"/>
            <a:ext cx="7717536" cy="523220"/>
          </a:xfrm>
          <a:prstGeom prst="rect">
            <a:avLst/>
          </a:prstGeom>
          <a:noFill/>
        </p:spPr>
        <p:txBody>
          <a:bodyPr wrap="square" rtlCol="0">
            <a:spAutoFit/>
          </a:bodyPr>
          <a:lstStyle/>
          <a:p>
            <a:r>
              <a:rPr lang="en-US" sz="2800" dirty="0" smtClean="0"/>
              <a:t>Find the location of 330 Schaffer Hills Drive.</a:t>
            </a:r>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1138624840"/>
              </p:ext>
            </p:extLst>
          </p:nvPr>
        </p:nvGraphicFramePr>
        <p:xfrm>
          <a:off x="1318110" y="4687261"/>
          <a:ext cx="9435233" cy="1008594"/>
        </p:xfrm>
        <a:graphic>
          <a:graphicData uri="http://schemas.openxmlformats.org/presentationml/2006/ole">
            <mc:AlternateContent xmlns:mc="http://schemas.openxmlformats.org/markup-compatibility/2006">
              <mc:Choice xmlns:v="urn:schemas-microsoft-com:vml" Requires="v">
                <p:oleObj spid="_x0000_s8211" name="Equation" r:id="rId5" imgW="3682800" imgH="393480" progId="Equation.3">
                  <p:embed/>
                </p:oleObj>
              </mc:Choice>
              <mc:Fallback>
                <p:oleObj name="Equation" r:id="rId5" imgW="3682800" imgH="393480" progId="Equation.3">
                  <p:embed/>
                  <p:pic>
                    <p:nvPicPr>
                      <p:cNvPr id="0" name=""/>
                      <p:cNvPicPr/>
                      <p:nvPr/>
                    </p:nvPicPr>
                    <p:blipFill>
                      <a:blip r:embed="rId6"/>
                      <a:stretch>
                        <a:fillRect/>
                      </a:stretch>
                    </p:blipFill>
                    <p:spPr>
                      <a:xfrm>
                        <a:off x="1318110" y="4687261"/>
                        <a:ext cx="9435233" cy="1008594"/>
                      </a:xfrm>
                      <a:prstGeom prst="rect">
                        <a:avLst/>
                      </a:prstGeom>
                    </p:spPr>
                  </p:pic>
                </p:oleObj>
              </mc:Fallback>
            </mc:AlternateContent>
          </a:graphicData>
        </a:graphic>
      </p:graphicFrame>
      <p:sp>
        <p:nvSpPr>
          <p:cNvPr id="6" name="Footer Placeholder 5"/>
          <p:cNvSpPr>
            <a:spLocks noGrp="1"/>
          </p:cNvSpPr>
          <p:nvPr>
            <p:ph type="ftr" sz="quarter" idx="11"/>
          </p:nvPr>
        </p:nvSpPr>
        <p:spPr/>
        <p:txBody>
          <a:bodyPr/>
          <a:lstStyle/>
          <a:p>
            <a:r>
              <a:rPr lang="en-US" smtClean="0"/>
              <a:t>Lecture 10</a:t>
            </a:r>
            <a:endParaRPr lang="en-US"/>
          </a:p>
        </p:txBody>
      </p:sp>
      <p:sp>
        <p:nvSpPr>
          <p:cNvPr id="7" name="Slide Number Placeholder 6"/>
          <p:cNvSpPr>
            <a:spLocks noGrp="1"/>
          </p:cNvSpPr>
          <p:nvPr>
            <p:ph type="sldNum" sz="quarter" idx="12"/>
          </p:nvPr>
        </p:nvSpPr>
        <p:spPr/>
        <p:txBody>
          <a:bodyPr/>
          <a:lstStyle/>
          <a:p>
            <a:fld id="{29B32803-CE9D-457E-A600-32BA11F57BC4}" type="slidenum">
              <a:rPr lang="en-US" smtClean="0"/>
              <a:t>19</a:t>
            </a:fld>
            <a:endParaRPr lang="en-US"/>
          </a:p>
        </p:txBody>
      </p:sp>
    </p:spTree>
    <p:extLst>
      <p:ext uri="{BB962C8B-B14F-4D97-AF65-F5344CB8AC3E}">
        <p14:creationId xmlns:p14="http://schemas.microsoft.com/office/powerpoint/2010/main" val="1074989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Labs</a:t>
            </a:r>
            <a:endParaRPr lang="en-US" dirty="0"/>
          </a:p>
        </p:txBody>
      </p:sp>
      <p:sp>
        <p:nvSpPr>
          <p:cNvPr id="5" name="Content Placeholder 4"/>
          <p:cNvSpPr>
            <a:spLocks noGrp="1"/>
          </p:cNvSpPr>
          <p:nvPr>
            <p:ph idx="1"/>
          </p:nvPr>
        </p:nvSpPr>
        <p:spPr/>
        <p:txBody>
          <a:bodyPr/>
          <a:lstStyle/>
          <a:p>
            <a:r>
              <a:rPr lang="en-US" dirty="0" smtClean="0"/>
              <a:t>Lab 2 will be returned later today or first thing tomorrow.</a:t>
            </a:r>
          </a:p>
          <a:p>
            <a:r>
              <a:rPr lang="en-US" dirty="0" smtClean="0"/>
              <a:t>Lab 4 will be posted on Tuesday, due Tuesday, Oct. 24.</a:t>
            </a:r>
            <a:endParaRPr lang="en-US" dirty="0"/>
          </a:p>
        </p:txBody>
      </p:sp>
      <p:sp>
        <p:nvSpPr>
          <p:cNvPr id="3" name="Footer Placeholder 2"/>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29B32803-CE9D-457E-A600-32BA11F57BC4}" type="slidenum">
              <a:rPr lang="en-US" smtClean="0"/>
              <a:t>2</a:t>
            </a:fld>
            <a:endParaRPr lang="en-US"/>
          </a:p>
        </p:txBody>
      </p:sp>
    </p:spTree>
    <p:extLst>
      <p:ext uri="{BB962C8B-B14F-4D97-AF65-F5344CB8AC3E}">
        <p14:creationId xmlns:p14="http://schemas.microsoft.com/office/powerpoint/2010/main" val="1246622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013075" y="2874963"/>
            <a:ext cx="6172200" cy="3224212"/>
          </a:xfrm>
        </p:spPr>
        <p:txBody>
          <a:bodyPr>
            <a:normAutofit fontScale="85000" lnSpcReduction="20000"/>
          </a:bodyPr>
          <a:lstStyle/>
          <a:p>
            <a:pPr marL="0" indent="0" algn="ctr">
              <a:buNone/>
              <a:defRPr/>
            </a:pPr>
            <a:endParaRPr lang="en-US" altLang="en-US" sz="1800" b="1" dirty="0">
              <a:solidFill>
                <a:schemeClr val="tx2"/>
              </a:solidFill>
            </a:endParaRPr>
          </a:p>
          <a:p>
            <a:pPr marL="0" indent="0" algn="ctr">
              <a:buNone/>
              <a:defRPr/>
            </a:pPr>
            <a:endParaRPr lang="en-US" altLang="en-US" sz="1800" b="1" dirty="0">
              <a:solidFill>
                <a:schemeClr val="tx2"/>
              </a:solidFill>
            </a:endParaRPr>
          </a:p>
          <a:p>
            <a:pPr marL="0" indent="0" algn="ctr">
              <a:buNone/>
              <a:defRPr/>
            </a:pPr>
            <a:r>
              <a:rPr lang="en-US" altLang="en-US" sz="1800" b="1" dirty="0">
                <a:solidFill>
                  <a:schemeClr val="tx2"/>
                </a:solidFill>
              </a:rPr>
              <a:t>IRINA GALKINA</a:t>
            </a:r>
          </a:p>
          <a:p>
            <a:pPr marL="0" indent="0" algn="ctr">
              <a:buNone/>
              <a:defRPr/>
            </a:pPr>
            <a:endParaRPr lang="en-US" altLang="en-US" sz="1800" b="1" dirty="0">
              <a:solidFill>
                <a:schemeClr val="tx2"/>
              </a:solidFill>
            </a:endParaRPr>
          </a:p>
          <a:p>
            <a:pPr marL="0" indent="0" algn="ctr">
              <a:buNone/>
              <a:defRPr/>
            </a:pPr>
            <a:endParaRPr lang="en-US" altLang="en-US" sz="1800" b="1" dirty="0">
              <a:solidFill>
                <a:schemeClr val="tx2"/>
              </a:solidFill>
            </a:endParaRPr>
          </a:p>
          <a:p>
            <a:pPr marL="0" indent="0" algn="ctr">
              <a:buNone/>
              <a:defRPr/>
            </a:pPr>
            <a:endParaRPr lang="en-US" altLang="en-US" sz="1800" b="1" dirty="0">
              <a:solidFill>
                <a:schemeClr val="tx2"/>
              </a:solidFill>
            </a:endParaRPr>
          </a:p>
          <a:p>
            <a:pPr marL="0" indent="0" algn="ctr">
              <a:buNone/>
              <a:defRPr/>
            </a:pPr>
            <a:endParaRPr lang="en-US" altLang="en-US" sz="1800" b="1" dirty="0">
              <a:solidFill>
                <a:schemeClr val="tx2"/>
              </a:solidFill>
            </a:endParaRPr>
          </a:p>
          <a:p>
            <a:pPr marL="0" indent="0" algn="ctr">
              <a:buNone/>
              <a:defRPr/>
            </a:pPr>
            <a:endParaRPr lang="en-US" altLang="en-US" sz="1800" b="1" dirty="0">
              <a:solidFill>
                <a:schemeClr val="tx2"/>
              </a:solidFill>
            </a:endParaRPr>
          </a:p>
          <a:p>
            <a:pPr marL="0" indent="0" algn="ctr">
              <a:buNone/>
              <a:defRPr/>
            </a:pPr>
            <a:r>
              <a:rPr lang="en-US" altLang="en-US" sz="1600" b="1" dirty="0">
                <a:solidFill>
                  <a:schemeClr val="tx2"/>
                </a:solidFill>
              </a:rPr>
              <a:t>PROFESSOR CONSTANCE C. HOLDEN</a:t>
            </a:r>
          </a:p>
          <a:p>
            <a:pPr marL="0" indent="0" algn="ctr">
              <a:buNone/>
              <a:defRPr/>
            </a:pPr>
            <a:r>
              <a:rPr lang="en-US" altLang="en-US" sz="1600" b="1" dirty="0">
                <a:solidFill>
                  <a:schemeClr val="tx2"/>
                </a:solidFill>
              </a:rPr>
              <a:t>SIE 509</a:t>
            </a:r>
          </a:p>
          <a:p>
            <a:pPr marL="0" indent="0" algn="ctr">
              <a:buNone/>
              <a:defRPr/>
            </a:pPr>
            <a:r>
              <a:rPr lang="en-US" altLang="en-US" sz="1600" b="1" dirty="0">
                <a:solidFill>
                  <a:schemeClr val="tx2"/>
                </a:solidFill>
              </a:rPr>
              <a:t>DECEMBER 15, 2011</a:t>
            </a:r>
          </a:p>
          <a:p>
            <a:pPr marL="0" indent="0" algn="ctr">
              <a:buNone/>
              <a:defRPr/>
            </a:pPr>
            <a:endParaRPr lang="en-US" altLang="en-US" sz="1800" b="1" dirty="0">
              <a:solidFill>
                <a:schemeClr val="tx2"/>
              </a:solidFill>
            </a:endParaRPr>
          </a:p>
        </p:txBody>
      </p:sp>
      <p:sp>
        <p:nvSpPr>
          <p:cNvPr id="21507" name="Title 1"/>
          <p:cNvSpPr>
            <a:spLocks noGrp="1"/>
          </p:cNvSpPr>
          <p:nvPr>
            <p:ph type="ctrTitle" idx="4294967295"/>
          </p:nvPr>
        </p:nvSpPr>
        <p:spPr>
          <a:xfrm>
            <a:off x="2209800" y="381000"/>
            <a:ext cx="7772400" cy="1752600"/>
          </a:xfrm>
        </p:spPr>
        <p:txBody>
          <a:bodyPr anchor="b"/>
          <a:lstStyle/>
          <a:p>
            <a:pPr eaLnBrk="1" hangingPunct="1"/>
            <a:r>
              <a:rPr lang="en-US" altLang="en-US" sz="5500" dirty="0">
                <a:solidFill>
                  <a:schemeClr val="accent1"/>
                </a:solidFill>
              </a:rPr>
              <a:t>The Joys and Sorrows of Geocoding</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29B32803-CE9D-457E-A600-32BA11F57BC4}" type="slidenum">
              <a:rPr lang="en-US" smtClean="0"/>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1"/>
          <p:cNvSpPr>
            <a:spLocks noGrp="1"/>
          </p:cNvSpPr>
          <p:nvPr>
            <p:ph type="title" idx="4294967295"/>
          </p:nvPr>
        </p:nvSpPr>
        <p:spPr>
          <a:xfrm>
            <a:off x="2057400" y="304800"/>
            <a:ext cx="8001000" cy="990600"/>
          </a:xfrm>
        </p:spPr>
        <p:txBody>
          <a:bodyPr anchor="b"/>
          <a:lstStyle/>
          <a:p>
            <a:pPr eaLnBrk="1" hangingPunct="1"/>
            <a:r>
              <a:rPr lang="en-US" altLang="en-US" sz="3400" b="1"/>
              <a:t>Geocoding White Pages Directories</a:t>
            </a:r>
          </a:p>
        </p:txBody>
      </p:sp>
      <p:sp>
        <p:nvSpPr>
          <p:cNvPr id="22531" name="Text Placeholder 13"/>
          <p:cNvSpPr>
            <a:spLocks noGrp="1"/>
          </p:cNvSpPr>
          <p:nvPr>
            <p:ph type="body" idx="4294967295"/>
          </p:nvPr>
        </p:nvSpPr>
        <p:spPr>
          <a:xfrm>
            <a:off x="1752600" y="1981201"/>
            <a:ext cx="2743200" cy="4144963"/>
          </a:xfrm>
        </p:spPr>
        <p:txBody>
          <a:bodyPr/>
          <a:lstStyle/>
          <a:p>
            <a:pPr marL="0" indent="0">
              <a:spcAft>
                <a:spcPts val="1000"/>
              </a:spcAft>
              <a:buBlip>
                <a:blip r:embed="rId2"/>
              </a:buBlip>
            </a:pPr>
            <a:r>
              <a:rPr lang="en-US" altLang="en-US" sz="4300"/>
              <a:t> </a:t>
            </a:r>
            <a:r>
              <a:rPr lang="en-US" altLang="en-US" sz="2500"/>
              <a:t>How does it work?</a:t>
            </a:r>
          </a:p>
          <a:p>
            <a:pPr marL="0" indent="0">
              <a:spcAft>
                <a:spcPts val="1000"/>
              </a:spcAft>
              <a:buBlip>
                <a:blip r:embed="rId2"/>
              </a:buBlip>
            </a:pPr>
            <a:r>
              <a:rPr lang="en-US" altLang="en-US" sz="4300"/>
              <a:t> </a:t>
            </a:r>
            <a:r>
              <a:rPr lang="en-US" altLang="en-US" sz="2500"/>
              <a:t>How accurate is it?</a:t>
            </a:r>
          </a:p>
          <a:p>
            <a:pPr marL="0" indent="0">
              <a:spcAft>
                <a:spcPts val="1000"/>
              </a:spcAft>
              <a:buBlip>
                <a:blip r:embed="rId2"/>
              </a:buBlip>
            </a:pPr>
            <a:r>
              <a:rPr lang="en-US" altLang="en-US" sz="4300"/>
              <a:t> </a:t>
            </a:r>
            <a:r>
              <a:rPr lang="en-US" altLang="en-US" sz="2500"/>
              <a:t>How can it be used  in different applica-tion settings?</a:t>
            </a:r>
          </a:p>
        </p:txBody>
      </p:sp>
      <p:pic>
        <p:nvPicPr>
          <p:cNvPr id="6" name="Content Placeholder 5"/>
          <p:cNvPicPr>
            <a:picLocks noGrp="1"/>
          </p:cNvPicPr>
          <p:nvPr>
            <p:ph sz="quarter" idx="4294967295"/>
          </p:nvPr>
        </p:nvPicPr>
        <p:blipFill>
          <a:blip r:embed="rId3"/>
          <a:srcRect l="20774" t="17982" r="16758" b="8440"/>
          <a:stretch>
            <a:fillRect/>
          </a:stretch>
        </p:blipFill>
        <p:spPr>
          <a:xfrm>
            <a:off x="4648200" y="1316039"/>
            <a:ext cx="5638800" cy="4149725"/>
          </a:xfrm>
          <a:ln cmpd="dbl">
            <a:solidFill>
              <a:schemeClr val="accent6">
                <a:lumMod val="75000"/>
              </a:schemeClr>
            </a:solidFill>
            <a:miter lim="800000"/>
            <a:headEnd/>
            <a:tailEnd/>
          </a:ln>
        </p:spPr>
      </p:pic>
      <p:sp>
        <p:nvSpPr>
          <p:cNvPr id="22533" name="TextBox 6"/>
          <p:cNvSpPr txBox="1">
            <a:spLocks noChangeArrowheads="1"/>
          </p:cNvSpPr>
          <p:nvPr/>
        </p:nvSpPr>
        <p:spPr bwMode="auto">
          <a:xfrm>
            <a:off x="7162800" y="5715001"/>
            <a:ext cx="3276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latin typeface="Georgia" panose="02040502050405020303" pitchFamily="18" charset="0"/>
              </a:rPr>
              <a:t>Data provided by Maine Office of GIS</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1905000" y="914400"/>
            <a:ext cx="2362200" cy="990600"/>
          </a:xfrm>
        </p:spPr>
        <p:txBody>
          <a:bodyPr anchor="b">
            <a:normAutofit fontScale="90000"/>
          </a:bodyPr>
          <a:lstStyle/>
          <a:p>
            <a:pPr eaLnBrk="1" hangingPunct="1"/>
            <a:r>
              <a:rPr lang="en-US" altLang="en-US" sz="3500" b="1">
                <a:solidFill>
                  <a:srgbClr val="FFFFFF"/>
                </a:solidFill>
              </a:rPr>
              <a:t>Work flow</a:t>
            </a:r>
            <a:r>
              <a:rPr lang="en-US" altLang="en-US" sz="3400" b="1">
                <a:solidFill>
                  <a:srgbClr val="FFFFFF"/>
                </a:solidFill>
              </a:rPr>
              <a:t/>
            </a:r>
            <a:br>
              <a:rPr lang="en-US" altLang="en-US" sz="3400" b="1">
                <a:solidFill>
                  <a:srgbClr val="FFFFFF"/>
                </a:solidFill>
              </a:rPr>
            </a:br>
            <a:endParaRPr lang="en-US" altLang="en-US" sz="3400" b="1">
              <a:solidFill>
                <a:srgbClr val="FFFFFF"/>
              </a:solidFill>
            </a:endParaRPr>
          </a:p>
        </p:txBody>
      </p:sp>
      <p:pic>
        <p:nvPicPr>
          <p:cNvPr id="5" name="Content Placeholder 4"/>
          <p:cNvPicPr>
            <a:picLocks noGrp="1"/>
          </p:cNvPicPr>
          <p:nvPr>
            <p:ph sz="quarter" idx="4294967295"/>
          </p:nvPr>
        </p:nvPicPr>
        <p:blipFill>
          <a:blip r:embed="rId2"/>
          <a:srcRect l="11641" t="29725" r="52660" b="37431"/>
          <a:stretch>
            <a:fillRect/>
          </a:stretch>
        </p:blipFill>
        <p:spPr>
          <a:xfrm>
            <a:off x="4648200" y="1066800"/>
            <a:ext cx="2209800" cy="1219200"/>
          </a:xfrm>
          <a:ln w="28575">
            <a:solidFill>
              <a:schemeClr val="accent1">
                <a:lumMod val="75000"/>
              </a:schemeClr>
            </a:solidFill>
            <a:miter lim="800000"/>
            <a:headEnd/>
            <a:tailEnd/>
          </a:ln>
        </p:spPr>
      </p:pic>
      <p:sp>
        <p:nvSpPr>
          <p:cNvPr id="6" name="Rectangle 5"/>
          <p:cNvSpPr/>
          <p:nvPr/>
        </p:nvSpPr>
        <p:spPr>
          <a:xfrm>
            <a:off x="7086600" y="2743200"/>
            <a:ext cx="1295400" cy="914400"/>
          </a:xfrm>
          <a:prstGeom prst="rect">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US" dirty="0"/>
              <a:t>Address Locator</a:t>
            </a:r>
          </a:p>
        </p:txBody>
      </p:sp>
      <p:pic>
        <p:nvPicPr>
          <p:cNvPr id="7" name="thumbnail" descr="Thumbnail"/>
          <p:cNvPicPr/>
          <p:nvPr/>
        </p:nvPicPr>
        <p:blipFill>
          <a:blip r:embed="rId3"/>
          <a:srcRect/>
          <a:stretch>
            <a:fillRect/>
          </a:stretch>
        </p:blipFill>
        <p:spPr bwMode="auto">
          <a:xfrm>
            <a:off x="8458201" y="1066800"/>
            <a:ext cx="1827213" cy="1219200"/>
          </a:xfrm>
          <a:prstGeom prst="rect">
            <a:avLst/>
          </a:prstGeom>
          <a:noFill/>
          <a:ln w="28575">
            <a:solidFill>
              <a:schemeClr val="accent1">
                <a:lumMod val="75000"/>
              </a:schemeClr>
            </a:solidFill>
            <a:miter lim="800000"/>
            <a:headEnd/>
            <a:tailEnd/>
          </a:ln>
        </p:spPr>
      </p:pic>
      <p:sp>
        <p:nvSpPr>
          <p:cNvPr id="8" name="Right Arrow 7"/>
          <p:cNvSpPr/>
          <p:nvPr/>
        </p:nvSpPr>
        <p:spPr>
          <a:xfrm rot="5400000">
            <a:off x="7239000" y="3810000"/>
            <a:ext cx="990600" cy="838200"/>
          </a:xfrm>
          <a:prstGeom prst="rightArrow">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pic>
        <p:nvPicPr>
          <p:cNvPr id="9" name="Picture 8"/>
          <p:cNvPicPr/>
          <p:nvPr/>
        </p:nvPicPr>
        <p:blipFill>
          <a:blip r:embed="rId4"/>
          <a:srcRect l="31043" t="35379" r="17804" b="25325"/>
          <a:stretch>
            <a:fillRect/>
          </a:stretch>
        </p:blipFill>
        <p:spPr bwMode="auto">
          <a:xfrm>
            <a:off x="6172201" y="4800600"/>
            <a:ext cx="3038475" cy="1460500"/>
          </a:xfrm>
          <a:prstGeom prst="rect">
            <a:avLst/>
          </a:prstGeom>
          <a:noFill/>
          <a:ln w="28575">
            <a:solidFill>
              <a:schemeClr val="accent1">
                <a:lumMod val="75000"/>
              </a:schemeClr>
            </a:solidFill>
            <a:miter lim="800000"/>
            <a:headEnd/>
            <a:tailEnd/>
          </a:ln>
        </p:spPr>
      </p:pic>
      <p:sp>
        <p:nvSpPr>
          <p:cNvPr id="10" name="Right Arrow 9"/>
          <p:cNvSpPr/>
          <p:nvPr/>
        </p:nvSpPr>
        <p:spPr>
          <a:xfrm rot="2229976">
            <a:off x="6196013" y="2492375"/>
            <a:ext cx="838200" cy="457200"/>
          </a:xfrm>
          <a:prstGeom prst="rightArrow">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Right Arrow 10"/>
          <p:cNvSpPr/>
          <p:nvPr/>
        </p:nvSpPr>
        <p:spPr>
          <a:xfrm rot="8423726">
            <a:off x="8431213" y="2500313"/>
            <a:ext cx="838200" cy="457200"/>
          </a:xfrm>
          <a:prstGeom prst="rightArrow">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3562" name="TextBox 11"/>
          <p:cNvSpPr txBox="1">
            <a:spLocks noChangeArrowheads="1"/>
          </p:cNvSpPr>
          <p:nvPr/>
        </p:nvSpPr>
        <p:spPr bwMode="auto">
          <a:xfrm>
            <a:off x="4724400" y="652464"/>
            <a:ext cx="2057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latin typeface="Georgia" panose="02040502050405020303" pitchFamily="18" charset="0"/>
              </a:rPr>
              <a:t>Table of Addresses</a:t>
            </a:r>
          </a:p>
        </p:txBody>
      </p:sp>
      <p:sp>
        <p:nvSpPr>
          <p:cNvPr id="23563" name="TextBox 12"/>
          <p:cNvSpPr txBox="1">
            <a:spLocks noChangeArrowheads="1"/>
          </p:cNvSpPr>
          <p:nvPr/>
        </p:nvSpPr>
        <p:spPr bwMode="auto">
          <a:xfrm>
            <a:off x="8458200" y="652464"/>
            <a:ext cx="1905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latin typeface="Georgia" panose="02040502050405020303" pitchFamily="18" charset="0"/>
              </a:rPr>
              <a:t>E911 Roads File</a:t>
            </a:r>
          </a:p>
        </p:txBody>
      </p:sp>
      <p:sp>
        <p:nvSpPr>
          <p:cNvPr id="15" name="Text Placeholder 14"/>
          <p:cNvSpPr>
            <a:spLocks noGrp="1"/>
          </p:cNvSpPr>
          <p:nvPr>
            <p:ph type="body" idx="4294967295"/>
          </p:nvPr>
        </p:nvSpPr>
        <p:spPr>
          <a:xfrm>
            <a:off x="2057401" y="228600"/>
            <a:ext cx="2278063" cy="6324600"/>
          </a:xfrm>
        </p:spPr>
        <p:txBody>
          <a:bodyPr>
            <a:normAutofit/>
          </a:bodyPr>
          <a:lstStyle/>
          <a:p>
            <a:pPr marL="0" indent="0">
              <a:lnSpc>
                <a:spcPct val="140000"/>
              </a:lnSpc>
              <a:spcAft>
                <a:spcPts val="1000"/>
              </a:spcAft>
              <a:buSzPct val="200000"/>
              <a:buBlip>
                <a:blip r:embed="rId5"/>
              </a:buBlip>
              <a:defRPr/>
            </a:pPr>
            <a:r>
              <a:rPr lang="en-US" altLang="en-US" sz="2500">
                <a:solidFill>
                  <a:srgbClr val="FFFFFF"/>
                </a:solidFill>
              </a:rPr>
              <a:t> </a:t>
            </a:r>
            <a:r>
              <a:rPr lang="en-US" altLang="en-US" sz="2500"/>
              <a:t>obtaining data</a:t>
            </a:r>
          </a:p>
          <a:p>
            <a:pPr marL="0" indent="0">
              <a:lnSpc>
                <a:spcPct val="140000"/>
              </a:lnSpc>
              <a:spcAft>
                <a:spcPts val="1000"/>
              </a:spcAft>
              <a:buSzPct val="200000"/>
              <a:buBlip>
                <a:blip r:embed="rId5"/>
              </a:buBlip>
              <a:defRPr/>
            </a:pPr>
            <a:r>
              <a:rPr lang="en-US" altLang="en-US" sz="2500"/>
              <a:t> preparing data</a:t>
            </a:r>
          </a:p>
          <a:p>
            <a:pPr marL="0" indent="0">
              <a:lnSpc>
                <a:spcPct val="140000"/>
              </a:lnSpc>
              <a:spcAft>
                <a:spcPts val="1000"/>
              </a:spcAft>
              <a:buSzPct val="200000"/>
              <a:buBlip>
                <a:blip r:embed="rId5"/>
              </a:buBlip>
              <a:defRPr/>
            </a:pPr>
            <a:r>
              <a:rPr lang="en-US" altLang="en-US" sz="2500"/>
              <a:t> creating address locator</a:t>
            </a:r>
          </a:p>
          <a:p>
            <a:pPr marL="0" indent="0">
              <a:lnSpc>
                <a:spcPct val="140000"/>
              </a:lnSpc>
              <a:spcAft>
                <a:spcPts val="1000"/>
              </a:spcAft>
              <a:buSzPct val="200000"/>
              <a:buBlip>
                <a:blip r:embed="rId5"/>
              </a:buBlip>
              <a:defRPr/>
            </a:pPr>
            <a:r>
              <a:rPr lang="en-US" altLang="en-US" sz="2500"/>
              <a:t> ge0coding</a:t>
            </a:r>
          </a:p>
          <a:p>
            <a:pPr marL="0" indent="0">
              <a:lnSpc>
                <a:spcPct val="140000"/>
              </a:lnSpc>
              <a:spcAft>
                <a:spcPts val="1000"/>
              </a:spcAft>
              <a:buSzPct val="200000"/>
              <a:buBlip>
                <a:blip r:embed="rId5"/>
              </a:buBlip>
              <a:defRPr/>
            </a:pPr>
            <a:r>
              <a:rPr lang="en-US" altLang="en-US" sz="2500"/>
              <a:t> evaluating the results</a:t>
            </a:r>
          </a:p>
          <a:p>
            <a:pPr marL="0" indent="0">
              <a:spcAft>
                <a:spcPts val="1000"/>
              </a:spcAft>
              <a:buSzPct val="200000"/>
              <a:buNone/>
              <a:defRPr/>
            </a:pPr>
            <a:endParaRPr lang="en-US" altLang="en-US" sz="1800"/>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idx="4294967295"/>
          </p:nvPr>
        </p:nvSpPr>
        <p:spPr>
          <a:xfrm>
            <a:off x="874776" y="63499"/>
            <a:ext cx="10515600" cy="1325563"/>
          </a:xfrm>
        </p:spPr>
        <p:txBody>
          <a:bodyPr anchor="b"/>
          <a:lstStyle/>
          <a:p>
            <a:pPr eaLnBrk="1" hangingPunct="1"/>
            <a:r>
              <a:rPr lang="en-US" altLang="en-US" dirty="0" smtClean="0"/>
              <a:t>Offset Distance</a:t>
            </a:r>
          </a:p>
        </p:txBody>
      </p:sp>
      <p:sp>
        <p:nvSpPr>
          <p:cNvPr id="26627" name="Content Placeholder 3"/>
          <p:cNvSpPr>
            <a:spLocks noGrp="1"/>
          </p:cNvSpPr>
          <p:nvPr>
            <p:ph sz="half" idx="4294967295"/>
          </p:nvPr>
        </p:nvSpPr>
        <p:spPr>
          <a:xfrm>
            <a:off x="1825625" y="1371600"/>
            <a:ext cx="4038600" cy="4681538"/>
          </a:xfrm>
        </p:spPr>
        <p:txBody>
          <a:bodyPr/>
          <a:lstStyle/>
          <a:p>
            <a:pPr marL="273050" indent="-273050"/>
            <a:r>
              <a:rPr lang="en-US" altLang="en-US" sz="2900" b="1" dirty="0">
                <a:solidFill>
                  <a:srgbClr val="A9432B"/>
                </a:solidFill>
              </a:rPr>
              <a:t>Will work</a:t>
            </a:r>
          </a:p>
        </p:txBody>
      </p:sp>
      <p:sp>
        <p:nvSpPr>
          <p:cNvPr id="26628" name="Content Placeholder 4"/>
          <p:cNvSpPr>
            <a:spLocks noGrp="1"/>
          </p:cNvSpPr>
          <p:nvPr>
            <p:ph sz="half" idx="4294967295"/>
          </p:nvPr>
        </p:nvSpPr>
        <p:spPr>
          <a:xfrm>
            <a:off x="6324600" y="1371600"/>
            <a:ext cx="4038600" cy="4681538"/>
          </a:xfrm>
        </p:spPr>
        <p:txBody>
          <a:bodyPr/>
          <a:lstStyle/>
          <a:p>
            <a:pPr marL="273050" indent="-273050"/>
            <a:r>
              <a:rPr lang="en-US" altLang="en-US" sz="2900" b="1">
                <a:solidFill>
                  <a:srgbClr val="A9432B"/>
                </a:solidFill>
              </a:rPr>
              <a:t>Will not work</a:t>
            </a:r>
          </a:p>
        </p:txBody>
      </p:sp>
      <p:sp>
        <p:nvSpPr>
          <p:cNvPr id="21" name="TextBox 20"/>
          <p:cNvSpPr txBox="1"/>
          <p:nvPr/>
        </p:nvSpPr>
        <p:spPr>
          <a:xfrm>
            <a:off x="3429000" y="5497514"/>
            <a:ext cx="1905000" cy="36988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en-US" dirty="0"/>
              <a:t>10 Sylvan Road</a:t>
            </a:r>
          </a:p>
        </p:txBody>
      </p:sp>
      <p:pic>
        <p:nvPicPr>
          <p:cNvPr id="22" name="Picture 21"/>
          <p:cNvPicPr/>
          <p:nvPr/>
        </p:nvPicPr>
        <p:blipFill>
          <a:blip r:embed="rId2"/>
          <a:srcRect l="18045" t="12661" r="8539" b="22018"/>
          <a:stretch>
            <a:fillRect/>
          </a:stretch>
        </p:blipFill>
        <p:spPr bwMode="auto">
          <a:xfrm>
            <a:off x="1828800" y="2286000"/>
            <a:ext cx="4114800" cy="2286000"/>
          </a:xfrm>
          <a:prstGeom prst="rect">
            <a:avLst/>
          </a:prstGeom>
          <a:noFill/>
          <a:ln w="28575">
            <a:solidFill>
              <a:schemeClr val="bg1">
                <a:lumMod val="85000"/>
              </a:schemeClr>
            </a:solidFill>
            <a:miter lim="800000"/>
            <a:headEnd/>
            <a:tailEnd/>
          </a:ln>
        </p:spPr>
      </p:pic>
      <p:cxnSp>
        <p:nvCxnSpPr>
          <p:cNvPr id="11" name="Straight Arrow Connector 10"/>
          <p:cNvCxnSpPr/>
          <p:nvPr/>
        </p:nvCxnSpPr>
        <p:spPr>
          <a:xfrm flipV="1">
            <a:off x="4038600" y="4267200"/>
            <a:ext cx="457200" cy="1219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3" name="TextBox 22"/>
          <p:cNvSpPr txBox="1"/>
          <p:nvPr/>
        </p:nvSpPr>
        <p:spPr>
          <a:xfrm>
            <a:off x="7543800" y="2514600"/>
            <a:ext cx="1905000" cy="36988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en-US" dirty="0"/>
              <a:t>1 Sylvan Road</a:t>
            </a:r>
          </a:p>
        </p:txBody>
      </p:sp>
      <p:pic>
        <p:nvPicPr>
          <p:cNvPr id="24" name="Picture 23"/>
          <p:cNvPicPr/>
          <p:nvPr/>
        </p:nvPicPr>
        <p:blipFill>
          <a:blip r:embed="rId2"/>
          <a:srcRect l="18045" t="12661" r="8539" b="22018"/>
          <a:stretch>
            <a:fillRect/>
          </a:stretch>
        </p:blipFill>
        <p:spPr bwMode="auto">
          <a:xfrm>
            <a:off x="6248400" y="3276600"/>
            <a:ext cx="4114800" cy="2286000"/>
          </a:xfrm>
          <a:prstGeom prst="rect">
            <a:avLst/>
          </a:prstGeom>
          <a:noFill/>
          <a:ln w="28575">
            <a:solidFill>
              <a:schemeClr val="bg1">
                <a:lumMod val="85000"/>
              </a:schemeClr>
            </a:solidFill>
            <a:miter lim="800000"/>
            <a:headEnd/>
            <a:tailEnd/>
          </a:ln>
        </p:spPr>
      </p:pic>
      <p:cxnSp>
        <p:nvCxnSpPr>
          <p:cNvPr id="15" name="Straight Arrow Connector 14"/>
          <p:cNvCxnSpPr/>
          <p:nvPr/>
        </p:nvCxnSpPr>
        <p:spPr>
          <a:xfrm flipH="1">
            <a:off x="6629400" y="2895600"/>
            <a:ext cx="1981200" cy="1600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p:cNvSpPr>
            <a:spLocks noGrp="1"/>
          </p:cNvSpPr>
          <p:nvPr>
            <p:ph type="title" idx="4294967295"/>
          </p:nvPr>
        </p:nvSpPr>
        <p:spPr/>
        <p:txBody>
          <a:bodyPr anchor="b"/>
          <a:lstStyle/>
          <a:p>
            <a:pPr eaLnBrk="1" hangingPunct="1"/>
            <a:r>
              <a:rPr lang="en-US" altLang="en-US" smtClean="0"/>
              <a:t>First Attempt </a:t>
            </a:r>
          </a:p>
        </p:txBody>
      </p:sp>
      <p:pic>
        <p:nvPicPr>
          <p:cNvPr id="27651" name="Picture 4" descr="http://www.marktoon.co.uk/cartoons/people/man-pulling-hair-out-clipar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600200"/>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3"/>
          <p:cNvSpPr>
            <a:spLocks noGrp="1"/>
          </p:cNvSpPr>
          <p:nvPr>
            <p:ph type="body" idx="4294967295"/>
          </p:nvPr>
        </p:nvSpPr>
        <p:spPr>
          <a:xfrm>
            <a:off x="2057400" y="3252789"/>
            <a:ext cx="8083550" cy="1646237"/>
          </a:xfrm>
        </p:spPr>
        <p:txBody>
          <a:bodyPr>
            <a:normAutofit fontScale="92500" lnSpcReduction="20000"/>
          </a:bodyPr>
          <a:lstStyle/>
          <a:p>
            <a:pPr marL="0" indent="0">
              <a:lnSpc>
                <a:spcPct val="200000"/>
              </a:lnSpc>
              <a:buFont typeface="Wingdings" panose="05000000000000000000" pitchFamily="2" charset="2"/>
              <a:buChar char="ü"/>
            </a:pPr>
            <a:r>
              <a:rPr lang="en-US" altLang="en-US" b="1" smtClean="0">
                <a:solidFill>
                  <a:schemeClr val="tx2"/>
                </a:solidFill>
              </a:rPr>
              <a:t> </a:t>
            </a:r>
            <a:r>
              <a:rPr lang="en-US" altLang="en-US" b="1" smtClean="0">
                <a:solidFill>
                  <a:srgbClr val="0D0D0D"/>
                </a:solidFill>
                <a:latin typeface="Times New Roman" panose="02020603050405020304" pitchFamily="18" charset="0"/>
                <a:cs typeface="Times New Roman" panose="02020603050405020304" pitchFamily="18" charset="0"/>
              </a:rPr>
              <a:t>errors in the address recording process</a:t>
            </a:r>
          </a:p>
          <a:p>
            <a:pPr marL="0" indent="0">
              <a:lnSpc>
                <a:spcPct val="200000"/>
              </a:lnSpc>
              <a:buFont typeface="Wingdings" panose="05000000000000000000" pitchFamily="2" charset="2"/>
              <a:buChar char="ü"/>
            </a:pPr>
            <a:r>
              <a:rPr lang="en-US" altLang="en-US" b="1" smtClean="0">
                <a:solidFill>
                  <a:srgbClr val="0D0D0D"/>
                </a:solidFill>
                <a:latin typeface="Times New Roman" panose="02020603050405020304" pitchFamily="18" charset="0"/>
                <a:cs typeface="Times New Roman" panose="02020603050405020304" pitchFamily="18" charset="0"/>
              </a:rPr>
              <a:t> errors in the street segment data</a:t>
            </a:r>
          </a:p>
        </p:txBody>
      </p:sp>
      <p:sp>
        <p:nvSpPr>
          <p:cNvPr id="28675" name="Title 2"/>
          <p:cNvSpPr>
            <a:spLocks noGrp="1"/>
          </p:cNvSpPr>
          <p:nvPr>
            <p:ph type="title" idx="4294967295"/>
          </p:nvPr>
        </p:nvSpPr>
        <p:spPr>
          <a:xfrm>
            <a:off x="2246313" y="533400"/>
            <a:ext cx="7772400" cy="1524000"/>
          </a:xfrm>
        </p:spPr>
        <p:txBody>
          <a:bodyPr anchor="b">
            <a:normAutofit fontScale="90000"/>
          </a:bodyPr>
          <a:lstStyle/>
          <a:p>
            <a:pPr eaLnBrk="1" hangingPunct="1"/>
            <a:r>
              <a:rPr lang="en-US" altLang="en-US" sz="5500">
                <a:solidFill>
                  <a:srgbClr val="FFFFFF"/>
                </a:solidFill>
              </a:rPr>
              <a:t>Failure to Match</a:t>
            </a:r>
            <a:br>
              <a:rPr lang="en-US" altLang="en-US" sz="5500">
                <a:solidFill>
                  <a:srgbClr val="FFFFFF"/>
                </a:solidFill>
              </a:rPr>
            </a:br>
            <a:endParaRPr lang="en-US" altLang="en-US" sz="5500">
              <a:solidFill>
                <a:srgbClr val="FFFFFF"/>
              </a:solidFill>
            </a:endParaRPr>
          </a:p>
        </p:txBody>
      </p:sp>
      <p:pic>
        <p:nvPicPr>
          <p:cNvPr id="28676" name="Picture 5" descr="http://upload.wikimedia.org/wikipedia/commons/thumb/2/2b/Georeference_128.png/120px-Georeference_1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981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idx="4294967295"/>
          </p:nvPr>
        </p:nvSpPr>
        <p:spPr>
          <a:xfrm>
            <a:off x="838200" y="60325"/>
            <a:ext cx="10515600" cy="1325563"/>
          </a:xfrm>
        </p:spPr>
        <p:txBody>
          <a:bodyPr anchor="b"/>
          <a:lstStyle/>
          <a:p>
            <a:pPr eaLnBrk="1" hangingPunct="1"/>
            <a:r>
              <a:rPr lang="en-US" altLang="en-US" dirty="0" smtClean="0"/>
              <a:t>Errors in the Address Recording Process</a:t>
            </a:r>
          </a:p>
        </p:txBody>
      </p:sp>
      <p:sp>
        <p:nvSpPr>
          <p:cNvPr id="5" name="TextBox 4"/>
          <p:cNvSpPr txBox="1"/>
          <p:nvPr/>
        </p:nvSpPr>
        <p:spPr>
          <a:xfrm>
            <a:off x="2057400" y="1600200"/>
            <a:ext cx="8077200" cy="5094288"/>
          </a:xfrm>
          <a:prstGeom prst="rect">
            <a:avLst/>
          </a:prstGeom>
          <a:noFill/>
        </p:spPr>
        <p:txBody>
          <a:bodyPr>
            <a:spAutoFit/>
          </a:bodyPr>
          <a:lstStyle/>
          <a:p>
            <a:pPr marL="342900" indent="-342900">
              <a:buFontTx/>
              <a:buAutoNum type="arabicPeriod"/>
              <a:defRPr/>
            </a:pPr>
            <a:r>
              <a:rPr lang="en-US" sz="2000" dirty="0">
                <a:solidFill>
                  <a:schemeClr val="tx1">
                    <a:lumMod val="95000"/>
                    <a:lumOff val="5000"/>
                  </a:schemeClr>
                </a:solidFill>
              </a:rPr>
              <a:t>Blank Addresses: </a:t>
            </a:r>
          </a:p>
          <a:p>
            <a:pPr marL="342900" indent="-342900">
              <a:defRPr/>
            </a:pPr>
            <a:endParaRPr lang="en-US" sz="2000" dirty="0">
              <a:solidFill>
                <a:schemeClr val="tx1">
                  <a:lumMod val="95000"/>
                  <a:lumOff val="5000"/>
                </a:schemeClr>
              </a:solidFill>
            </a:endParaRPr>
          </a:p>
          <a:p>
            <a:pPr marL="342900" indent="-342900">
              <a:defRPr/>
            </a:pPr>
            <a:r>
              <a:rPr lang="en-US" sz="2000" dirty="0">
                <a:solidFill>
                  <a:schemeClr val="tx1">
                    <a:lumMod val="95000"/>
                    <a:lumOff val="5000"/>
                  </a:schemeClr>
                </a:solidFill>
              </a:rPr>
              <a:t>2.   Incomplete Address:</a:t>
            </a:r>
          </a:p>
          <a:p>
            <a:pPr marL="342900" indent="-342900">
              <a:defRPr/>
            </a:pPr>
            <a:endParaRPr lang="en-US" sz="2000" dirty="0">
              <a:solidFill>
                <a:schemeClr val="tx1">
                  <a:lumMod val="95000"/>
                  <a:lumOff val="5000"/>
                </a:schemeClr>
              </a:solidFill>
            </a:endParaRPr>
          </a:p>
          <a:p>
            <a:pPr marL="342900" indent="-342900">
              <a:defRPr/>
            </a:pPr>
            <a:endParaRPr lang="en-US" sz="2000" dirty="0">
              <a:solidFill>
                <a:schemeClr val="tx1">
                  <a:lumMod val="95000"/>
                  <a:lumOff val="5000"/>
                </a:schemeClr>
              </a:solidFill>
            </a:endParaRPr>
          </a:p>
          <a:p>
            <a:pPr marL="342900" indent="-342900">
              <a:defRPr/>
            </a:pPr>
            <a:endParaRPr lang="en-US" sz="2000" dirty="0">
              <a:solidFill>
                <a:schemeClr val="tx1">
                  <a:lumMod val="95000"/>
                  <a:lumOff val="5000"/>
                </a:schemeClr>
              </a:solidFill>
            </a:endParaRPr>
          </a:p>
          <a:p>
            <a:pPr marL="342900" indent="-342900">
              <a:defRPr/>
            </a:pPr>
            <a:endParaRPr lang="en-US" sz="2000" dirty="0">
              <a:solidFill>
                <a:schemeClr val="tx1">
                  <a:lumMod val="95000"/>
                  <a:lumOff val="5000"/>
                </a:schemeClr>
              </a:solidFill>
            </a:endParaRPr>
          </a:p>
          <a:p>
            <a:pPr marL="457200" indent="-457200">
              <a:defRPr/>
            </a:pPr>
            <a:r>
              <a:rPr lang="en-US" sz="2000" dirty="0">
                <a:solidFill>
                  <a:schemeClr val="tx1">
                    <a:lumMod val="95000"/>
                    <a:lumOff val="5000"/>
                  </a:schemeClr>
                </a:solidFill>
              </a:rPr>
              <a:t>3.	Spelling or Formatting mistakes:</a:t>
            </a:r>
          </a:p>
          <a:p>
            <a:pPr marL="457200" indent="-457200">
              <a:defRPr/>
            </a:pPr>
            <a:endParaRPr lang="en-US" sz="2000" dirty="0">
              <a:solidFill>
                <a:schemeClr val="tx1">
                  <a:lumMod val="95000"/>
                  <a:lumOff val="5000"/>
                </a:schemeClr>
              </a:solidFill>
            </a:endParaRPr>
          </a:p>
          <a:p>
            <a:pPr marL="457200" indent="-457200">
              <a:defRPr/>
            </a:pPr>
            <a:endParaRPr lang="en-US" sz="2000" dirty="0">
              <a:solidFill>
                <a:schemeClr val="tx1">
                  <a:lumMod val="95000"/>
                  <a:lumOff val="5000"/>
                </a:schemeClr>
              </a:solidFill>
            </a:endParaRPr>
          </a:p>
          <a:p>
            <a:pPr marL="457200" indent="-457200">
              <a:defRPr/>
            </a:pPr>
            <a:endParaRPr lang="en-US" sz="2000" dirty="0">
              <a:solidFill>
                <a:schemeClr val="tx1">
                  <a:lumMod val="95000"/>
                  <a:lumOff val="5000"/>
                </a:schemeClr>
              </a:solidFill>
            </a:endParaRPr>
          </a:p>
          <a:p>
            <a:pPr marL="457200" indent="-457200">
              <a:defRPr/>
            </a:pPr>
            <a:endParaRPr lang="en-US" sz="2000" dirty="0">
              <a:solidFill>
                <a:schemeClr val="tx1">
                  <a:lumMod val="95000"/>
                  <a:lumOff val="5000"/>
                </a:schemeClr>
              </a:solidFill>
            </a:endParaRPr>
          </a:p>
          <a:p>
            <a:pPr marL="457200" indent="-457200">
              <a:buFontTx/>
              <a:buAutoNum type="arabicPeriod" startAt="4"/>
              <a:defRPr/>
            </a:pPr>
            <a:r>
              <a:rPr lang="en-US" sz="2000" dirty="0">
                <a:solidFill>
                  <a:schemeClr val="tx1">
                    <a:lumMod val="95000"/>
                    <a:lumOff val="5000"/>
                  </a:schemeClr>
                </a:solidFill>
              </a:rPr>
              <a:t>Inconsistencies between the address data and the street data file:</a:t>
            </a:r>
          </a:p>
          <a:p>
            <a:pPr marL="457200" indent="-457200">
              <a:lnSpc>
                <a:spcPct val="150000"/>
              </a:lnSpc>
              <a:defRPr/>
            </a:pPr>
            <a:r>
              <a:rPr lang="en-US" i="1" dirty="0">
                <a:solidFill>
                  <a:schemeClr val="bg2">
                    <a:lumMod val="25000"/>
                  </a:schemeClr>
                </a:solidFill>
              </a:rPr>
              <a:t>Address table: 	Newman Ln, Crestview Ln, Penobscot St.</a:t>
            </a:r>
          </a:p>
          <a:p>
            <a:pPr marL="457200" indent="-457200">
              <a:defRPr/>
            </a:pPr>
            <a:r>
              <a:rPr lang="en-US" i="1" dirty="0">
                <a:solidFill>
                  <a:schemeClr val="bg2">
                    <a:lumMod val="25000"/>
                  </a:schemeClr>
                </a:solidFill>
              </a:rPr>
              <a:t>E911 mapbook:	Newman Rd, Crestview Rd, Penobscot Dr. </a:t>
            </a:r>
          </a:p>
          <a:p>
            <a:pPr marL="457200" indent="-457200">
              <a:defRPr/>
            </a:pPr>
            <a:endParaRPr lang="en-US" sz="2000" dirty="0">
              <a:solidFill>
                <a:schemeClr val="tx1">
                  <a:lumMod val="95000"/>
                  <a:lumOff val="5000"/>
                </a:schemeClr>
              </a:solidFill>
            </a:endParaRPr>
          </a:p>
        </p:txBody>
      </p:sp>
      <p:pic>
        <p:nvPicPr>
          <p:cNvPr id="6" name="Picture 5"/>
          <p:cNvPicPr/>
          <p:nvPr/>
        </p:nvPicPr>
        <p:blipFill>
          <a:blip r:embed="rId2"/>
          <a:srcRect l="11273" t="41651" r="51627" b="49358"/>
          <a:stretch>
            <a:fillRect/>
          </a:stretch>
        </p:blipFill>
        <p:spPr bwMode="auto">
          <a:xfrm>
            <a:off x="5715000" y="1600200"/>
            <a:ext cx="2743200" cy="762000"/>
          </a:xfrm>
          <a:prstGeom prst="rect">
            <a:avLst/>
          </a:prstGeom>
          <a:noFill/>
          <a:ln w="9525">
            <a:solidFill>
              <a:schemeClr val="tx1">
                <a:lumMod val="95000"/>
                <a:lumOff val="5000"/>
              </a:schemeClr>
            </a:solidFill>
            <a:prstDash val="lgDash"/>
            <a:miter lim="800000"/>
            <a:headEnd/>
            <a:tailEnd/>
          </a:ln>
        </p:spPr>
      </p:pic>
      <p:pic>
        <p:nvPicPr>
          <p:cNvPr id="7" name="Picture 6"/>
          <p:cNvPicPr/>
          <p:nvPr/>
        </p:nvPicPr>
        <p:blipFill>
          <a:blip r:embed="rId3"/>
          <a:srcRect l="11847" t="60734" r="52188" b="28807"/>
          <a:stretch>
            <a:fillRect/>
          </a:stretch>
        </p:blipFill>
        <p:spPr bwMode="auto">
          <a:xfrm>
            <a:off x="4191000" y="2743200"/>
            <a:ext cx="2895600" cy="914400"/>
          </a:xfrm>
          <a:prstGeom prst="rect">
            <a:avLst/>
          </a:prstGeom>
          <a:noFill/>
          <a:ln w="9525">
            <a:solidFill>
              <a:schemeClr val="tx1">
                <a:lumMod val="95000"/>
                <a:lumOff val="5000"/>
              </a:schemeClr>
            </a:solidFill>
            <a:prstDash val="lgDash"/>
            <a:miter lim="800000"/>
            <a:headEnd/>
            <a:tailEnd/>
          </a:ln>
        </p:spPr>
      </p:pic>
      <p:cxnSp>
        <p:nvCxnSpPr>
          <p:cNvPr id="9" name="Straight Arrow Connector 8"/>
          <p:cNvCxnSpPr/>
          <p:nvPr/>
        </p:nvCxnSpPr>
        <p:spPr>
          <a:xfrm>
            <a:off x="4572000" y="1935163"/>
            <a:ext cx="11430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p:nvPr/>
        </p:nvCxnSpPr>
        <p:spPr>
          <a:xfrm>
            <a:off x="4495800" y="2087563"/>
            <a:ext cx="12192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a:off x="2895600" y="2743200"/>
            <a:ext cx="1295400" cy="3048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a:endCxn id="7" idx="1"/>
          </p:cNvCxnSpPr>
          <p:nvPr/>
        </p:nvCxnSpPr>
        <p:spPr>
          <a:xfrm>
            <a:off x="2819400" y="3048000"/>
            <a:ext cx="1371600" cy="1524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21" name="Picture 20"/>
          <p:cNvPicPr/>
          <p:nvPr/>
        </p:nvPicPr>
        <p:blipFill>
          <a:blip r:embed="rId4"/>
          <a:srcRect l="11625" t="52293" r="51767" b="42569"/>
          <a:stretch>
            <a:fillRect/>
          </a:stretch>
        </p:blipFill>
        <p:spPr bwMode="auto">
          <a:xfrm>
            <a:off x="5791200" y="4419600"/>
            <a:ext cx="3352800" cy="533400"/>
          </a:xfrm>
          <a:prstGeom prst="rect">
            <a:avLst/>
          </a:prstGeom>
          <a:noFill/>
          <a:ln w="9525">
            <a:solidFill>
              <a:schemeClr val="tx1">
                <a:lumMod val="95000"/>
                <a:lumOff val="5000"/>
              </a:schemeClr>
            </a:solidFill>
            <a:prstDash val="lgDash"/>
            <a:miter lim="800000"/>
            <a:headEnd/>
            <a:tailEnd/>
          </a:ln>
        </p:spPr>
      </p:pic>
      <p:cxnSp>
        <p:nvCxnSpPr>
          <p:cNvPr id="22" name="Straight Arrow Connector 21"/>
          <p:cNvCxnSpPr/>
          <p:nvPr/>
        </p:nvCxnSpPr>
        <p:spPr>
          <a:xfrm>
            <a:off x="4724400" y="4114800"/>
            <a:ext cx="1066800" cy="4953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idx="4294967295"/>
          </p:nvPr>
        </p:nvSpPr>
        <p:spPr>
          <a:xfrm>
            <a:off x="910936" y="160337"/>
            <a:ext cx="10515600" cy="1325563"/>
          </a:xfrm>
        </p:spPr>
        <p:txBody>
          <a:bodyPr anchor="b"/>
          <a:lstStyle/>
          <a:p>
            <a:pPr eaLnBrk="1" hangingPunct="1"/>
            <a:r>
              <a:rPr lang="en-US" altLang="en-US" dirty="0" smtClean="0"/>
              <a:t>Errors in the Address Recording Process</a:t>
            </a:r>
          </a:p>
        </p:txBody>
      </p:sp>
      <p:sp>
        <p:nvSpPr>
          <p:cNvPr id="5" name="TextBox 4"/>
          <p:cNvSpPr txBox="1"/>
          <p:nvPr/>
        </p:nvSpPr>
        <p:spPr>
          <a:xfrm>
            <a:off x="2057400" y="1600201"/>
            <a:ext cx="8077200" cy="2524125"/>
          </a:xfrm>
          <a:prstGeom prst="rect">
            <a:avLst/>
          </a:prstGeom>
          <a:noFill/>
        </p:spPr>
        <p:txBody>
          <a:bodyPr>
            <a:spAutoFit/>
          </a:bodyPr>
          <a:lstStyle/>
          <a:p>
            <a:pPr marL="457200" indent="-457200">
              <a:buFontTx/>
              <a:buAutoNum type="arabicPeriod" startAt="5"/>
              <a:defRPr/>
            </a:pPr>
            <a:r>
              <a:rPr lang="en-US" sz="2000" dirty="0">
                <a:solidFill>
                  <a:schemeClr val="tx1">
                    <a:lumMod val="95000"/>
                    <a:lumOff val="5000"/>
                  </a:schemeClr>
                </a:solidFill>
              </a:rPr>
              <a:t>Disagreement between the common name of a location and the official address:</a:t>
            </a:r>
          </a:p>
          <a:p>
            <a:pPr marL="457200" indent="-457200">
              <a:defRPr/>
            </a:pPr>
            <a:r>
              <a:rPr lang="en-US" sz="2000" dirty="0">
                <a:solidFill>
                  <a:schemeClr val="tx1">
                    <a:lumMod val="95000"/>
                    <a:lumOff val="5000"/>
                  </a:schemeClr>
                </a:solidFill>
              </a:rPr>
              <a:t>	</a:t>
            </a:r>
            <a:r>
              <a:rPr lang="en-US" i="1" dirty="0">
                <a:solidFill>
                  <a:schemeClr val="bg2">
                    <a:lumMod val="25000"/>
                  </a:schemeClr>
                </a:solidFill>
              </a:rPr>
              <a:t>Apartment complexes names instead of street names: Talmar Woods, Hasbrouck Court</a:t>
            </a:r>
          </a:p>
          <a:p>
            <a:pPr marL="342900" indent="-342900">
              <a:defRPr/>
            </a:pPr>
            <a:endParaRPr lang="en-US" sz="2000" dirty="0">
              <a:solidFill>
                <a:schemeClr val="tx1">
                  <a:lumMod val="95000"/>
                  <a:lumOff val="5000"/>
                </a:schemeClr>
              </a:solidFill>
            </a:endParaRPr>
          </a:p>
          <a:p>
            <a:pPr marL="457200" indent="-457200">
              <a:buFontTx/>
              <a:buAutoNum type="arabicPeriod" startAt="6"/>
              <a:defRPr/>
            </a:pPr>
            <a:r>
              <a:rPr lang="en-US" sz="2000" dirty="0">
                <a:solidFill>
                  <a:schemeClr val="tx1">
                    <a:lumMod val="95000"/>
                    <a:lumOff val="5000"/>
                  </a:schemeClr>
                </a:solidFill>
              </a:rPr>
              <a:t>Typos:  </a:t>
            </a:r>
            <a:r>
              <a:rPr lang="en-US" i="1" dirty="0">
                <a:solidFill>
                  <a:schemeClr val="bg2">
                    <a:lumMod val="25000"/>
                  </a:schemeClr>
                </a:solidFill>
              </a:rPr>
              <a:t>1952 Park Street?</a:t>
            </a:r>
          </a:p>
          <a:p>
            <a:pPr marL="457200" indent="-457200">
              <a:defRPr/>
            </a:pPr>
            <a:endParaRPr lang="en-US" sz="2000" dirty="0">
              <a:solidFill>
                <a:schemeClr val="tx1">
                  <a:lumMod val="95000"/>
                  <a:lumOff val="5000"/>
                </a:schemeClr>
              </a:solidFill>
            </a:endParaRPr>
          </a:p>
          <a:p>
            <a:pPr marL="342900" indent="-342900">
              <a:defRPr/>
            </a:pPr>
            <a:r>
              <a:rPr lang="en-US" sz="2000" dirty="0">
                <a:solidFill>
                  <a:schemeClr val="tx1">
                    <a:lumMod val="95000"/>
                    <a:lumOff val="5000"/>
                  </a:schemeClr>
                </a:solidFill>
              </a:rPr>
              <a:t> </a:t>
            </a:r>
          </a:p>
        </p:txBody>
      </p:sp>
      <p:pic>
        <p:nvPicPr>
          <p:cNvPr id="19458" name="Picture 2" descr="Hasbrouck Ct, Orono, ME 04473"/>
          <p:cNvPicPr>
            <a:picLocks noChangeAspect="1" noChangeArrowheads="1"/>
          </p:cNvPicPr>
          <p:nvPr/>
        </p:nvPicPr>
        <p:blipFill>
          <a:blip r:embed="rId2"/>
          <a:srcRect/>
          <a:stretch>
            <a:fillRect/>
          </a:stretch>
        </p:blipFill>
        <p:spPr bwMode="auto">
          <a:xfrm>
            <a:off x="6858000" y="3810000"/>
            <a:ext cx="3225800" cy="2209800"/>
          </a:xfrm>
          <a:prstGeom prst="rect">
            <a:avLst/>
          </a:prstGeom>
          <a:ln>
            <a:noFill/>
          </a:ln>
          <a:effectLst>
            <a:outerShdw blurRad="190500" algn="tl" rotWithShape="0">
              <a:srgbClr val="000000">
                <a:alpha val="70000"/>
              </a:srgbClr>
            </a:outerShdw>
          </a:effectLst>
        </p:spPr>
      </p:pic>
      <p:pic>
        <p:nvPicPr>
          <p:cNvPr id="18" name="Picture 17"/>
          <p:cNvPicPr/>
          <p:nvPr/>
        </p:nvPicPr>
        <p:blipFill>
          <a:blip r:embed="rId3"/>
          <a:srcRect l="25161" t="27547" r="26835" b="27091"/>
          <a:stretch>
            <a:fillRect/>
          </a:stretch>
        </p:blipFill>
        <p:spPr bwMode="auto">
          <a:xfrm>
            <a:off x="2286000" y="3810000"/>
            <a:ext cx="3276600" cy="2209800"/>
          </a:xfrm>
          <a:prstGeom prst="rect">
            <a:avLst/>
          </a:prstGeom>
          <a:ln>
            <a:noFill/>
          </a:ln>
          <a:effectLst>
            <a:outerShdw blurRad="190500" algn="tl" rotWithShape="0">
              <a:srgbClr val="000000">
                <a:alpha val="70000"/>
              </a:srgbClr>
            </a:outerShdw>
          </a:effectLst>
        </p:spPr>
      </p:pic>
      <p:cxnSp>
        <p:nvCxnSpPr>
          <p:cNvPr id="19" name="Straight Arrow Connector 18"/>
          <p:cNvCxnSpPr/>
          <p:nvPr/>
        </p:nvCxnSpPr>
        <p:spPr>
          <a:xfrm flipH="1">
            <a:off x="8305800" y="2590800"/>
            <a:ext cx="533400" cy="10668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flipH="1">
            <a:off x="3962400" y="3505200"/>
            <a:ext cx="533400" cy="7620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p:txBody>
          <a:bodyPr anchor="b"/>
          <a:lstStyle/>
          <a:p>
            <a:pPr eaLnBrk="1" hangingPunct="1"/>
            <a:r>
              <a:rPr lang="en-US" altLang="en-US" smtClean="0"/>
              <a:t>Errors in the Reference Data</a:t>
            </a:r>
          </a:p>
        </p:txBody>
      </p:sp>
      <p:sp>
        <p:nvSpPr>
          <p:cNvPr id="31747" name="TextBox 2"/>
          <p:cNvSpPr txBox="1">
            <a:spLocks noChangeArrowheads="1"/>
          </p:cNvSpPr>
          <p:nvPr/>
        </p:nvSpPr>
        <p:spPr bwMode="auto">
          <a:xfrm>
            <a:off x="2057400" y="1676401"/>
            <a:ext cx="80772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Georgia" panose="02040502050405020303" pitchFamily="18" charset="0"/>
              </a:rPr>
              <a:t>1.	Incomplete, </a:t>
            </a:r>
          </a:p>
          <a:p>
            <a:pPr eaLnBrk="1" hangingPunct="1">
              <a:spcBef>
                <a:spcPct val="0"/>
              </a:spcBef>
              <a:buFontTx/>
              <a:buNone/>
            </a:pPr>
            <a:r>
              <a:rPr lang="en-US" altLang="en-US" sz="1800">
                <a:latin typeface="Georgia" panose="02040502050405020303" pitchFamily="18" charset="0"/>
              </a:rPr>
              <a:t>	or erroneous </a:t>
            </a:r>
          </a:p>
          <a:p>
            <a:pPr eaLnBrk="1" hangingPunct="1">
              <a:spcBef>
                <a:spcPct val="0"/>
              </a:spcBef>
              <a:buFontTx/>
              <a:buNone/>
            </a:pPr>
            <a:r>
              <a:rPr lang="en-US" altLang="en-US" sz="1800">
                <a:latin typeface="Georgia" panose="02040502050405020303" pitchFamily="18" charset="0"/>
              </a:rPr>
              <a:t>	street ranges:</a:t>
            </a: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AutoNum type="arabicPeriod" startAt="2"/>
            </a:pPr>
            <a:r>
              <a:rPr lang="en-US" altLang="en-US" sz="1800">
                <a:latin typeface="Georgia" panose="02040502050405020303" pitchFamily="18" charset="0"/>
              </a:rPr>
              <a:t>Missing street ranges:</a:t>
            </a: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r>
              <a:rPr lang="en-US" altLang="en-US" sz="1800">
                <a:latin typeface="Georgia" panose="02040502050405020303" pitchFamily="18" charset="0"/>
              </a:rPr>
              <a:t> </a:t>
            </a: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r>
              <a:rPr lang="en-US" altLang="en-US" sz="1800">
                <a:latin typeface="Georgia" panose="02040502050405020303" pitchFamily="18" charset="0"/>
              </a:rPr>
              <a:t> </a:t>
            </a: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AutoNum type="arabicPeriod"/>
            </a:pPr>
            <a:endParaRPr lang="en-US" altLang="en-US" sz="1800">
              <a:latin typeface="Georgia" panose="02040502050405020303" pitchFamily="18" charset="0"/>
            </a:endParaRPr>
          </a:p>
        </p:txBody>
      </p:sp>
      <p:pic>
        <p:nvPicPr>
          <p:cNvPr id="4" name="Picture 3"/>
          <p:cNvPicPr/>
          <p:nvPr/>
        </p:nvPicPr>
        <p:blipFill>
          <a:blip r:embed="rId2" cstate="print"/>
          <a:srcRect l="35377" t="21468" r="39091" b="29358"/>
          <a:stretch>
            <a:fillRect/>
          </a:stretch>
        </p:blipFill>
        <p:spPr bwMode="auto">
          <a:xfrm>
            <a:off x="7931368" y="1828800"/>
            <a:ext cx="1517432" cy="1828800"/>
          </a:xfrm>
          <a:prstGeom prst="rect">
            <a:avLst/>
          </a:prstGeom>
          <a:noFill/>
          <a:ln w="19050">
            <a:noFill/>
            <a:miter lim="800000"/>
            <a:headEnd/>
            <a:tailEnd/>
          </a:ln>
          <a:effectLst>
            <a:softEdge rad="63500"/>
          </a:effectLst>
        </p:spPr>
      </p:pic>
      <p:sp>
        <p:nvSpPr>
          <p:cNvPr id="8" name="Cloud Callout 7"/>
          <p:cNvSpPr/>
          <p:nvPr/>
        </p:nvSpPr>
        <p:spPr>
          <a:xfrm rot="20480938">
            <a:off x="4237038" y="1865313"/>
            <a:ext cx="1828800" cy="1066800"/>
          </a:xfrm>
          <a:prstGeom prst="cloudCallout">
            <a:avLst>
              <a:gd name="adj1" fmla="val 81083"/>
              <a:gd name="adj2" fmla="val 6449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dirty="0"/>
              <a:t>30/51/35 Merritt Drive</a:t>
            </a:r>
          </a:p>
        </p:txBody>
      </p:sp>
      <p:pic>
        <p:nvPicPr>
          <p:cNvPr id="12" name="Picture 3" descr="C:\Documents and Settings\irina.galkina\Local Settings\Temporary Internet Files\Content.IE5\UNOZA5GR\MC900304311[1].wmf"/>
          <p:cNvPicPr>
            <a:picLocks noChangeAspect="1" noChangeArrowheads="1"/>
          </p:cNvPicPr>
          <p:nvPr/>
        </p:nvPicPr>
        <p:blipFill>
          <a:blip r:embed="rId3" cstate="print">
            <a:duotone>
              <a:schemeClr val="accent3">
                <a:shade val="45000"/>
                <a:satMod val="135000"/>
              </a:schemeClr>
              <a:prstClr val="white"/>
            </a:duotone>
            <a:lum contrast="40000"/>
          </a:blip>
          <a:srcRect/>
          <a:stretch>
            <a:fillRect/>
          </a:stretch>
        </p:blipFill>
        <p:spPr bwMode="auto">
          <a:xfrm>
            <a:off x="6701638" y="1828800"/>
            <a:ext cx="1070762" cy="1810512"/>
          </a:xfrm>
          <a:prstGeom prst="rect">
            <a:avLst/>
          </a:prstGeom>
          <a:noFill/>
        </p:spPr>
      </p:pic>
      <p:pic>
        <p:nvPicPr>
          <p:cNvPr id="19" name="Picture 18"/>
          <p:cNvPicPr/>
          <p:nvPr/>
        </p:nvPicPr>
        <p:blipFill>
          <a:blip r:embed="rId4" cstate="print"/>
          <a:srcRect l="27788" t="35413" r="19972" b="17247"/>
          <a:stretch>
            <a:fillRect/>
          </a:stretch>
        </p:blipFill>
        <p:spPr bwMode="auto">
          <a:xfrm>
            <a:off x="4724401" y="4191001"/>
            <a:ext cx="3106287" cy="1760561"/>
          </a:xfrm>
          <a:prstGeom prst="rect">
            <a:avLst/>
          </a:prstGeom>
          <a:noFill/>
          <a:ln w="9525">
            <a:noFill/>
            <a:miter lim="800000"/>
            <a:headEnd/>
            <a:tailEnd/>
          </a:ln>
          <a:effectLst>
            <a:softEdge rad="63500"/>
          </a:effectLst>
        </p:spPr>
      </p:pic>
      <p:pic>
        <p:nvPicPr>
          <p:cNvPr id="1026" name="Picture 2" descr="C:\Documents and Settings\irina.galkina\Local Settings\Temporary Internet Files\Content.IE5\GLO3IBI3\MC900383958[2].wmf"/>
          <p:cNvPicPr>
            <a:picLocks noChangeAspect="1" noChangeArrowheads="1"/>
          </p:cNvPicPr>
          <p:nvPr/>
        </p:nvPicPr>
        <p:blipFill>
          <a:blip r:embed="rId5" cstate="print">
            <a:duotone>
              <a:schemeClr val="accent3">
                <a:shade val="45000"/>
                <a:satMod val="135000"/>
              </a:schemeClr>
              <a:prstClr val="white"/>
            </a:duotone>
            <a:lum contrast="40000"/>
          </a:blip>
          <a:srcRect/>
          <a:stretch>
            <a:fillRect/>
          </a:stretch>
        </p:blipFill>
        <p:spPr bwMode="auto">
          <a:xfrm>
            <a:off x="8001001" y="4343400"/>
            <a:ext cx="1954073" cy="1585570"/>
          </a:xfrm>
          <a:prstGeom prst="rect">
            <a:avLst/>
          </a:prstGeom>
          <a:noFill/>
        </p:spPr>
      </p:pic>
      <p:sp>
        <p:nvSpPr>
          <p:cNvPr id="20" name="Folded Corner 19"/>
          <p:cNvSpPr/>
          <p:nvPr/>
        </p:nvSpPr>
        <p:spPr>
          <a:xfrm>
            <a:off x="2514600" y="4343400"/>
            <a:ext cx="1828800" cy="1143000"/>
          </a:xfrm>
          <a:prstGeom prst="foldedCorner">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dirty="0"/>
              <a:t>7 Colburn Drive?</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p:txBody>
          <a:bodyPr anchor="b"/>
          <a:lstStyle/>
          <a:p>
            <a:pPr eaLnBrk="1" hangingPunct="1"/>
            <a:r>
              <a:rPr lang="en-US" altLang="en-US" smtClean="0"/>
              <a:t>Error in the Reference Data</a:t>
            </a:r>
          </a:p>
        </p:txBody>
      </p:sp>
      <p:sp>
        <p:nvSpPr>
          <p:cNvPr id="32771" name="TextBox 2"/>
          <p:cNvSpPr txBox="1">
            <a:spLocks noChangeArrowheads="1"/>
          </p:cNvSpPr>
          <p:nvPr/>
        </p:nvSpPr>
        <p:spPr bwMode="auto">
          <a:xfrm>
            <a:off x="2057400" y="1676400"/>
            <a:ext cx="80772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0"/>
              </a:spcBef>
              <a:buFontTx/>
              <a:buNone/>
            </a:pPr>
            <a:r>
              <a:rPr lang="en-US" altLang="en-US" sz="1800">
                <a:latin typeface="Georgia" panose="02040502050405020303" pitchFamily="18" charset="0"/>
              </a:rPr>
              <a:t>3.	</a:t>
            </a:r>
            <a:r>
              <a:rPr lang="en-US" altLang="en-US" sz="2000">
                <a:latin typeface="Georgia" panose="02040502050405020303" pitchFamily="18" charset="0"/>
              </a:rPr>
              <a:t>Missing street segments:</a:t>
            </a:r>
          </a:p>
          <a:p>
            <a:pPr eaLnBrk="1" hangingPunct="1">
              <a:spcBef>
                <a:spcPct val="0"/>
              </a:spcBef>
              <a:buFontTx/>
              <a:buNone/>
            </a:pPr>
            <a:r>
              <a:rPr lang="en-US" altLang="en-US" sz="1800">
                <a:latin typeface="Georgia" panose="02040502050405020303" pitchFamily="18" charset="0"/>
              </a:rPr>
              <a:t> </a:t>
            </a: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r>
              <a:rPr lang="en-US" altLang="en-US" sz="1800">
                <a:latin typeface="Georgia" panose="02040502050405020303" pitchFamily="18" charset="0"/>
              </a:rPr>
              <a:t> </a:t>
            </a: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None/>
            </a:pPr>
            <a:endParaRPr lang="en-US" altLang="en-US" sz="1800">
              <a:latin typeface="Georgia" panose="02040502050405020303" pitchFamily="18" charset="0"/>
            </a:endParaRPr>
          </a:p>
          <a:p>
            <a:pPr eaLnBrk="1" hangingPunct="1">
              <a:spcBef>
                <a:spcPct val="0"/>
              </a:spcBef>
              <a:buFontTx/>
              <a:buAutoNum type="arabicPeriod"/>
            </a:pPr>
            <a:endParaRPr lang="en-US" altLang="en-US" sz="1800">
              <a:latin typeface="Georgia" panose="02040502050405020303" pitchFamily="18" charset="0"/>
            </a:endParaRPr>
          </a:p>
        </p:txBody>
      </p:sp>
      <p:sp>
        <p:nvSpPr>
          <p:cNvPr id="9" name="Folded Corner 8"/>
          <p:cNvSpPr/>
          <p:nvPr/>
        </p:nvSpPr>
        <p:spPr>
          <a:xfrm>
            <a:off x="2971800" y="3124200"/>
            <a:ext cx="1828800" cy="1143000"/>
          </a:xfrm>
          <a:prstGeom prst="foldedCorner">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dirty="0"/>
              <a:t>100/106</a:t>
            </a:r>
          </a:p>
          <a:p>
            <a:pPr algn="ctr">
              <a:defRPr/>
            </a:pPr>
            <a:r>
              <a:rPr lang="en-US" dirty="0"/>
              <a:t>Penobscot St?</a:t>
            </a:r>
          </a:p>
        </p:txBody>
      </p:sp>
      <p:grpSp>
        <p:nvGrpSpPr>
          <p:cNvPr id="32773" name="Group 11"/>
          <p:cNvGrpSpPr>
            <a:grpSpLocks/>
          </p:cNvGrpSpPr>
          <p:nvPr/>
        </p:nvGrpSpPr>
        <p:grpSpPr bwMode="auto">
          <a:xfrm>
            <a:off x="5638800" y="2743200"/>
            <a:ext cx="4419600" cy="1905000"/>
            <a:chOff x="3810000" y="1828800"/>
            <a:chExt cx="4419600" cy="1905000"/>
          </a:xfrm>
        </p:grpSpPr>
        <p:pic>
          <p:nvPicPr>
            <p:cNvPr id="7" name="Picture 6"/>
            <p:cNvPicPr/>
            <p:nvPr/>
          </p:nvPicPr>
          <p:blipFill>
            <a:blip r:embed="rId2" cstate="print"/>
            <a:srcRect l="22406" t="13211" r="35124" b="21835"/>
            <a:stretch>
              <a:fillRect/>
            </a:stretch>
          </p:blipFill>
          <p:spPr bwMode="auto">
            <a:xfrm>
              <a:off x="3810000" y="1828800"/>
              <a:ext cx="1991426" cy="1905000"/>
            </a:xfrm>
            <a:prstGeom prst="rect">
              <a:avLst/>
            </a:prstGeom>
            <a:noFill/>
            <a:ln w="9525">
              <a:noFill/>
              <a:miter lim="800000"/>
              <a:headEnd/>
              <a:tailEnd/>
            </a:ln>
            <a:effectLst>
              <a:softEdge rad="31750"/>
            </a:effectLst>
          </p:spPr>
        </p:pic>
        <p:cxnSp>
          <p:nvCxnSpPr>
            <p:cNvPr id="10" name="Straight Arrow Connector 9"/>
            <p:cNvCxnSpPr/>
            <p:nvPr/>
          </p:nvCxnSpPr>
          <p:spPr>
            <a:xfrm flipH="1" flipV="1">
              <a:off x="5029200" y="2971800"/>
              <a:ext cx="1219200" cy="398463"/>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32776" name="TextBox 17"/>
            <p:cNvSpPr txBox="1">
              <a:spLocks noChangeArrowheads="1"/>
            </p:cNvSpPr>
            <p:nvPr/>
          </p:nvSpPr>
          <p:spPr bwMode="auto">
            <a:xfrm>
              <a:off x="6324600" y="3276600"/>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Georgia" panose="02040502050405020303" pitchFamily="18" charset="0"/>
                </a:rPr>
                <a:t>72  Penobscot St</a:t>
              </a:r>
            </a:p>
          </p:txBody>
        </p:sp>
      </p:gr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Getting Data Into Your </a:t>
            </a:r>
            <a:br>
              <a:rPr lang="en-US" dirty="0" smtClean="0"/>
            </a:br>
            <a:r>
              <a:rPr lang="en-US" dirty="0" smtClean="0"/>
              <a:t>GIS Project</a:t>
            </a:r>
            <a:endParaRPr lang="en-US" dirty="0"/>
          </a:p>
        </p:txBody>
      </p:sp>
      <p:sp>
        <p:nvSpPr>
          <p:cNvPr id="6" name="Subtitle 5"/>
          <p:cNvSpPr>
            <a:spLocks noGrp="1"/>
          </p:cNvSpPr>
          <p:nvPr>
            <p:ph type="subTitle" idx="1"/>
          </p:nvPr>
        </p:nvSpPr>
        <p:spPr/>
        <p:txBody>
          <a:bodyPr/>
          <a:lstStyle/>
          <a:p>
            <a:r>
              <a:rPr lang="en-US" dirty="0" smtClean="0"/>
              <a:t>Lecture 10</a:t>
            </a:r>
          </a:p>
          <a:p>
            <a:r>
              <a:rPr lang="en-US" dirty="0" smtClean="0"/>
              <a:t>End of Chapter 9 &amp; Chapter 10 to page 460.</a:t>
            </a:r>
            <a:endParaRPr lang="en-US" dirty="0"/>
          </a:p>
        </p:txBody>
      </p:sp>
      <p:sp>
        <p:nvSpPr>
          <p:cNvPr id="4" name="Footer Placeholder 3"/>
          <p:cNvSpPr>
            <a:spLocks noGrp="1"/>
          </p:cNvSpPr>
          <p:nvPr>
            <p:ph type="ftr" sz="quarter" idx="11"/>
          </p:nvPr>
        </p:nvSpPr>
        <p:spPr/>
        <p:txBody>
          <a:bodyPr/>
          <a:lstStyle/>
          <a:p>
            <a:r>
              <a:rPr lang="en-US" smtClean="0"/>
              <a:t>Lecture 10</a:t>
            </a:r>
            <a:endParaRPr lang="en-US"/>
          </a:p>
        </p:txBody>
      </p:sp>
      <p:sp>
        <p:nvSpPr>
          <p:cNvPr id="5" name="Slide Number Placeholder 4"/>
          <p:cNvSpPr>
            <a:spLocks noGrp="1"/>
          </p:cNvSpPr>
          <p:nvPr>
            <p:ph type="sldNum" sz="quarter" idx="12"/>
          </p:nvPr>
        </p:nvSpPr>
        <p:spPr/>
        <p:txBody>
          <a:bodyPr/>
          <a:lstStyle/>
          <a:p>
            <a:fld id="{29B32803-CE9D-457E-A600-32BA11F57BC4}" type="slidenum">
              <a:rPr lang="en-US" smtClean="0"/>
              <a:t>3</a:t>
            </a:fld>
            <a:endParaRPr lang="en-US"/>
          </a:p>
        </p:txBody>
      </p:sp>
    </p:spTree>
    <p:extLst>
      <p:ext uri="{BB962C8B-B14F-4D97-AF65-F5344CB8AC3E}">
        <p14:creationId xmlns:p14="http://schemas.microsoft.com/office/powerpoint/2010/main" val="3707481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p:txBody>
          <a:bodyPr anchor="b"/>
          <a:lstStyle/>
          <a:p>
            <a:pPr eaLnBrk="1" hangingPunct="1"/>
            <a:r>
              <a:rPr lang="en-US" altLang="en-US" smtClean="0"/>
              <a:t>No street with the name given?</a:t>
            </a:r>
          </a:p>
        </p:txBody>
      </p:sp>
      <p:pic>
        <p:nvPicPr>
          <p:cNvPr id="3" name="Picture 4" descr="C:\Documents and Settings\irina.galkina\Local Settings\Temporary Internet Files\Content.IE5\0D0X87I3\MC900078820[1].wmf"/>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rot="1187563" flipH="1">
            <a:off x="4648548" y="3010907"/>
            <a:ext cx="2581275" cy="3152775"/>
          </a:xfrm>
          <a:prstGeom prst="rect">
            <a:avLst/>
          </a:prstGeom>
          <a:noFill/>
        </p:spPr>
      </p:pic>
      <p:pic>
        <p:nvPicPr>
          <p:cNvPr id="337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41257" t="10831" r="29781" b="3024"/>
          <a:stretch>
            <a:fillRect/>
          </a:stretch>
        </p:blipFill>
        <p:spPr bwMode="auto">
          <a:xfrm rot="-1636375">
            <a:off x="2517775" y="2298700"/>
            <a:ext cx="1720850" cy="32004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l="29868" t="24037" r="49126" b="28990"/>
          <a:stretch>
            <a:fillRect/>
          </a:stretch>
        </p:blipFill>
        <p:spPr bwMode="auto">
          <a:xfrm rot="1223257">
            <a:off x="7908926" y="2035175"/>
            <a:ext cx="1616075" cy="23876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95800" y="1905001"/>
            <a:ext cx="2667000" cy="646113"/>
          </a:xfrm>
          <a:prstGeom prst="rect">
            <a:avLst/>
          </a:prstGeom>
          <a:ln w="28575"/>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t>10 records with Hill for the street name?</a:t>
            </a:r>
          </a:p>
        </p:txBody>
      </p:sp>
      <p:sp>
        <p:nvSpPr>
          <p:cNvPr id="8" name="TextBox 7"/>
          <p:cNvSpPr txBox="1"/>
          <p:nvPr/>
        </p:nvSpPr>
        <p:spPr>
          <a:xfrm>
            <a:off x="7543800" y="5105401"/>
            <a:ext cx="2438400" cy="923925"/>
          </a:xfrm>
          <a:prstGeom prst="rect">
            <a:avLst/>
          </a:prstGeom>
          <a:ln w="28575"/>
        </p:spPr>
        <p:style>
          <a:lnRef idx="2">
            <a:schemeClr val="accent3"/>
          </a:lnRef>
          <a:fillRef idx="1">
            <a:schemeClr val="lt1"/>
          </a:fillRef>
          <a:effectRef idx="0">
            <a:schemeClr val="accent3"/>
          </a:effectRef>
          <a:fontRef idx="minor">
            <a:schemeClr val="dk1"/>
          </a:fontRef>
        </p:style>
        <p:txBody>
          <a:bodyPr>
            <a:spAutoFit/>
          </a:bodyPr>
          <a:lstStyle/>
          <a:p>
            <a:pPr>
              <a:defRPr/>
            </a:pPr>
            <a:r>
              <a:rPr lang="en-US" dirty="0"/>
              <a:t>Final decision: </a:t>
            </a:r>
          </a:p>
          <a:p>
            <a:pPr>
              <a:defRPr/>
            </a:pPr>
            <a:r>
              <a:rPr lang="en-US" dirty="0"/>
              <a:t>Treats Fall House, </a:t>
            </a:r>
          </a:p>
          <a:p>
            <a:pPr>
              <a:defRPr/>
            </a:pPr>
            <a:r>
              <a:rPr lang="en-US" dirty="0"/>
              <a:t>2 Hillside Road</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29B32803-CE9D-457E-A600-32BA11F57BC4}" type="slidenum">
              <a:rPr lang="en-US" smtClean="0"/>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idx="4294967295"/>
          </p:nvPr>
        </p:nvSpPr>
        <p:spPr>
          <a:xfrm>
            <a:off x="1828800" y="304800"/>
            <a:ext cx="3276600" cy="990600"/>
          </a:xfrm>
        </p:spPr>
        <p:txBody>
          <a:bodyPr anchor="b">
            <a:normAutofit fontScale="90000"/>
          </a:bodyPr>
          <a:lstStyle/>
          <a:p>
            <a:pPr algn="l" eaLnBrk="1" hangingPunct="1"/>
            <a:r>
              <a:rPr lang="en-US" altLang="en-US" sz="3500" b="1">
                <a:solidFill>
                  <a:srgbClr val="FFFFFF"/>
                </a:solidFill>
              </a:rPr>
              <a:t>   </a:t>
            </a:r>
            <a:r>
              <a:rPr lang="en-US" altLang="en-US" sz="3500" b="1"/>
              <a:t>Rematching</a:t>
            </a:r>
            <a:r>
              <a:rPr lang="en-US" altLang="en-US" sz="3400" b="1">
                <a:solidFill>
                  <a:srgbClr val="FFFFFF"/>
                </a:solidFill>
              </a:rPr>
              <a:t/>
            </a:r>
            <a:br>
              <a:rPr lang="en-US" altLang="en-US" sz="3400" b="1">
                <a:solidFill>
                  <a:srgbClr val="FFFFFF"/>
                </a:solidFill>
              </a:rPr>
            </a:br>
            <a:endParaRPr lang="en-US" altLang="en-US" sz="3400" b="1">
              <a:solidFill>
                <a:srgbClr val="FFFFFF"/>
              </a:solidFill>
            </a:endParaRPr>
          </a:p>
        </p:txBody>
      </p:sp>
      <p:sp>
        <p:nvSpPr>
          <p:cNvPr id="34819" name="Text Placeholder 4"/>
          <p:cNvSpPr>
            <a:spLocks noGrp="1"/>
          </p:cNvSpPr>
          <p:nvPr>
            <p:ph type="body" idx="4294967295"/>
          </p:nvPr>
        </p:nvSpPr>
        <p:spPr>
          <a:xfrm>
            <a:off x="2057401" y="2049464"/>
            <a:ext cx="2278063" cy="4079875"/>
          </a:xfrm>
        </p:spPr>
        <p:txBody>
          <a:bodyPr/>
          <a:lstStyle/>
          <a:p>
            <a:pPr marL="0" indent="0">
              <a:spcAft>
                <a:spcPts val="1000"/>
              </a:spcAft>
              <a:buNone/>
            </a:pPr>
            <a:r>
              <a:rPr lang="en-US" altLang="en-US" sz="2700" b="1">
                <a:solidFill>
                  <a:srgbClr val="FFFFFF"/>
                </a:solidFill>
              </a:rPr>
              <a:t>     Automatic</a:t>
            </a:r>
          </a:p>
        </p:txBody>
      </p:sp>
      <p:sp>
        <p:nvSpPr>
          <p:cNvPr id="34820" name="Content Placeholder 3"/>
          <p:cNvSpPr>
            <a:spLocks noGrp="1"/>
          </p:cNvSpPr>
          <p:nvPr>
            <p:ph sz="quarter" idx="4294967295"/>
          </p:nvPr>
        </p:nvSpPr>
        <p:spPr>
          <a:xfrm>
            <a:off x="4648200" y="685800"/>
            <a:ext cx="5638800" cy="5410200"/>
          </a:xfrm>
        </p:spPr>
        <p:txBody>
          <a:bodyPr/>
          <a:lstStyle/>
          <a:p>
            <a:pPr marL="273050" indent="-273050">
              <a:lnSpc>
                <a:spcPct val="200000"/>
              </a:lnSpc>
            </a:pPr>
            <a:r>
              <a:rPr lang="en-US" altLang="en-US" sz="2600" dirty="0"/>
              <a:t>Lower spelling sensitivity</a:t>
            </a:r>
          </a:p>
          <a:p>
            <a:pPr marL="273050" indent="-273050">
              <a:buNone/>
            </a:pPr>
            <a:endParaRPr lang="en-US" altLang="en-US" sz="2600" dirty="0"/>
          </a:p>
          <a:p>
            <a:pPr marL="273050" indent="-273050"/>
            <a:r>
              <a:rPr lang="en-US" altLang="en-US" sz="2600" dirty="0"/>
              <a:t>Match to candidates in reasonable proximity</a:t>
            </a:r>
          </a:p>
          <a:p>
            <a:pPr marL="273050" indent="-273050">
              <a:buNone/>
            </a:pPr>
            <a:endParaRPr lang="en-US" altLang="en-US" sz="2600" dirty="0"/>
          </a:p>
          <a:p>
            <a:pPr marL="273050" indent="-273050"/>
            <a:r>
              <a:rPr lang="en-US" altLang="en-US" sz="2600" dirty="0"/>
              <a:t>Use the Pick Address from the Map</a:t>
            </a:r>
          </a:p>
          <a:p>
            <a:pPr marL="273050" indent="-273050">
              <a:buNone/>
            </a:pPr>
            <a:endParaRPr lang="en-US" altLang="en-US" dirty="0" smtClean="0"/>
          </a:p>
        </p:txBody>
      </p:sp>
      <p:pic>
        <p:nvPicPr>
          <p:cNvPr id="7" name="Picture 6"/>
          <p:cNvPicPr/>
          <p:nvPr/>
        </p:nvPicPr>
        <p:blipFill>
          <a:blip r:embed="rId2"/>
          <a:srcRect l="20065" t="21145" r="64294" b="33754"/>
          <a:stretch>
            <a:fillRect/>
          </a:stretch>
        </p:blipFill>
        <p:spPr bwMode="auto">
          <a:xfrm>
            <a:off x="2133600" y="2514600"/>
            <a:ext cx="1981200" cy="3200400"/>
          </a:xfrm>
          <a:prstGeom prst="rect">
            <a:avLst/>
          </a:prstGeom>
          <a:noFill/>
          <a:ln w="9525">
            <a:solidFill>
              <a:schemeClr val="accent1">
                <a:lumMod val="75000"/>
              </a:schemeClr>
            </a:solidFill>
            <a:miter lim="800000"/>
            <a:headEnd/>
            <a:tailEnd/>
          </a:ln>
        </p:spPr>
      </p:pic>
      <p:pic>
        <p:nvPicPr>
          <p:cNvPr id="6" name="Picture 5"/>
          <p:cNvPicPr/>
          <p:nvPr/>
        </p:nvPicPr>
        <p:blipFill>
          <a:blip r:embed="rId3" cstate="print"/>
          <a:srcRect l="27508" t="16147" r="28862" b="33713"/>
          <a:stretch>
            <a:fillRect/>
          </a:stretch>
        </p:blipFill>
        <p:spPr bwMode="auto">
          <a:xfrm>
            <a:off x="7848600" y="4385480"/>
            <a:ext cx="2590800" cy="1862920"/>
          </a:xfrm>
          <a:prstGeom prst="rect">
            <a:avLst/>
          </a:prstGeom>
          <a:noFill/>
          <a:ln w="9525">
            <a:noFill/>
            <a:miter lim="800000"/>
            <a:headEnd/>
            <a:tailEnd/>
          </a:ln>
          <a:effectLst>
            <a:softEdge rad="31750"/>
          </a:effectLst>
        </p:spPr>
      </p:pic>
      <p:sp>
        <p:nvSpPr>
          <p:cNvPr id="8" name="Folded Corner 7"/>
          <p:cNvSpPr/>
          <p:nvPr/>
        </p:nvSpPr>
        <p:spPr>
          <a:xfrm>
            <a:off x="6057900" y="3928280"/>
            <a:ext cx="1752600" cy="914400"/>
          </a:xfrm>
          <a:prstGeom prst="foldedCorner">
            <a:avLst/>
          </a:prstGeom>
          <a:solidFill>
            <a:schemeClr val="accent3">
              <a:lumMod val="20000"/>
              <a:lumOff val="80000"/>
            </a:schemeClr>
          </a:solidFill>
        </p:spPr>
        <p:style>
          <a:lnRef idx="1">
            <a:schemeClr val="accent6"/>
          </a:lnRef>
          <a:fillRef idx="2">
            <a:schemeClr val="accent6"/>
          </a:fillRef>
          <a:effectRef idx="1">
            <a:schemeClr val="accent6"/>
          </a:effectRef>
          <a:fontRef idx="minor">
            <a:schemeClr val="dk1"/>
          </a:fontRef>
        </p:style>
        <p:txBody>
          <a:bodyPr anchor="ctr"/>
          <a:lstStyle/>
          <a:p>
            <a:pPr>
              <a:defRPr/>
            </a:pPr>
            <a:endParaRPr lang="en-US" sz="1400" dirty="0"/>
          </a:p>
          <a:p>
            <a:pPr>
              <a:defRPr/>
            </a:pPr>
            <a:r>
              <a:rPr lang="en-US" sz="1400" dirty="0"/>
              <a:t>2 Timberview Drive </a:t>
            </a:r>
          </a:p>
          <a:p>
            <a:pPr>
              <a:defRPr/>
            </a:pPr>
            <a:endParaRPr lang="en-US" sz="1400" dirty="0"/>
          </a:p>
          <a:p>
            <a:pPr>
              <a:defRPr/>
            </a:pPr>
            <a:r>
              <a:rPr lang="en-US" sz="1400" dirty="0"/>
              <a:t>the ODD side of the street!</a:t>
            </a:r>
          </a:p>
        </p:txBody>
      </p:sp>
      <p:pic>
        <p:nvPicPr>
          <p:cNvPr id="34824" name="Picture 3" descr="C:\Documents and Settings\irina.galkina\Local Settings\Temporary Internet Files\Content.IE5\4521I58V\MC90005614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1" y="4572001"/>
            <a:ext cx="1928813"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564" y="381001"/>
            <a:ext cx="877887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images.gtcarlot.com/gtgallery/8516935-640.jpg"/>
          <p:cNvPicPr>
            <a:picLocks noChangeAspect="1" noChangeArrowheads="1"/>
          </p:cNvPicPr>
          <p:nvPr/>
        </p:nvPicPr>
        <p:blipFill>
          <a:blip r:embed="rId2"/>
          <a:srcRect l="10000" t="10000" r="7500" b="23333"/>
          <a:stretch>
            <a:fillRect/>
          </a:stretch>
        </p:blipFill>
        <p:spPr bwMode="auto">
          <a:xfrm rot="310353">
            <a:off x="4876800" y="4419600"/>
            <a:ext cx="2514600" cy="1524000"/>
          </a:xfrm>
          <a:prstGeom prst="rect">
            <a:avLst/>
          </a:prstGeom>
          <a:noFill/>
          <a:ln w="12700">
            <a:solidFill>
              <a:schemeClr val="accent6">
                <a:lumMod val="75000"/>
              </a:schemeClr>
            </a:solidFill>
            <a:miter lim="800000"/>
            <a:headEnd/>
            <a:tailEnd/>
          </a:ln>
        </p:spPr>
      </p:pic>
      <p:pic>
        <p:nvPicPr>
          <p:cNvPr id="7170" name="Picture 2" descr="http://www.orono.org/images/rotator/site/townoffice1.jpg"/>
          <p:cNvPicPr>
            <a:picLocks noChangeAspect="1" noChangeArrowheads="1"/>
          </p:cNvPicPr>
          <p:nvPr/>
        </p:nvPicPr>
        <p:blipFill>
          <a:blip r:embed="rId3"/>
          <a:srcRect l="8140" r="10465"/>
          <a:stretch>
            <a:fillRect/>
          </a:stretch>
        </p:blipFill>
        <p:spPr bwMode="auto">
          <a:xfrm rot="21420316">
            <a:off x="3846513" y="2749550"/>
            <a:ext cx="3200400" cy="1485900"/>
          </a:xfrm>
          <a:prstGeom prst="rect">
            <a:avLst/>
          </a:prstGeom>
          <a:noFill/>
          <a:ln w="12700">
            <a:solidFill>
              <a:schemeClr val="accent6">
                <a:lumMod val="75000"/>
              </a:schemeClr>
            </a:solidFill>
            <a:miter lim="800000"/>
            <a:headEnd/>
            <a:tailEnd/>
          </a:ln>
        </p:spPr>
      </p:pic>
      <p:grpSp>
        <p:nvGrpSpPr>
          <p:cNvPr id="36868" name="Group 9"/>
          <p:cNvGrpSpPr>
            <a:grpSpLocks/>
          </p:cNvGrpSpPr>
          <p:nvPr/>
        </p:nvGrpSpPr>
        <p:grpSpPr bwMode="auto">
          <a:xfrm rot="-731812">
            <a:off x="1916114" y="2070101"/>
            <a:ext cx="2327275" cy="2513013"/>
            <a:chOff x="1295400" y="2590800"/>
            <a:chExt cx="2328328" cy="2512326"/>
          </a:xfrm>
        </p:grpSpPr>
        <p:pic>
          <p:nvPicPr>
            <p:cNvPr id="8" name="Picture 7"/>
            <p:cNvPicPr/>
            <p:nvPr/>
          </p:nvPicPr>
          <p:blipFill>
            <a:blip r:embed="rId4"/>
            <a:srcRect l="42747" t="12477" r="12845" b="13578"/>
            <a:stretch>
              <a:fillRect/>
            </a:stretch>
          </p:blipFill>
          <p:spPr bwMode="auto">
            <a:xfrm>
              <a:off x="1295400" y="2590800"/>
              <a:ext cx="2328328" cy="2512326"/>
            </a:xfrm>
            <a:prstGeom prst="rect">
              <a:avLst/>
            </a:prstGeom>
            <a:noFill/>
            <a:ln w="12700">
              <a:solidFill>
                <a:schemeClr val="accent6">
                  <a:lumMod val="75000"/>
                </a:schemeClr>
              </a:solidFill>
              <a:miter lim="800000"/>
              <a:headEnd/>
              <a:tailEnd/>
            </a:ln>
          </p:spPr>
        </p:pic>
        <p:pic>
          <p:nvPicPr>
            <p:cNvPr id="9" name="Picture 8" descr="MapQuest Logo"/>
            <p:cNvPicPr/>
            <p:nvPr/>
          </p:nvPicPr>
          <p:blipFill>
            <a:blip r:embed="rId5"/>
            <a:srcRect/>
            <a:stretch>
              <a:fillRect/>
            </a:stretch>
          </p:blipFill>
          <p:spPr bwMode="auto">
            <a:xfrm>
              <a:off x="1370304" y="2738782"/>
              <a:ext cx="1753393" cy="320587"/>
            </a:xfrm>
            <a:prstGeom prst="rect">
              <a:avLst/>
            </a:prstGeom>
            <a:noFill/>
            <a:ln w="12700">
              <a:solidFill>
                <a:schemeClr val="accent6">
                  <a:lumMod val="75000"/>
                </a:schemeClr>
              </a:solidFill>
              <a:miter lim="800000"/>
              <a:headEnd/>
              <a:tailEnd/>
            </a:ln>
          </p:spPr>
        </p:pic>
      </p:grpSp>
      <p:sp>
        <p:nvSpPr>
          <p:cNvPr id="36869" name="Title 1"/>
          <p:cNvSpPr>
            <a:spLocks noGrp="1"/>
          </p:cNvSpPr>
          <p:nvPr>
            <p:ph type="title" idx="4294967295"/>
          </p:nvPr>
        </p:nvSpPr>
        <p:spPr>
          <a:xfrm>
            <a:off x="2209800" y="609600"/>
            <a:ext cx="7772400" cy="1066800"/>
          </a:xfrm>
        </p:spPr>
        <p:txBody>
          <a:bodyPr anchor="b">
            <a:normAutofit fontScale="90000"/>
          </a:bodyPr>
          <a:lstStyle/>
          <a:p>
            <a:pPr eaLnBrk="1" hangingPunct="1"/>
            <a:r>
              <a:rPr lang="en-US" altLang="en-US" sz="5500"/>
              <a:t>Analyzing Matched Addresses</a:t>
            </a:r>
          </a:p>
        </p:txBody>
      </p:sp>
      <p:pic>
        <p:nvPicPr>
          <p:cNvPr id="6" name="Picture 5"/>
          <p:cNvPicPr/>
          <p:nvPr/>
        </p:nvPicPr>
        <p:blipFill>
          <a:blip r:embed="rId6"/>
          <a:srcRect l="12191" t="21956" r="2754" b="10642"/>
          <a:stretch>
            <a:fillRect/>
          </a:stretch>
        </p:blipFill>
        <p:spPr bwMode="auto">
          <a:xfrm rot="677780">
            <a:off x="6970714" y="2747964"/>
            <a:ext cx="3438525" cy="1489075"/>
          </a:xfrm>
          <a:prstGeom prst="rect">
            <a:avLst/>
          </a:prstGeom>
          <a:noFill/>
          <a:ln w="12700">
            <a:solidFill>
              <a:schemeClr val="accent6">
                <a:lumMod val="75000"/>
              </a:schemeClr>
            </a:solidFill>
            <a:miter lim="800000"/>
            <a:headEnd/>
            <a:tailEnd/>
          </a:ln>
        </p:spPr>
      </p:pic>
      <p:pic>
        <p:nvPicPr>
          <p:cNvPr id="7" name="Picture 6"/>
          <p:cNvPicPr/>
          <p:nvPr/>
        </p:nvPicPr>
        <p:blipFill>
          <a:blip r:embed="rId7"/>
          <a:srcRect l="11961" t="21101" r="2729" b="9908"/>
          <a:stretch>
            <a:fillRect/>
          </a:stretch>
        </p:blipFill>
        <p:spPr bwMode="auto">
          <a:xfrm rot="317246">
            <a:off x="1903414" y="4348163"/>
            <a:ext cx="3051175" cy="1763712"/>
          </a:xfrm>
          <a:prstGeom prst="rect">
            <a:avLst/>
          </a:prstGeom>
          <a:noFill/>
          <a:ln w="12700">
            <a:solidFill>
              <a:schemeClr val="accent6">
                <a:lumMod val="75000"/>
              </a:schemeClr>
            </a:solidFill>
            <a:miter lim="800000"/>
            <a:headEnd/>
            <a:tailEnd/>
          </a:ln>
        </p:spPr>
      </p:pic>
      <p:pic>
        <p:nvPicPr>
          <p:cNvPr id="36872" name="Picture 2" descr="http://thenextweb.com/files/2010/08/google-earth-5-screenshot.png"/>
          <p:cNvPicPr>
            <a:picLocks noChangeAspect="1" noChangeArrowheads="1"/>
          </p:cNvPicPr>
          <p:nvPr/>
        </p:nvPicPr>
        <p:blipFill>
          <a:blip r:embed="rId8">
            <a:lum bright="40000"/>
            <a:extLst>
              <a:ext uri="{28A0092B-C50C-407E-A947-70E740481C1C}">
                <a14:useLocalDpi xmlns:a14="http://schemas.microsoft.com/office/drawing/2010/main" val="0"/>
              </a:ext>
            </a:extLst>
          </a:blip>
          <a:srcRect/>
          <a:stretch>
            <a:fillRect/>
          </a:stretch>
        </p:blipFill>
        <p:spPr bwMode="auto">
          <a:xfrm rot="-667939">
            <a:off x="7239000" y="4183063"/>
            <a:ext cx="2959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rcRect l="22407" t="15046" r="27630" b="13406"/>
          <a:stretch>
            <a:fillRect/>
          </a:stretch>
        </p:blipFill>
        <p:spPr bwMode="auto">
          <a:xfrm>
            <a:off x="2667000" y="3048001"/>
            <a:ext cx="2662238" cy="2386013"/>
          </a:xfrm>
          <a:prstGeom prst="rect">
            <a:avLst/>
          </a:prstGeom>
          <a:noFill/>
          <a:ln w="38100">
            <a:solidFill>
              <a:schemeClr val="bg2">
                <a:lumMod val="50000"/>
              </a:schemeClr>
            </a:solidFill>
            <a:miter lim="800000"/>
            <a:headEnd/>
            <a:tailEnd/>
          </a:ln>
        </p:spPr>
      </p:pic>
      <p:pic>
        <p:nvPicPr>
          <p:cNvPr id="37891" name="Picture 5"/>
          <p:cNvPicPr>
            <a:picLocks noChangeAspect="1" noChangeArrowheads="1"/>
          </p:cNvPicPr>
          <p:nvPr/>
        </p:nvPicPr>
        <p:blipFill>
          <a:blip r:embed="rId3">
            <a:extLst>
              <a:ext uri="{28A0092B-C50C-407E-A947-70E740481C1C}">
                <a14:useLocalDpi xmlns:a14="http://schemas.microsoft.com/office/drawing/2010/main" val="0"/>
              </a:ext>
            </a:extLst>
          </a:blip>
          <a:srcRect l="21487" t="14503" r="26254" b="13899"/>
          <a:stretch>
            <a:fillRect/>
          </a:stretch>
        </p:blipFill>
        <p:spPr bwMode="auto">
          <a:xfrm>
            <a:off x="6781800" y="3048000"/>
            <a:ext cx="2819400" cy="2433638"/>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2057400" y="1981200"/>
            <a:ext cx="1981200" cy="609600"/>
          </a:xfrm>
          <a:prstGeom prst="rect">
            <a:avLst/>
          </a:prstGeom>
          <a:ln w="19050"/>
        </p:spPr>
        <p:style>
          <a:lnRef idx="2">
            <a:schemeClr val="accent1"/>
          </a:lnRef>
          <a:fillRef idx="1">
            <a:schemeClr val="lt1"/>
          </a:fillRef>
          <a:effectRef idx="0">
            <a:schemeClr val="accent1"/>
          </a:effectRef>
          <a:fontRef idx="minor">
            <a:schemeClr val="dk1"/>
          </a:fontRef>
        </p:style>
        <p:txBody>
          <a:bodyPr anchor="ctr"/>
          <a:lstStyle/>
          <a:p>
            <a:pPr algn="ctr">
              <a:defRPr/>
            </a:pPr>
            <a:r>
              <a:rPr lang="en-US" dirty="0"/>
              <a:t>Misaligned?</a:t>
            </a:r>
          </a:p>
        </p:txBody>
      </p:sp>
      <p:sp>
        <p:nvSpPr>
          <p:cNvPr id="37893" name="Title 9"/>
          <p:cNvSpPr>
            <a:spLocks noGrp="1"/>
          </p:cNvSpPr>
          <p:nvPr>
            <p:ph type="title" idx="4294967295"/>
          </p:nvPr>
        </p:nvSpPr>
        <p:spPr/>
        <p:txBody>
          <a:bodyPr anchor="b"/>
          <a:lstStyle/>
          <a:p>
            <a:pPr eaLnBrk="1" hangingPunct="1"/>
            <a:r>
              <a:rPr lang="en-US" altLang="en-US" smtClean="0"/>
              <a:t>How does digital orthophotography help?</a:t>
            </a:r>
          </a:p>
        </p:txBody>
      </p:sp>
      <p:sp>
        <p:nvSpPr>
          <p:cNvPr id="11" name="Rectangle 10"/>
          <p:cNvSpPr/>
          <p:nvPr/>
        </p:nvSpPr>
        <p:spPr>
          <a:xfrm>
            <a:off x="7848600" y="1981200"/>
            <a:ext cx="1981200" cy="609600"/>
          </a:xfrm>
          <a:prstGeom prst="rect">
            <a:avLst/>
          </a:prstGeom>
          <a:ln w="19050">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dirty="0"/>
              <a:t>Properly aligned!</a:t>
            </a:r>
          </a:p>
        </p:txBody>
      </p:sp>
      <p:pic>
        <p:nvPicPr>
          <p:cNvPr id="37895" name="Picture 2" descr="http://www.peakgis.com/wp-content/uploads/2010/01/pancake_GIS_web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814" y="1676400"/>
            <a:ext cx="9413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rcRect l="17701" t="18165" r="7151" b="15762"/>
          <a:stretch>
            <a:fillRect/>
          </a:stretch>
        </p:blipFill>
        <p:spPr bwMode="auto">
          <a:xfrm>
            <a:off x="3200400" y="1143000"/>
            <a:ext cx="5638800" cy="3581400"/>
          </a:xfrm>
          <a:prstGeom prst="rect">
            <a:avLst/>
          </a:prstGeom>
          <a:noFill/>
          <a:ln w="76200" cmpd="thickThin">
            <a:solidFill>
              <a:schemeClr val="accent1">
                <a:lumMod val="60000"/>
                <a:lumOff val="40000"/>
              </a:schemeClr>
            </a:solidFill>
            <a:miter lim="800000"/>
            <a:headEnd/>
            <a:tailEnd/>
          </a:ln>
        </p:spPr>
      </p:pic>
      <p:sp>
        <p:nvSpPr>
          <p:cNvPr id="38915" name="TextBox 3"/>
          <p:cNvSpPr txBox="1">
            <a:spLocks noChangeArrowheads="1"/>
          </p:cNvSpPr>
          <p:nvPr/>
        </p:nvSpPr>
        <p:spPr bwMode="auto">
          <a:xfrm>
            <a:off x="8077200" y="3276601"/>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FF00"/>
                </a:solidFill>
                <a:latin typeface="Georgia" panose="02040502050405020303" pitchFamily="18" charset="0"/>
              </a:rPr>
              <a:t>2</a:t>
            </a:r>
          </a:p>
        </p:txBody>
      </p:sp>
      <p:sp>
        <p:nvSpPr>
          <p:cNvPr id="38916" name="TextBox 4"/>
          <p:cNvSpPr txBox="1">
            <a:spLocks noChangeArrowheads="1"/>
          </p:cNvSpPr>
          <p:nvPr/>
        </p:nvSpPr>
        <p:spPr bwMode="auto">
          <a:xfrm>
            <a:off x="6934200" y="2971801"/>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FF00"/>
                </a:solidFill>
                <a:latin typeface="Georgia" panose="02040502050405020303" pitchFamily="18" charset="0"/>
              </a:rPr>
              <a:t>4</a:t>
            </a:r>
          </a:p>
        </p:txBody>
      </p:sp>
      <p:sp>
        <p:nvSpPr>
          <p:cNvPr id="38917" name="TextBox 5"/>
          <p:cNvSpPr txBox="1">
            <a:spLocks noChangeArrowheads="1"/>
          </p:cNvSpPr>
          <p:nvPr/>
        </p:nvSpPr>
        <p:spPr bwMode="auto">
          <a:xfrm>
            <a:off x="5943600" y="2590801"/>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FF00"/>
                </a:solidFill>
                <a:latin typeface="Georgia" panose="02040502050405020303" pitchFamily="18" charset="0"/>
              </a:rPr>
              <a:t>6</a:t>
            </a:r>
          </a:p>
        </p:txBody>
      </p:sp>
      <p:sp>
        <p:nvSpPr>
          <p:cNvPr id="38918" name="TextBox 6"/>
          <p:cNvSpPr txBox="1">
            <a:spLocks noChangeArrowheads="1"/>
          </p:cNvSpPr>
          <p:nvPr/>
        </p:nvSpPr>
        <p:spPr bwMode="auto">
          <a:xfrm>
            <a:off x="4876800" y="2286001"/>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FF00"/>
                </a:solidFill>
                <a:latin typeface="Georgia" panose="02040502050405020303" pitchFamily="18" charset="0"/>
              </a:rPr>
              <a:t>8</a:t>
            </a:r>
          </a:p>
        </p:txBody>
      </p:sp>
      <p:sp>
        <p:nvSpPr>
          <p:cNvPr id="38919" name="TextBox 8"/>
          <p:cNvSpPr txBox="1">
            <a:spLocks noChangeArrowheads="1"/>
          </p:cNvSpPr>
          <p:nvPr/>
        </p:nvSpPr>
        <p:spPr bwMode="auto">
          <a:xfrm>
            <a:off x="3581400" y="3429001"/>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FF00"/>
                </a:solidFill>
                <a:latin typeface="Georgia" panose="02040502050405020303" pitchFamily="18" charset="0"/>
              </a:rPr>
              <a:t>9</a:t>
            </a:r>
          </a:p>
        </p:txBody>
      </p:sp>
      <p:sp>
        <p:nvSpPr>
          <p:cNvPr id="38920" name="TextBox 9"/>
          <p:cNvSpPr txBox="1">
            <a:spLocks noChangeArrowheads="1"/>
          </p:cNvSpPr>
          <p:nvPr/>
        </p:nvSpPr>
        <p:spPr bwMode="auto">
          <a:xfrm>
            <a:off x="4495800" y="3733801"/>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FF00"/>
                </a:solidFill>
                <a:latin typeface="Georgia" panose="02040502050405020303" pitchFamily="18" charset="0"/>
              </a:rPr>
              <a:t>7</a:t>
            </a:r>
          </a:p>
        </p:txBody>
      </p:sp>
      <p:sp>
        <p:nvSpPr>
          <p:cNvPr id="38921" name="TextBox 10"/>
          <p:cNvSpPr txBox="1">
            <a:spLocks noChangeArrowheads="1"/>
          </p:cNvSpPr>
          <p:nvPr/>
        </p:nvSpPr>
        <p:spPr bwMode="auto">
          <a:xfrm>
            <a:off x="5410200" y="3962401"/>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FF00"/>
                </a:solidFill>
                <a:latin typeface="Georgia" panose="02040502050405020303" pitchFamily="18" charset="0"/>
              </a:rPr>
              <a:t>5</a:t>
            </a:r>
          </a:p>
        </p:txBody>
      </p:sp>
      <p:sp>
        <p:nvSpPr>
          <p:cNvPr id="38922" name="TextBox 11"/>
          <p:cNvSpPr txBox="1">
            <a:spLocks noChangeArrowheads="1"/>
          </p:cNvSpPr>
          <p:nvPr/>
        </p:nvSpPr>
        <p:spPr bwMode="auto">
          <a:xfrm>
            <a:off x="6324600" y="4267201"/>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FF00"/>
                </a:solidFill>
                <a:latin typeface="Georgia" panose="02040502050405020303" pitchFamily="18" charset="0"/>
              </a:rPr>
              <a:t>3</a:t>
            </a:r>
          </a:p>
        </p:txBody>
      </p:sp>
      <p:sp>
        <p:nvSpPr>
          <p:cNvPr id="38923" name="TextBox 12"/>
          <p:cNvSpPr txBox="1">
            <a:spLocks noChangeArrowheads="1"/>
          </p:cNvSpPr>
          <p:nvPr/>
        </p:nvSpPr>
        <p:spPr bwMode="auto">
          <a:xfrm>
            <a:off x="7239000" y="4343401"/>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FF00"/>
                </a:solidFill>
                <a:latin typeface="Georgia" panose="02040502050405020303" pitchFamily="18" charset="0"/>
              </a:rPr>
              <a:t>1</a:t>
            </a:r>
          </a:p>
        </p:txBody>
      </p:sp>
      <p:cxnSp>
        <p:nvCxnSpPr>
          <p:cNvPr id="15" name="Straight Arrow Connector 14"/>
          <p:cNvCxnSpPr/>
          <p:nvPr/>
        </p:nvCxnSpPr>
        <p:spPr>
          <a:xfrm flipH="1" flipV="1">
            <a:off x="6705600" y="3733800"/>
            <a:ext cx="685800" cy="1600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H="1" flipV="1">
            <a:off x="5257800" y="3124200"/>
            <a:ext cx="990600" cy="2209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flipH="1" flipV="1">
            <a:off x="3810000" y="2743200"/>
            <a:ext cx="990600" cy="2590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flipH="1" flipV="1">
            <a:off x="8229600" y="4343400"/>
            <a:ext cx="457200" cy="1066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2" name="TextBox 31"/>
          <p:cNvSpPr txBox="1"/>
          <p:nvPr/>
        </p:nvSpPr>
        <p:spPr>
          <a:xfrm>
            <a:off x="8610600" y="5562600"/>
            <a:ext cx="381000" cy="381000"/>
          </a:xfrm>
          <a:prstGeom prst="rect">
            <a:avLst/>
          </a:prstGeom>
          <a:noFill/>
          <a:ln w="28575">
            <a:solidFill>
              <a:schemeClr val="accent3">
                <a:lumMod val="75000"/>
              </a:schemeClr>
            </a:solidFill>
          </a:ln>
        </p:spPr>
        <p:txBody>
          <a:bodyPr>
            <a:spAutoFit/>
          </a:bodyPr>
          <a:lstStyle/>
          <a:p>
            <a:pPr>
              <a:defRPr/>
            </a:pPr>
            <a:r>
              <a:rPr lang="en-US" dirty="0"/>
              <a:t>2</a:t>
            </a:r>
          </a:p>
        </p:txBody>
      </p:sp>
      <p:sp>
        <p:nvSpPr>
          <p:cNvPr id="33" name="TextBox 32"/>
          <p:cNvSpPr txBox="1"/>
          <p:nvPr/>
        </p:nvSpPr>
        <p:spPr>
          <a:xfrm>
            <a:off x="7239000" y="5562600"/>
            <a:ext cx="381000" cy="381000"/>
          </a:xfrm>
          <a:prstGeom prst="rect">
            <a:avLst/>
          </a:prstGeom>
          <a:noFill/>
          <a:ln w="28575">
            <a:solidFill>
              <a:schemeClr val="accent3">
                <a:lumMod val="75000"/>
              </a:schemeClr>
            </a:solidFill>
          </a:ln>
        </p:spPr>
        <p:txBody>
          <a:bodyPr>
            <a:spAutoFit/>
          </a:bodyPr>
          <a:lstStyle/>
          <a:p>
            <a:pPr>
              <a:defRPr/>
            </a:pPr>
            <a:r>
              <a:rPr lang="en-US" dirty="0"/>
              <a:t>4</a:t>
            </a:r>
          </a:p>
        </p:txBody>
      </p:sp>
      <p:sp>
        <p:nvSpPr>
          <p:cNvPr id="34" name="TextBox 33"/>
          <p:cNvSpPr txBox="1"/>
          <p:nvPr/>
        </p:nvSpPr>
        <p:spPr>
          <a:xfrm>
            <a:off x="6096000" y="5562600"/>
            <a:ext cx="381000" cy="381000"/>
          </a:xfrm>
          <a:prstGeom prst="rect">
            <a:avLst/>
          </a:prstGeom>
          <a:noFill/>
          <a:ln w="28575">
            <a:solidFill>
              <a:schemeClr val="accent3">
                <a:lumMod val="75000"/>
              </a:schemeClr>
            </a:solidFill>
          </a:ln>
        </p:spPr>
        <p:txBody>
          <a:bodyPr>
            <a:spAutoFit/>
          </a:bodyPr>
          <a:lstStyle/>
          <a:p>
            <a:pPr>
              <a:defRPr/>
            </a:pPr>
            <a:r>
              <a:rPr lang="en-US" dirty="0"/>
              <a:t>6</a:t>
            </a:r>
          </a:p>
        </p:txBody>
      </p:sp>
      <p:sp>
        <p:nvSpPr>
          <p:cNvPr id="35" name="TextBox 34"/>
          <p:cNvSpPr txBox="1"/>
          <p:nvPr/>
        </p:nvSpPr>
        <p:spPr>
          <a:xfrm>
            <a:off x="4572000" y="5562600"/>
            <a:ext cx="381000" cy="381000"/>
          </a:xfrm>
          <a:prstGeom prst="rect">
            <a:avLst/>
          </a:prstGeom>
          <a:noFill/>
          <a:ln w="28575">
            <a:solidFill>
              <a:schemeClr val="accent3">
                <a:lumMod val="75000"/>
              </a:schemeClr>
            </a:solidFill>
          </a:ln>
        </p:spPr>
        <p:txBody>
          <a:bodyPr>
            <a:spAutoFit/>
          </a:bodyPr>
          <a:lstStyle/>
          <a:p>
            <a:pPr>
              <a:defRPr/>
            </a:pPr>
            <a:r>
              <a:rPr lang="en-US" dirty="0"/>
              <a:t>8</a:t>
            </a:r>
          </a:p>
        </p:txBody>
      </p:sp>
      <p:sp>
        <p:nvSpPr>
          <p:cNvPr id="37" name="TextBox 36"/>
          <p:cNvSpPr txBox="1"/>
          <p:nvPr/>
        </p:nvSpPr>
        <p:spPr>
          <a:xfrm>
            <a:off x="2209800" y="6019800"/>
            <a:ext cx="7924800" cy="369888"/>
          </a:xfrm>
          <a:prstGeom prst="rect">
            <a:avLst/>
          </a:prstGeom>
          <a:noFill/>
        </p:spPr>
        <p:txBody>
          <a:bodyPr>
            <a:spAutoFit/>
          </a:bodyPr>
          <a:lstStyle/>
          <a:p>
            <a:pPr algn="ctr">
              <a:defRPr/>
            </a:pPr>
            <a:r>
              <a:rPr lang="en-US" dirty="0">
                <a:solidFill>
                  <a:schemeClr val="tx1">
                    <a:lumMod val="95000"/>
                    <a:lumOff val="5000"/>
                  </a:schemeClr>
                </a:solidFill>
              </a:rPr>
              <a:t>House Numbers on the Parcel Layer vs. Geocoded Results</a:t>
            </a:r>
          </a:p>
        </p:txBody>
      </p:sp>
      <p:sp>
        <p:nvSpPr>
          <p:cNvPr id="38" name="TextBox 37"/>
          <p:cNvSpPr txBox="1"/>
          <p:nvPr/>
        </p:nvSpPr>
        <p:spPr>
          <a:xfrm>
            <a:off x="1828800" y="5638801"/>
            <a:ext cx="2590800" cy="307975"/>
          </a:xfrm>
          <a:prstGeom prst="rect">
            <a:avLst/>
          </a:prstGeom>
          <a:noFill/>
        </p:spPr>
        <p:txBody>
          <a:bodyPr>
            <a:spAutoFit/>
          </a:bodyPr>
          <a:lstStyle/>
          <a:p>
            <a:pPr>
              <a:defRPr/>
            </a:pPr>
            <a:r>
              <a:rPr lang="en-US" sz="1400" b="1" dirty="0">
                <a:solidFill>
                  <a:schemeClr val="tx2">
                    <a:lumMod val="75000"/>
                  </a:schemeClr>
                </a:solidFill>
              </a:rPr>
              <a:t>Geocoded Address Points:</a:t>
            </a:r>
          </a:p>
        </p:txBody>
      </p:sp>
      <p:sp>
        <p:nvSpPr>
          <p:cNvPr id="22" name="TextBox 21"/>
          <p:cNvSpPr txBox="1"/>
          <p:nvPr/>
        </p:nvSpPr>
        <p:spPr>
          <a:xfrm>
            <a:off x="2057400" y="452438"/>
            <a:ext cx="7924800" cy="461962"/>
          </a:xfrm>
          <a:prstGeom prst="rect">
            <a:avLst/>
          </a:prstGeom>
          <a:noFill/>
        </p:spPr>
        <p:txBody>
          <a:bodyPr>
            <a:spAutoFit/>
          </a:bodyPr>
          <a:lstStyle/>
          <a:p>
            <a:pPr algn="ctr">
              <a:defRPr/>
            </a:pPr>
            <a:r>
              <a:rPr lang="en-US" sz="2400" b="1" dirty="0">
                <a:solidFill>
                  <a:schemeClr val="accent1">
                    <a:lumMod val="75000"/>
                  </a:schemeClr>
                </a:solidFill>
              </a:rPr>
              <a:t>Issues with Spatial Interpolation</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29B32803-CE9D-457E-A600-32BA11F57BC4}" type="slidenum">
              <a:rPr lang="en-US" smtClean="0"/>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l="20455" t="13211" r="31073" b="7113"/>
          <a:stretch>
            <a:fillRect/>
          </a:stretch>
        </p:blipFill>
        <p:spPr bwMode="auto">
          <a:xfrm>
            <a:off x="1905001" y="3124201"/>
            <a:ext cx="2881313" cy="2963863"/>
          </a:xfrm>
          <a:prstGeom prst="rect">
            <a:avLst/>
          </a:prstGeom>
          <a:noFill/>
          <a:ln w="28575">
            <a:solidFill>
              <a:schemeClr val="bg2">
                <a:lumMod val="75000"/>
              </a:schemeClr>
            </a:solidFill>
            <a:miter lim="800000"/>
            <a:headEnd/>
            <a:tailEnd/>
          </a:ln>
        </p:spPr>
      </p:pic>
      <p:sp>
        <p:nvSpPr>
          <p:cNvPr id="9" name="TextBox 8"/>
          <p:cNvSpPr txBox="1"/>
          <p:nvPr/>
        </p:nvSpPr>
        <p:spPr>
          <a:xfrm>
            <a:off x="2209800" y="304801"/>
            <a:ext cx="7924800" cy="461963"/>
          </a:xfrm>
          <a:prstGeom prst="rect">
            <a:avLst/>
          </a:prstGeom>
          <a:noFill/>
        </p:spPr>
        <p:txBody>
          <a:bodyPr>
            <a:spAutoFit/>
          </a:bodyPr>
          <a:lstStyle/>
          <a:p>
            <a:pPr algn="ctr">
              <a:defRPr/>
            </a:pPr>
            <a:r>
              <a:rPr lang="en-US" sz="2400" b="1" dirty="0">
                <a:solidFill>
                  <a:schemeClr val="accent1">
                    <a:lumMod val="75000"/>
                  </a:schemeClr>
                </a:solidFill>
              </a:rPr>
              <a:t>Issues with Spatial Interpolation</a:t>
            </a:r>
          </a:p>
        </p:txBody>
      </p:sp>
      <p:grpSp>
        <p:nvGrpSpPr>
          <p:cNvPr id="39940" name="Group 9"/>
          <p:cNvGrpSpPr>
            <a:grpSpLocks/>
          </p:cNvGrpSpPr>
          <p:nvPr/>
        </p:nvGrpSpPr>
        <p:grpSpPr bwMode="auto">
          <a:xfrm>
            <a:off x="3505201" y="990600"/>
            <a:ext cx="3319463" cy="3322638"/>
            <a:chOff x="2514600" y="685800"/>
            <a:chExt cx="3319098" cy="3323230"/>
          </a:xfrm>
        </p:grpSpPr>
        <p:pic>
          <p:nvPicPr>
            <p:cNvPr id="3" name="Picture 2"/>
            <p:cNvPicPr/>
            <p:nvPr/>
          </p:nvPicPr>
          <p:blipFill>
            <a:blip r:embed="rId3"/>
            <a:srcRect l="20014" t="13945" r="41983" b="25174"/>
            <a:stretch>
              <a:fillRect/>
            </a:stretch>
          </p:blipFill>
          <p:spPr bwMode="auto">
            <a:xfrm>
              <a:off x="2514600" y="685800"/>
              <a:ext cx="3319098" cy="3323230"/>
            </a:xfrm>
            <a:prstGeom prst="rect">
              <a:avLst/>
            </a:prstGeom>
            <a:noFill/>
            <a:ln w="28575">
              <a:solidFill>
                <a:schemeClr val="bg2">
                  <a:lumMod val="75000"/>
                </a:schemeClr>
              </a:solidFill>
              <a:miter lim="800000"/>
              <a:headEnd/>
              <a:tailEnd/>
            </a:ln>
          </p:spPr>
        </p:pic>
        <p:sp>
          <p:nvSpPr>
            <p:cNvPr id="39946" name="TextBox 4"/>
            <p:cNvSpPr txBox="1">
              <a:spLocks noChangeArrowheads="1"/>
            </p:cNvSpPr>
            <p:nvPr/>
          </p:nvSpPr>
          <p:spPr bwMode="auto">
            <a:xfrm>
              <a:off x="2743200" y="1600200"/>
              <a:ext cx="68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Georgia" panose="02040502050405020303" pitchFamily="18" charset="0"/>
                </a:rPr>
                <a:t>79</a:t>
              </a:r>
            </a:p>
            <a:p>
              <a:pPr eaLnBrk="1" hangingPunct="1">
                <a:spcBef>
                  <a:spcPct val="0"/>
                </a:spcBef>
                <a:buFontTx/>
                <a:buNone/>
              </a:pPr>
              <a:endParaRPr lang="en-US" altLang="en-US" sz="1800">
                <a:latin typeface="Georgia" panose="02040502050405020303" pitchFamily="18" charset="0"/>
              </a:endParaRPr>
            </a:p>
          </p:txBody>
        </p:sp>
        <p:sp>
          <p:nvSpPr>
            <p:cNvPr id="39947" name="TextBox 5"/>
            <p:cNvSpPr txBox="1">
              <a:spLocks noChangeArrowheads="1"/>
            </p:cNvSpPr>
            <p:nvPr/>
          </p:nvSpPr>
          <p:spPr bwMode="auto">
            <a:xfrm>
              <a:off x="3048000" y="2362200"/>
              <a:ext cx="381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Georgia" panose="02040502050405020303" pitchFamily="18" charset="0"/>
                </a:rPr>
                <a:t>77</a:t>
              </a:r>
            </a:p>
          </p:txBody>
        </p:sp>
        <p:sp>
          <p:nvSpPr>
            <p:cNvPr id="39948" name="TextBox 6"/>
            <p:cNvSpPr txBox="1">
              <a:spLocks noChangeArrowheads="1"/>
            </p:cNvSpPr>
            <p:nvPr/>
          </p:nvSpPr>
          <p:spPr bwMode="auto">
            <a:xfrm>
              <a:off x="3733800" y="2971800"/>
              <a:ext cx="45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Georgia" panose="02040502050405020303" pitchFamily="18" charset="0"/>
                </a:rPr>
                <a:t>75</a:t>
              </a:r>
            </a:p>
          </p:txBody>
        </p:sp>
        <p:sp>
          <p:nvSpPr>
            <p:cNvPr id="39949" name="TextBox 7"/>
            <p:cNvSpPr txBox="1">
              <a:spLocks noChangeArrowheads="1"/>
            </p:cNvSpPr>
            <p:nvPr/>
          </p:nvSpPr>
          <p:spPr bwMode="auto">
            <a:xfrm>
              <a:off x="4343400" y="3581400"/>
              <a:ext cx="45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Georgia" panose="02040502050405020303" pitchFamily="18" charset="0"/>
                </a:rPr>
                <a:t>69</a:t>
              </a:r>
            </a:p>
          </p:txBody>
        </p:sp>
      </p:grpSp>
      <p:pic>
        <p:nvPicPr>
          <p:cNvPr id="12" name="Picture 11"/>
          <p:cNvPicPr/>
          <p:nvPr/>
        </p:nvPicPr>
        <p:blipFill>
          <a:blip r:embed="rId4"/>
          <a:srcRect l="13109" t="12115" r="17877" b="8956"/>
          <a:stretch>
            <a:fillRect/>
          </a:stretch>
        </p:blipFill>
        <p:spPr bwMode="auto">
          <a:xfrm>
            <a:off x="6527800" y="3276600"/>
            <a:ext cx="3606800" cy="2579688"/>
          </a:xfrm>
          <a:prstGeom prst="rect">
            <a:avLst/>
          </a:prstGeom>
          <a:noFill/>
          <a:ln w="28575">
            <a:solidFill>
              <a:schemeClr val="bg2">
                <a:lumMod val="75000"/>
              </a:schemeClr>
            </a:solidFill>
            <a:miter lim="800000"/>
            <a:headEnd/>
            <a:tailEnd/>
          </a:ln>
        </p:spPr>
      </p:pic>
      <p:cxnSp>
        <p:nvCxnSpPr>
          <p:cNvPr id="14" name="Straight Connector 13"/>
          <p:cNvCxnSpPr/>
          <p:nvPr/>
        </p:nvCxnSpPr>
        <p:spPr>
          <a:xfrm flipV="1">
            <a:off x="6858000" y="4495800"/>
            <a:ext cx="2057400" cy="762000"/>
          </a:xfrm>
          <a:prstGeom prst="line">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39943" name="TextBox 14"/>
          <p:cNvSpPr txBox="1">
            <a:spLocks noChangeArrowheads="1"/>
          </p:cNvSpPr>
          <p:nvPr/>
        </p:nvSpPr>
        <p:spPr bwMode="auto">
          <a:xfrm>
            <a:off x="6858000" y="4800601"/>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Georgia" panose="02040502050405020303" pitchFamily="18" charset="0"/>
              </a:rPr>
              <a:t>65</a:t>
            </a:r>
          </a:p>
        </p:txBody>
      </p:sp>
      <p:sp>
        <p:nvSpPr>
          <p:cNvPr id="39944" name="TextBox 15"/>
          <p:cNvSpPr txBox="1">
            <a:spLocks noChangeArrowheads="1"/>
          </p:cNvSpPr>
          <p:nvPr/>
        </p:nvSpPr>
        <p:spPr bwMode="auto">
          <a:xfrm>
            <a:off x="7086600" y="5181601"/>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Georgia" panose="02040502050405020303" pitchFamily="18" charset="0"/>
              </a:rPr>
              <a:t>63</a:t>
            </a:r>
          </a:p>
        </p:txBody>
      </p:sp>
      <p:sp>
        <p:nvSpPr>
          <p:cNvPr id="4" name="Footer Placeholder 3"/>
          <p:cNvSpPr>
            <a:spLocks noGrp="1"/>
          </p:cNvSpPr>
          <p:nvPr>
            <p:ph type="ftr" sz="quarter" idx="11"/>
          </p:nvPr>
        </p:nvSpPr>
        <p:spPr/>
        <p:txBody>
          <a:bodyPr/>
          <a:lstStyle/>
          <a:p>
            <a:r>
              <a:rPr lang="en-US" smtClean="0"/>
              <a:t>Lecture 10</a:t>
            </a:r>
            <a:endParaRPr lang="en-US"/>
          </a:p>
        </p:txBody>
      </p:sp>
      <p:sp>
        <p:nvSpPr>
          <p:cNvPr id="5" name="Slide Number Placeholder 4"/>
          <p:cNvSpPr>
            <a:spLocks noGrp="1"/>
          </p:cNvSpPr>
          <p:nvPr>
            <p:ph type="sldNum" sz="quarter" idx="12"/>
          </p:nvPr>
        </p:nvSpPr>
        <p:spPr/>
        <p:txBody>
          <a:bodyPr/>
          <a:lstStyle/>
          <a:p>
            <a:fld id="{29B32803-CE9D-457E-A600-32BA11F57BC4}" type="slidenum">
              <a:rPr lang="en-US" smtClean="0"/>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p:txBody>
          <a:bodyPr anchor="b"/>
          <a:lstStyle/>
          <a:p>
            <a:pPr eaLnBrk="1" hangingPunct="1"/>
            <a:r>
              <a:rPr lang="en-US" altLang="en-US" smtClean="0"/>
              <a:t>Errors in the Reference Data</a:t>
            </a: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l="10838" t="43671" r="3647" b="13211"/>
          <a:stretch>
            <a:fillRect/>
          </a:stretch>
        </p:blipFill>
        <p:spPr bwMode="auto">
          <a:xfrm>
            <a:off x="3338514" y="2455864"/>
            <a:ext cx="5514975" cy="19462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0964" name="TextBox 3"/>
          <p:cNvSpPr txBox="1">
            <a:spLocks noChangeArrowheads="1"/>
          </p:cNvSpPr>
          <p:nvPr/>
        </p:nvSpPr>
        <p:spPr bwMode="auto">
          <a:xfrm>
            <a:off x="4267200" y="4876801"/>
            <a:ext cx="327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Georgia" panose="02040502050405020303" pitchFamily="18" charset="0"/>
              </a:rPr>
              <a:t>     Winterhaven 	Left: 1 – 27 </a:t>
            </a:r>
          </a:p>
          <a:p>
            <a:pPr eaLnBrk="1" hangingPunct="1">
              <a:spcBef>
                <a:spcPct val="0"/>
              </a:spcBef>
              <a:buFontTx/>
              <a:buNone/>
            </a:pPr>
            <a:r>
              <a:rPr lang="en-US" altLang="en-US" sz="1800">
                <a:latin typeface="Georgia" panose="02040502050405020303" pitchFamily="18" charset="0"/>
              </a:rPr>
              <a:t>		Right 2 – 96 </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6"/>
          <p:cNvSpPr>
            <a:spLocks noGrp="1"/>
          </p:cNvSpPr>
          <p:nvPr>
            <p:ph type="title" idx="4294967295"/>
          </p:nvPr>
        </p:nvSpPr>
        <p:spPr>
          <a:xfrm>
            <a:off x="1905000" y="914400"/>
            <a:ext cx="2895600" cy="990600"/>
          </a:xfrm>
        </p:spPr>
        <p:txBody>
          <a:bodyPr anchor="b"/>
          <a:lstStyle/>
          <a:p>
            <a:pPr algn="l" eaLnBrk="1" hangingPunct="1"/>
            <a:r>
              <a:rPr lang="en-US" altLang="en-US" sz="5800" b="1"/>
              <a:t>Editing</a:t>
            </a:r>
            <a:r>
              <a:rPr lang="en-US" altLang="en-US" sz="3400" b="1">
                <a:solidFill>
                  <a:srgbClr val="FFFFFF"/>
                </a:solidFill>
              </a:rPr>
              <a:t> </a:t>
            </a:r>
          </a:p>
        </p:txBody>
      </p:sp>
      <p:sp>
        <p:nvSpPr>
          <p:cNvPr id="41987" name="Text Placeholder 8"/>
          <p:cNvSpPr>
            <a:spLocks noGrp="1"/>
          </p:cNvSpPr>
          <p:nvPr>
            <p:ph type="body" idx="4294967295"/>
          </p:nvPr>
        </p:nvSpPr>
        <p:spPr>
          <a:xfrm>
            <a:off x="2057401" y="2049464"/>
            <a:ext cx="2278063" cy="4079875"/>
          </a:xfrm>
        </p:spPr>
        <p:txBody>
          <a:bodyPr/>
          <a:lstStyle/>
          <a:p>
            <a:pPr marL="0" indent="0">
              <a:spcAft>
                <a:spcPts val="1000"/>
              </a:spcAft>
              <a:buNone/>
            </a:pPr>
            <a:r>
              <a:rPr lang="en-US" altLang="en-US" sz="3600">
                <a:solidFill>
                  <a:srgbClr val="FFFFFF"/>
                </a:solidFill>
              </a:rPr>
              <a:t> </a:t>
            </a:r>
            <a:endParaRPr lang="en-US" altLang="en-US" sz="1800">
              <a:solidFill>
                <a:srgbClr val="FFFFFF"/>
              </a:solidFill>
            </a:endParaRPr>
          </a:p>
          <a:p>
            <a:pPr marL="0" indent="0">
              <a:spcAft>
                <a:spcPts val="1000"/>
              </a:spcAft>
              <a:buNone/>
            </a:pPr>
            <a:endParaRPr lang="en-US" altLang="en-US" sz="1800">
              <a:solidFill>
                <a:srgbClr val="FFFFFF"/>
              </a:solidFill>
            </a:endParaRPr>
          </a:p>
        </p:txBody>
      </p:sp>
      <p:sp>
        <p:nvSpPr>
          <p:cNvPr id="41988" name="Text Placeholder 13"/>
          <p:cNvSpPr txBox="1">
            <a:spLocks/>
          </p:cNvSpPr>
          <p:nvPr/>
        </p:nvSpPr>
        <p:spPr bwMode="auto">
          <a:xfrm>
            <a:off x="1905000" y="2209800"/>
            <a:ext cx="2362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Aft>
                <a:spcPts val="1000"/>
              </a:spcAft>
              <a:buClr>
                <a:schemeClr val="accent1"/>
              </a:buClr>
              <a:buSzPct val="85000"/>
              <a:buBlip>
                <a:blip r:embed="rId2"/>
              </a:buBlip>
            </a:pPr>
            <a:r>
              <a:rPr lang="en-US" altLang="en-US" sz="4000">
                <a:solidFill>
                  <a:srgbClr val="FFFFFF"/>
                </a:solidFill>
                <a:latin typeface="Georgia" panose="02040502050405020303" pitchFamily="18" charset="0"/>
              </a:rPr>
              <a:t> </a:t>
            </a:r>
            <a:r>
              <a:rPr lang="en-US" altLang="en-US" sz="2000">
                <a:latin typeface="Georgia" panose="02040502050405020303" pitchFamily="18" charset="0"/>
              </a:rPr>
              <a:t>Offset is not an  option.</a:t>
            </a:r>
          </a:p>
          <a:p>
            <a:pPr>
              <a:spcAft>
                <a:spcPts val="1000"/>
              </a:spcAft>
              <a:buClr>
                <a:schemeClr val="accent1"/>
              </a:buClr>
              <a:buSzPct val="85000"/>
              <a:buNone/>
            </a:pPr>
            <a:endParaRPr lang="en-US" altLang="en-US" sz="2000">
              <a:latin typeface="Georgia" panose="02040502050405020303" pitchFamily="18" charset="0"/>
            </a:endParaRPr>
          </a:p>
          <a:p>
            <a:pPr>
              <a:spcAft>
                <a:spcPts val="1000"/>
              </a:spcAft>
              <a:buClr>
                <a:schemeClr val="accent1"/>
              </a:buClr>
              <a:buSzPct val="85000"/>
              <a:buBlip>
                <a:blip r:embed="rId2"/>
              </a:buBlip>
            </a:pPr>
            <a:r>
              <a:rPr lang="en-US" altLang="en-US" sz="4000">
                <a:latin typeface="Georgia" panose="02040502050405020303" pitchFamily="18" charset="0"/>
              </a:rPr>
              <a:t> </a:t>
            </a:r>
            <a:r>
              <a:rPr lang="en-US" altLang="en-US" sz="2000">
                <a:latin typeface="Georgia" panose="02040502050405020303" pitchFamily="18" charset="0"/>
              </a:rPr>
              <a:t>Moving points  manually  in editing mode</a:t>
            </a:r>
          </a:p>
          <a:p>
            <a:pPr>
              <a:spcAft>
                <a:spcPts val="1000"/>
              </a:spcAft>
              <a:buClr>
                <a:schemeClr val="accent1"/>
              </a:buClr>
              <a:buSzPct val="85000"/>
              <a:buBlip>
                <a:blip r:embed="rId2"/>
              </a:buBlip>
            </a:pPr>
            <a:endParaRPr lang="en-US" altLang="en-US" sz="2000">
              <a:solidFill>
                <a:srgbClr val="FFFFFF"/>
              </a:solidFill>
              <a:latin typeface="Georgia" panose="02040502050405020303" pitchFamily="18" charset="0"/>
            </a:endParaRPr>
          </a:p>
        </p:txBody>
      </p:sp>
      <p:pic>
        <p:nvPicPr>
          <p:cNvPr id="41989" name="Content Placeholder 12"/>
          <p:cNvPicPr>
            <a:picLocks noGrp="1"/>
          </p:cNvPicPr>
          <p:nvPr>
            <p:ph sz="quarter" idx="4294967295"/>
          </p:nvPr>
        </p:nvPicPr>
        <p:blipFill>
          <a:blip r:embed="rId3" cstate="print">
            <a:extLst>
              <a:ext uri="{28A0092B-C50C-407E-A947-70E740481C1C}">
                <a14:useLocalDpi xmlns:a14="http://schemas.microsoft.com/office/drawing/2010/main" val="0"/>
              </a:ext>
            </a:extLst>
          </a:blip>
          <a:srcRect l="8862" t="26788" r="19279" b="6789"/>
          <a:stretch>
            <a:fillRect/>
          </a:stretch>
        </p:blipFill>
        <p:spPr>
          <a:xfrm>
            <a:off x="5486400" y="685800"/>
            <a:ext cx="4724400" cy="2514600"/>
          </a:xfrm>
          <a:ln w="19050">
            <a:solidFill>
              <a:schemeClr val="accent1"/>
            </a:solidFill>
            <a:miter lim="800000"/>
            <a:headEnd/>
            <a:tailEnd/>
          </a:ln>
        </p:spPr>
      </p:pic>
      <p:pic>
        <p:nvPicPr>
          <p:cNvPr id="41990"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l="9207" t="28439" r="18910" b="7339"/>
          <a:stretch>
            <a:fillRect/>
          </a:stretch>
        </p:blipFill>
        <p:spPr bwMode="auto">
          <a:xfrm>
            <a:off x="5486400" y="3581400"/>
            <a:ext cx="4732338" cy="26670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rot="16200000">
            <a:off x="4135303" y="1777050"/>
            <a:ext cx="2157129" cy="369332"/>
          </a:xfrm>
          <a:prstGeom prst="rect">
            <a:avLst/>
          </a:prstGeom>
          <a:noFill/>
          <a:ln>
            <a:solidFill>
              <a:schemeClr val="accent3">
                <a:lumMod val="50000"/>
              </a:schemeClr>
            </a:solidFill>
          </a:ln>
        </p:spPr>
        <p:txBody>
          <a:bodyPr vert="wordArtVert">
            <a:spAutoFit/>
          </a:bodyPr>
          <a:lstStyle/>
          <a:p>
            <a:pPr>
              <a:defRPr/>
            </a:pPr>
            <a:r>
              <a:rPr lang="en-US" dirty="0"/>
              <a:t>BEFORE</a:t>
            </a:r>
          </a:p>
        </p:txBody>
      </p:sp>
      <p:sp>
        <p:nvSpPr>
          <p:cNvPr id="16" name="TextBox 15"/>
          <p:cNvSpPr txBox="1"/>
          <p:nvPr/>
        </p:nvSpPr>
        <p:spPr>
          <a:xfrm rot="16200000">
            <a:off x="4311341" y="4673208"/>
            <a:ext cx="1828386" cy="369332"/>
          </a:xfrm>
          <a:prstGeom prst="rect">
            <a:avLst/>
          </a:prstGeom>
          <a:noFill/>
          <a:ln>
            <a:solidFill>
              <a:schemeClr val="accent3">
                <a:lumMod val="50000"/>
              </a:schemeClr>
            </a:solidFill>
          </a:ln>
        </p:spPr>
        <p:txBody>
          <a:bodyPr vert="wordArtVert">
            <a:spAutoFit/>
          </a:bodyPr>
          <a:lstStyle/>
          <a:p>
            <a:pPr>
              <a:defRPr/>
            </a:pPr>
            <a:r>
              <a:rPr lang="en-US" dirty="0"/>
              <a:t>AFTER</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ourceforge.net/apps/mediawiki/geodress/nfs/project/g/ge/geodress/thumb/4/4a/Geodress_logo1.png/180px-Geodress_logo1.png"/>
          <p:cNvPicPr>
            <a:picLocks noChangeAspect="1" noChangeArrowheads="1"/>
          </p:cNvPicPr>
          <p:nvPr/>
        </p:nvPicPr>
        <p:blipFill>
          <a:blip r:embed="rId2" cstate="print">
            <a:duotone>
              <a:schemeClr val="accent3">
                <a:shade val="45000"/>
                <a:satMod val="135000"/>
              </a:schemeClr>
              <a:prstClr val="white"/>
            </a:duotone>
          </a:blip>
          <a:srcRect/>
          <a:stretch>
            <a:fillRect/>
          </a:stretch>
        </p:blipFill>
        <p:spPr bwMode="auto">
          <a:xfrm>
            <a:off x="2895600" y="1491404"/>
            <a:ext cx="495300" cy="489797"/>
          </a:xfrm>
          <a:prstGeom prst="rect">
            <a:avLst/>
          </a:prstGeom>
          <a:noFill/>
        </p:spPr>
      </p:pic>
      <p:pic>
        <p:nvPicPr>
          <p:cNvPr id="14" name="Picture 6" descr="http://sourceforge.net/apps/mediawiki/geodress/nfs/project/g/ge/geodress/thumb/4/4a/Geodress_logo1.png/180px-Geodress_logo1.png"/>
          <p:cNvPicPr>
            <a:picLocks noChangeAspect="1" noChangeArrowheads="1"/>
          </p:cNvPicPr>
          <p:nvPr/>
        </p:nvPicPr>
        <p:blipFill>
          <a:blip r:embed="rId2" cstate="print">
            <a:duotone>
              <a:schemeClr val="accent3">
                <a:shade val="45000"/>
                <a:satMod val="135000"/>
              </a:schemeClr>
              <a:prstClr val="white"/>
            </a:duotone>
          </a:blip>
          <a:srcRect/>
          <a:stretch>
            <a:fillRect/>
          </a:stretch>
        </p:blipFill>
        <p:spPr bwMode="auto">
          <a:xfrm>
            <a:off x="2895600" y="2362201"/>
            <a:ext cx="495300" cy="489797"/>
          </a:xfrm>
          <a:prstGeom prst="rect">
            <a:avLst/>
          </a:prstGeom>
          <a:noFill/>
        </p:spPr>
      </p:pic>
      <p:pic>
        <p:nvPicPr>
          <p:cNvPr id="15" name="Picture 6" descr="http://sourceforge.net/apps/mediawiki/geodress/nfs/project/g/ge/geodress/thumb/4/4a/Geodress_logo1.png/180px-Geodress_logo1.png"/>
          <p:cNvPicPr>
            <a:picLocks noChangeAspect="1" noChangeArrowheads="1"/>
          </p:cNvPicPr>
          <p:nvPr/>
        </p:nvPicPr>
        <p:blipFill>
          <a:blip r:embed="rId2" cstate="print">
            <a:duotone>
              <a:schemeClr val="accent3">
                <a:shade val="45000"/>
                <a:satMod val="135000"/>
              </a:schemeClr>
              <a:prstClr val="white"/>
            </a:duotone>
          </a:blip>
          <a:srcRect/>
          <a:stretch>
            <a:fillRect/>
          </a:stretch>
        </p:blipFill>
        <p:spPr bwMode="auto">
          <a:xfrm>
            <a:off x="2895600" y="3200401"/>
            <a:ext cx="495300" cy="489797"/>
          </a:xfrm>
          <a:prstGeom prst="rect">
            <a:avLst/>
          </a:prstGeom>
          <a:noFill/>
        </p:spPr>
      </p:pic>
      <p:sp>
        <p:nvSpPr>
          <p:cNvPr id="43013" name="TextBox 15"/>
          <p:cNvSpPr txBox="1">
            <a:spLocks noChangeArrowheads="1"/>
          </p:cNvSpPr>
          <p:nvPr/>
        </p:nvSpPr>
        <p:spPr bwMode="auto">
          <a:xfrm>
            <a:off x="3505200" y="1447801"/>
            <a:ext cx="487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Georgia" panose="02040502050405020303" pitchFamily="18" charset="0"/>
              </a:rPr>
              <a:t>The match score of 95 % says nothing about the quality of results. </a:t>
            </a:r>
          </a:p>
        </p:txBody>
      </p:sp>
      <p:sp>
        <p:nvSpPr>
          <p:cNvPr id="43014" name="TextBox 16"/>
          <p:cNvSpPr txBox="1">
            <a:spLocks noChangeArrowheads="1"/>
          </p:cNvSpPr>
          <p:nvPr/>
        </p:nvSpPr>
        <p:spPr bwMode="auto">
          <a:xfrm>
            <a:off x="3505200" y="2286001"/>
            <a:ext cx="487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Georgia" panose="02040502050405020303" pitchFamily="18" charset="0"/>
              </a:rPr>
              <a:t>A Table of 83 unmatched addresses sums up possible reasons for geocoding failure.</a:t>
            </a:r>
          </a:p>
        </p:txBody>
      </p:sp>
      <p:sp>
        <p:nvSpPr>
          <p:cNvPr id="43015" name="TextBox 17"/>
          <p:cNvSpPr txBox="1">
            <a:spLocks noChangeArrowheads="1"/>
          </p:cNvSpPr>
          <p:nvPr/>
        </p:nvSpPr>
        <p:spPr bwMode="auto">
          <a:xfrm>
            <a:off x="3505200" y="3276600"/>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Georgia" panose="02040502050405020303" pitchFamily="18" charset="0"/>
              </a:rPr>
              <a:t>Are there any better alternatives?</a:t>
            </a:r>
          </a:p>
        </p:txBody>
      </p:sp>
      <p:grpSp>
        <p:nvGrpSpPr>
          <p:cNvPr id="43016" name="Group 27"/>
          <p:cNvGrpSpPr>
            <a:grpSpLocks/>
          </p:cNvGrpSpPr>
          <p:nvPr/>
        </p:nvGrpSpPr>
        <p:grpSpPr bwMode="auto">
          <a:xfrm>
            <a:off x="1639888" y="4556126"/>
            <a:ext cx="8875712" cy="1920875"/>
            <a:chOff x="115485" y="4556379"/>
            <a:chExt cx="8876115" cy="1920621"/>
          </a:xfrm>
        </p:grpSpPr>
        <p:pic>
          <p:nvPicPr>
            <p:cNvPr id="1040" name="Picture 16" descr="http://blogs.esri.com/Dev/photos/local_government/images/21463/500x273.aspx"/>
            <p:cNvPicPr>
              <a:picLocks noChangeAspect="1" noChangeArrowheads="1"/>
            </p:cNvPicPr>
            <p:nvPr/>
          </p:nvPicPr>
          <p:blipFill>
            <a:blip r:embed="rId3" cstate="print"/>
            <a:srcRect/>
            <a:stretch>
              <a:fillRect/>
            </a:stretch>
          </p:blipFill>
          <p:spPr bwMode="auto">
            <a:xfrm>
              <a:off x="115485" y="4556379"/>
              <a:ext cx="3517621" cy="1920621"/>
            </a:xfrm>
            <a:prstGeom prst="rect">
              <a:avLst/>
            </a:prstGeom>
            <a:noFill/>
            <a:effectLst>
              <a:softEdge rad="63500"/>
            </a:effectLst>
          </p:spPr>
        </p:pic>
        <p:pic>
          <p:nvPicPr>
            <p:cNvPr id="1042" name="Picture 18" descr="http://media.directionsmedia.net/directionsmag/channels/articles/geocoding1.png"/>
            <p:cNvPicPr>
              <a:picLocks noChangeAspect="1" noChangeArrowheads="1"/>
            </p:cNvPicPr>
            <p:nvPr/>
          </p:nvPicPr>
          <p:blipFill>
            <a:blip r:embed="rId4" cstate="print"/>
            <a:srcRect t="2678"/>
            <a:stretch>
              <a:fillRect/>
            </a:stretch>
          </p:blipFill>
          <p:spPr bwMode="auto">
            <a:xfrm>
              <a:off x="3489533" y="4572000"/>
              <a:ext cx="2397222" cy="1874520"/>
            </a:xfrm>
            <a:prstGeom prst="rect">
              <a:avLst/>
            </a:prstGeom>
            <a:noFill/>
            <a:ln w="28575">
              <a:solidFill>
                <a:schemeClr val="tx1"/>
              </a:solidFill>
            </a:ln>
            <a:effectLst>
              <a:softEdge rad="63500"/>
            </a:effectLst>
          </p:spPr>
        </p:pic>
        <p:pic>
          <p:nvPicPr>
            <p:cNvPr id="24" name="Picture 23"/>
            <p:cNvPicPr/>
            <p:nvPr/>
          </p:nvPicPr>
          <p:blipFill>
            <a:blip r:embed="rId5" cstate="print"/>
            <a:srcRect l="18619" t="29970" r="24423" b="18807"/>
            <a:stretch>
              <a:fillRect/>
            </a:stretch>
          </p:blipFill>
          <p:spPr bwMode="auto">
            <a:xfrm>
              <a:off x="5601885" y="4572000"/>
              <a:ext cx="3389715" cy="1905000"/>
            </a:xfrm>
            <a:prstGeom prst="rect">
              <a:avLst/>
            </a:prstGeom>
            <a:noFill/>
            <a:ln w="19050">
              <a:solidFill>
                <a:schemeClr val="tx1"/>
              </a:solidFill>
              <a:miter lim="800000"/>
              <a:headEnd/>
              <a:tailEnd/>
            </a:ln>
            <a:effectLst>
              <a:softEdge rad="63500"/>
            </a:effectLst>
          </p:spPr>
        </p:pic>
      </p:grpSp>
      <p:sp>
        <p:nvSpPr>
          <p:cNvPr id="27" name="TextBox 26"/>
          <p:cNvSpPr txBox="1"/>
          <p:nvPr/>
        </p:nvSpPr>
        <p:spPr>
          <a:xfrm>
            <a:off x="3581400" y="457200"/>
            <a:ext cx="3810000"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spAutoFit/>
          </a:bodyPr>
          <a:lstStyle/>
          <a:p>
            <a:pPr algn="ctr">
              <a:defRPr/>
            </a:pPr>
            <a:r>
              <a:rPr lang="en-US" sz="2800" spc="300" dirty="0">
                <a:ln w="18415" cmpd="sng">
                  <a:solidFill>
                    <a:srgbClr val="FFFFFF"/>
                  </a:solidFill>
                  <a:prstDash val="solid"/>
                </a:ln>
                <a:solidFill>
                  <a:srgbClr val="FFFFFF"/>
                </a:solidFill>
                <a:effectLst>
                  <a:outerShdw blurRad="63500" dir="3600000" algn="tl" rotWithShape="0">
                    <a:srgbClr val="000000">
                      <a:alpha val="70000"/>
                    </a:srgbClr>
                  </a:outerShdw>
                </a:effectLst>
              </a:rPr>
              <a:t>RESULTS</a:t>
            </a:r>
          </a:p>
        </p:txBody>
      </p:sp>
      <p:sp>
        <p:nvSpPr>
          <p:cNvPr id="43018" name="TextBox 12"/>
          <p:cNvSpPr txBox="1">
            <a:spLocks noChangeArrowheads="1"/>
          </p:cNvSpPr>
          <p:nvPr/>
        </p:nvSpPr>
        <p:spPr bwMode="auto">
          <a:xfrm>
            <a:off x="1828800" y="6400800"/>
            <a:ext cx="3124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chemeClr val="bg1"/>
                </a:solidFill>
                <a:latin typeface="Georgia" panose="02040502050405020303" pitchFamily="18" charset="0"/>
              </a:rPr>
              <a:t>Geocoding to tax parcel layer</a:t>
            </a:r>
          </a:p>
        </p:txBody>
      </p:sp>
      <p:sp>
        <p:nvSpPr>
          <p:cNvPr id="43019" name="TextBox 18"/>
          <p:cNvSpPr txBox="1">
            <a:spLocks noChangeArrowheads="1"/>
          </p:cNvSpPr>
          <p:nvPr/>
        </p:nvSpPr>
        <p:spPr bwMode="auto">
          <a:xfrm>
            <a:off x="5181600" y="6400801"/>
            <a:ext cx="190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chemeClr val="bg1"/>
                </a:solidFill>
                <a:latin typeface="Georgia" panose="02040502050405020303" pitchFamily="18" charset="0"/>
              </a:rPr>
              <a:t>Rooftop geocoding</a:t>
            </a:r>
          </a:p>
        </p:txBody>
      </p:sp>
      <p:sp>
        <p:nvSpPr>
          <p:cNvPr id="43020" name="TextBox 20"/>
          <p:cNvSpPr txBox="1">
            <a:spLocks noChangeArrowheads="1"/>
          </p:cNvSpPr>
          <p:nvPr/>
        </p:nvSpPr>
        <p:spPr bwMode="auto">
          <a:xfrm>
            <a:off x="7315200" y="6400800"/>
            <a:ext cx="3276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chemeClr val="bg1"/>
                </a:solidFill>
                <a:latin typeface="Georgia" panose="02040502050405020303" pitchFamily="18" charset="0"/>
              </a:rPr>
              <a:t>Geocoding to street centerline</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Adding Excel Tables</a:t>
            </a:r>
            <a:endParaRPr lang="en-US" dirty="0"/>
          </a:p>
        </p:txBody>
      </p:sp>
      <p:pic>
        <p:nvPicPr>
          <p:cNvPr id="7" name="Picture 6"/>
          <p:cNvPicPr>
            <a:picLocks noChangeAspect="1"/>
          </p:cNvPicPr>
          <p:nvPr/>
        </p:nvPicPr>
        <p:blipFill>
          <a:blip r:embed="rId2"/>
          <a:stretch>
            <a:fillRect/>
          </a:stretch>
        </p:blipFill>
        <p:spPr>
          <a:xfrm>
            <a:off x="616094" y="1659511"/>
            <a:ext cx="5319046" cy="3577504"/>
          </a:xfrm>
          <a:prstGeom prst="rect">
            <a:avLst/>
          </a:prstGeom>
        </p:spPr>
      </p:pic>
      <p:pic>
        <p:nvPicPr>
          <p:cNvPr id="8" name="Picture 7"/>
          <p:cNvPicPr>
            <a:picLocks noChangeAspect="1"/>
          </p:cNvPicPr>
          <p:nvPr/>
        </p:nvPicPr>
        <p:blipFill>
          <a:blip r:embed="rId3"/>
          <a:stretch>
            <a:fillRect/>
          </a:stretch>
        </p:blipFill>
        <p:spPr>
          <a:xfrm>
            <a:off x="6034755" y="1659511"/>
            <a:ext cx="5319046" cy="3577504"/>
          </a:xfrm>
          <a:prstGeom prst="rect">
            <a:avLst/>
          </a:prstGeom>
        </p:spPr>
      </p:pic>
      <p:sp>
        <p:nvSpPr>
          <p:cNvPr id="9" name="TextBox 8"/>
          <p:cNvSpPr txBox="1"/>
          <p:nvPr/>
        </p:nvSpPr>
        <p:spPr>
          <a:xfrm>
            <a:off x="1859973" y="5631873"/>
            <a:ext cx="8250382" cy="523220"/>
          </a:xfrm>
          <a:prstGeom prst="rect">
            <a:avLst/>
          </a:prstGeom>
          <a:noFill/>
        </p:spPr>
        <p:txBody>
          <a:bodyPr wrap="square" rtlCol="0">
            <a:spAutoFit/>
          </a:bodyPr>
          <a:lstStyle/>
          <a:p>
            <a:pPr algn="ctr"/>
            <a:r>
              <a:rPr lang="en-US" sz="2800" dirty="0" smtClean="0"/>
              <a:t>Be sure to save as a 1997-2003 Excel workbook. </a:t>
            </a:r>
            <a:endParaRPr lang="en-US" sz="2800" dirty="0"/>
          </a:p>
        </p:txBody>
      </p:sp>
      <p:sp>
        <p:nvSpPr>
          <p:cNvPr id="10" name="Footer Placeholder 9"/>
          <p:cNvSpPr>
            <a:spLocks noGrp="1"/>
          </p:cNvSpPr>
          <p:nvPr>
            <p:ph type="ftr" sz="quarter" idx="11"/>
          </p:nvPr>
        </p:nvSpPr>
        <p:spPr/>
        <p:txBody>
          <a:bodyPr/>
          <a:lstStyle/>
          <a:p>
            <a:r>
              <a:rPr lang="en-US" smtClean="0"/>
              <a:t>Lecture 10</a:t>
            </a:r>
            <a:endParaRPr lang="en-US"/>
          </a:p>
        </p:txBody>
      </p:sp>
      <p:sp>
        <p:nvSpPr>
          <p:cNvPr id="11" name="Slide Number Placeholder 10"/>
          <p:cNvSpPr>
            <a:spLocks noGrp="1"/>
          </p:cNvSpPr>
          <p:nvPr>
            <p:ph type="sldNum" sz="quarter" idx="12"/>
          </p:nvPr>
        </p:nvSpPr>
        <p:spPr/>
        <p:txBody>
          <a:bodyPr/>
          <a:lstStyle/>
          <a:p>
            <a:fld id="{29B32803-CE9D-457E-A600-32BA11F57BC4}" type="slidenum">
              <a:rPr lang="en-US" smtClean="0"/>
              <a:t>4</a:t>
            </a:fld>
            <a:endParaRPr lang="en-US"/>
          </a:p>
        </p:txBody>
      </p:sp>
    </p:spTree>
    <p:extLst>
      <p:ext uri="{BB962C8B-B14F-4D97-AF65-F5344CB8AC3E}">
        <p14:creationId xmlns:p14="http://schemas.microsoft.com/office/powerpoint/2010/main" val="3163127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p:cNvSpPr>
          <p:nvPr>
            <p:ph type="ctrTitle"/>
          </p:nvPr>
        </p:nvSpPr>
        <p:spPr>
          <a:xfrm>
            <a:off x="2133600" y="685801"/>
            <a:ext cx="7772400" cy="1470025"/>
          </a:xfrm>
        </p:spPr>
        <p:txBody>
          <a:bodyPr>
            <a:normAutofit fontScale="90000"/>
          </a:bodyPr>
          <a:lstStyle/>
          <a:p>
            <a:pPr eaLnBrk="1" hangingPunct="1"/>
            <a:r>
              <a:rPr lang="en-US" altLang="en-US" smtClean="0"/>
              <a:t>Spatial Analysis</a:t>
            </a:r>
            <a:br>
              <a:rPr lang="en-US" altLang="en-US" smtClean="0"/>
            </a:br>
            <a:r>
              <a:rPr lang="en-US" altLang="en-US" smtClean="0"/>
              <a:t>Part 3</a:t>
            </a:r>
          </a:p>
        </p:txBody>
      </p:sp>
      <p:sp>
        <p:nvSpPr>
          <p:cNvPr id="44035" name="Rectangle 5"/>
          <p:cNvSpPr>
            <a:spLocks noGrp="1"/>
          </p:cNvSpPr>
          <p:nvPr>
            <p:ph type="subTitle" idx="4294967295"/>
          </p:nvPr>
        </p:nvSpPr>
        <p:spPr>
          <a:xfrm>
            <a:off x="2947988" y="2241550"/>
            <a:ext cx="6400800" cy="1752600"/>
          </a:xfrm>
        </p:spPr>
        <p:txBody>
          <a:bodyPr/>
          <a:lstStyle/>
          <a:p>
            <a:pPr marL="0" indent="0" algn="ctr">
              <a:buNone/>
            </a:pPr>
            <a:r>
              <a:rPr lang="en-US" altLang="en-US" dirty="0" smtClean="0"/>
              <a:t>Chapter 10 </a:t>
            </a:r>
            <a:r>
              <a:rPr lang="en-US" altLang="en-US" dirty="0" smtClean="0"/>
              <a:t>Raster Analysis – Part 1</a:t>
            </a:r>
            <a:endParaRPr lang="en-US" altLang="en-US" dirty="0" smtClean="0"/>
          </a:p>
        </p:txBody>
      </p:sp>
      <p:pic>
        <p:nvPicPr>
          <p:cNvPr id="4403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1" y="4038600"/>
            <a:ext cx="4524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676400" y="714375"/>
            <a:ext cx="89916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kumimoji="1" lang="en-US" altLang="en-US"/>
              <a:t>Raster Data Model</a:t>
            </a:r>
          </a:p>
          <a:p>
            <a:pPr eaLnBrk="1" hangingPunct="1">
              <a:spcBef>
                <a:spcPct val="0"/>
              </a:spcBef>
              <a:buFontTx/>
              <a:buNone/>
            </a:pPr>
            <a:endParaRPr kumimoji="1" lang="en-US" altLang="en-US" sz="2000"/>
          </a:p>
          <a:p>
            <a:pPr eaLnBrk="1" hangingPunct="1">
              <a:spcBef>
                <a:spcPct val="0"/>
              </a:spcBef>
            </a:pPr>
            <a:r>
              <a:rPr kumimoji="1" lang="en-US" altLang="en-US" sz="2800"/>
              <a:t>Raster cells store data (nominal, ordinal, interval/ratio)</a:t>
            </a:r>
          </a:p>
          <a:p>
            <a:pPr eaLnBrk="1" hangingPunct="1">
              <a:spcBef>
                <a:spcPct val="0"/>
              </a:spcBef>
              <a:buFontTx/>
              <a:buNone/>
            </a:pPr>
            <a:endParaRPr kumimoji="1" lang="en-US" altLang="en-US" sz="2800"/>
          </a:p>
          <a:p>
            <a:pPr eaLnBrk="1" hangingPunct="1">
              <a:spcBef>
                <a:spcPct val="0"/>
              </a:spcBef>
              <a:buFontTx/>
              <a:buNone/>
            </a:pPr>
            <a:endParaRPr kumimoji="1" lang="en-US" altLang="en-US" sz="1800" i="1">
              <a:cs typeface="Times New Roman" panose="02020603050405020304" pitchFamily="18" charset="0"/>
            </a:endParaRPr>
          </a:p>
        </p:txBody>
      </p:sp>
      <p:grpSp>
        <p:nvGrpSpPr>
          <p:cNvPr id="45059" name="Group 3"/>
          <p:cNvGrpSpPr>
            <a:grpSpLocks/>
          </p:cNvGrpSpPr>
          <p:nvPr/>
        </p:nvGrpSpPr>
        <p:grpSpPr bwMode="auto">
          <a:xfrm>
            <a:off x="2438400" y="2514600"/>
            <a:ext cx="6553200" cy="1219200"/>
            <a:chOff x="576" y="2112"/>
            <a:chExt cx="4128" cy="768"/>
          </a:xfrm>
        </p:grpSpPr>
        <p:sp>
          <p:nvSpPr>
            <p:cNvPr id="45061" name="Rectangle 4"/>
            <p:cNvSpPr>
              <a:spLocks noChangeArrowheads="1"/>
            </p:cNvSpPr>
            <p:nvPr/>
          </p:nvSpPr>
          <p:spPr bwMode="auto">
            <a:xfrm>
              <a:off x="576" y="2112"/>
              <a:ext cx="768" cy="7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5062" name="Rectangle 5"/>
            <p:cNvSpPr>
              <a:spLocks noChangeArrowheads="1"/>
            </p:cNvSpPr>
            <p:nvPr/>
          </p:nvSpPr>
          <p:spPr bwMode="auto">
            <a:xfrm>
              <a:off x="2256" y="2160"/>
              <a:ext cx="768" cy="7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5063" name="Rectangle 6"/>
            <p:cNvSpPr>
              <a:spLocks noChangeArrowheads="1"/>
            </p:cNvSpPr>
            <p:nvPr/>
          </p:nvSpPr>
          <p:spPr bwMode="auto">
            <a:xfrm>
              <a:off x="3936" y="2160"/>
              <a:ext cx="768" cy="7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5064" name="Text Box 7"/>
            <p:cNvSpPr txBox="1">
              <a:spLocks noChangeArrowheads="1"/>
            </p:cNvSpPr>
            <p:nvPr/>
          </p:nvSpPr>
          <p:spPr bwMode="auto">
            <a:xfrm>
              <a:off x="624" y="2352"/>
              <a:ext cx="6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t>Forest    </a:t>
              </a:r>
            </a:p>
          </p:txBody>
        </p:sp>
        <p:sp>
          <p:nvSpPr>
            <p:cNvPr id="45065" name="Text Box 8"/>
            <p:cNvSpPr txBox="1">
              <a:spLocks noChangeArrowheads="1"/>
            </p:cNvSpPr>
            <p:nvPr/>
          </p:nvSpPr>
          <p:spPr bwMode="auto">
            <a:xfrm>
              <a:off x="2304" y="2400"/>
              <a:ext cx="6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t>1,…9,10</a:t>
              </a:r>
            </a:p>
          </p:txBody>
        </p:sp>
        <p:sp>
          <p:nvSpPr>
            <p:cNvPr id="45066" name="Text Box 9"/>
            <p:cNvSpPr txBox="1">
              <a:spLocks noChangeArrowheads="1"/>
            </p:cNvSpPr>
            <p:nvPr/>
          </p:nvSpPr>
          <p:spPr bwMode="auto">
            <a:xfrm>
              <a:off x="3984" y="2400"/>
              <a:ext cx="6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t>259.63</a:t>
              </a:r>
            </a:p>
          </p:txBody>
        </p:sp>
      </p:grpSp>
      <p:sp>
        <p:nvSpPr>
          <p:cNvPr id="45060" name="Rectangle 10"/>
          <p:cNvSpPr>
            <a:spLocks noChangeArrowheads="1"/>
          </p:cNvSpPr>
          <p:nvPr/>
        </p:nvSpPr>
        <p:spPr bwMode="auto">
          <a:xfrm>
            <a:off x="1828800" y="4191001"/>
            <a:ext cx="8001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kumimoji="1" lang="en-US" altLang="en-US" sz="2800"/>
              <a:t>Excellent for terrain and hydrological modeling</a:t>
            </a:r>
          </a:p>
          <a:p>
            <a:pPr eaLnBrk="1" hangingPunct="1">
              <a:spcBef>
                <a:spcPct val="0"/>
              </a:spcBef>
            </a:pPr>
            <a:r>
              <a:rPr kumimoji="1" lang="en-US" altLang="en-US" sz="2800"/>
              <a:t>Complex constructs built from raster data</a:t>
            </a:r>
          </a:p>
          <a:p>
            <a:pPr lvl="1" eaLnBrk="1" hangingPunct="1">
              <a:spcBef>
                <a:spcPct val="0"/>
              </a:spcBef>
              <a:buFontTx/>
              <a:buNone/>
            </a:pPr>
            <a:r>
              <a:rPr kumimoji="1" lang="en-US" altLang="en-US" sz="2400"/>
              <a:t>-Connected cells can be formed in to networks </a:t>
            </a:r>
          </a:p>
          <a:p>
            <a:pPr lvl="1" eaLnBrk="1" hangingPunct="1">
              <a:spcBef>
                <a:spcPct val="0"/>
              </a:spcBef>
              <a:buFontTx/>
              <a:buNone/>
            </a:pPr>
            <a:r>
              <a:rPr kumimoji="1" lang="en-US" altLang="en-US" sz="2400"/>
              <a:t>-Related cells can be grouped into neighborhoods or regions</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smtClean="0"/>
              <a:t>Examples of Raster Analysis</a:t>
            </a:r>
          </a:p>
        </p:txBody>
      </p:sp>
      <p:sp>
        <p:nvSpPr>
          <p:cNvPr id="47107" name="Rectangle 3"/>
          <p:cNvSpPr>
            <a:spLocks noChangeArrowheads="1"/>
          </p:cNvSpPr>
          <p:nvPr/>
        </p:nvSpPr>
        <p:spPr bwMode="auto">
          <a:xfrm>
            <a:off x="2362200" y="1373188"/>
            <a:ext cx="807720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p>
          <a:p>
            <a:pPr eaLnBrk="1" hangingPunct="1">
              <a:spcBef>
                <a:spcPct val="0"/>
              </a:spcBef>
            </a:pPr>
            <a:r>
              <a:rPr kumimoji="1" lang="en-US" altLang="en-US"/>
              <a:t>Predict fate of pollutants in the atmosphere</a:t>
            </a:r>
          </a:p>
          <a:p>
            <a:pPr eaLnBrk="1" hangingPunct="1">
              <a:spcBef>
                <a:spcPct val="0"/>
              </a:spcBef>
            </a:pPr>
            <a:r>
              <a:rPr kumimoji="1" lang="en-US" altLang="en-US"/>
              <a:t>The spread of disease</a:t>
            </a:r>
          </a:p>
          <a:p>
            <a:pPr eaLnBrk="1" hangingPunct="1">
              <a:spcBef>
                <a:spcPct val="0"/>
              </a:spcBef>
            </a:pPr>
            <a:r>
              <a:rPr kumimoji="1" lang="en-US" altLang="en-US"/>
              <a:t>Animal migrations</a:t>
            </a:r>
          </a:p>
          <a:p>
            <a:pPr eaLnBrk="1" hangingPunct="1">
              <a:spcBef>
                <a:spcPct val="0"/>
              </a:spcBef>
            </a:pPr>
            <a:r>
              <a:rPr kumimoji="1" lang="en-US" altLang="en-US"/>
              <a:t>Crop yields</a:t>
            </a:r>
          </a:p>
          <a:p>
            <a:pPr eaLnBrk="1" hangingPunct="1">
              <a:spcBef>
                <a:spcPct val="0"/>
              </a:spcBef>
            </a:pPr>
            <a:r>
              <a:rPr kumimoji="1" lang="en-US" altLang="en-US"/>
              <a:t>EPA  -  hazard analysis of urban superfund                 </a:t>
            </a:r>
          </a:p>
          <a:p>
            <a:pPr eaLnBrk="1" hangingPunct="1">
              <a:spcBef>
                <a:spcPct val="0"/>
              </a:spcBef>
              <a:buFontTx/>
              <a:buNone/>
            </a:pPr>
            <a:r>
              <a:rPr kumimoji="1" lang="en-US" altLang="en-US"/>
              <a:t> sites</a:t>
            </a:r>
          </a:p>
          <a:p>
            <a:pPr eaLnBrk="1" hangingPunct="1">
              <a:spcBef>
                <a:spcPct val="0"/>
              </a:spcBef>
            </a:pPr>
            <a:r>
              <a:rPr kumimoji="1" lang="en-US" altLang="en-US"/>
              <a:t>Market analysis</a:t>
            </a:r>
          </a:p>
          <a:p>
            <a:pPr eaLnBrk="1" hangingPunct="1">
              <a:spcBef>
                <a:spcPct val="0"/>
              </a:spcBef>
            </a:pPr>
            <a:r>
              <a:rPr kumimoji="1" lang="en-US" altLang="en-US"/>
              <a:t>Watershed analysis</a:t>
            </a:r>
          </a:p>
          <a:p>
            <a:pPr eaLnBrk="1" hangingPunct="1">
              <a:spcBef>
                <a:spcPct val="0"/>
              </a:spcBef>
            </a:pPr>
            <a:r>
              <a:rPr kumimoji="1" lang="en-US" altLang="en-US"/>
              <a:t>Terrain analysis</a:t>
            </a:r>
          </a:p>
          <a:p>
            <a:pPr eaLnBrk="1" hangingPunct="1">
              <a:spcBef>
                <a:spcPct val="50000"/>
              </a:spcBef>
              <a:buFontTx/>
              <a:buNone/>
            </a:pPr>
            <a:endParaRPr kumimoji="1" lang="en-US" altLang="en-US" i="1">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inalMapLayoutEx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152401"/>
            <a:ext cx="4945063"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905000" y="786270"/>
            <a:ext cx="815340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3600"/>
          </a:p>
          <a:p>
            <a:pPr eaLnBrk="1" hangingPunct="1">
              <a:spcBef>
                <a:spcPct val="0"/>
              </a:spcBef>
              <a:buFontTx/>
              <a:buNone/>
            </a:pPr>
            <a:r>
              <a:rPr kumimoji="1" lang="en-US" altLang="en-US" sz="3600"/>
              <a:t>Map algebra</a:t>
            </a:r>
          </a:p>
          <a:p>
            <a:pPr eaLnBrk="1" hangingPunct="1">
              <a:spcBef>
                <a:spcPct val="0"/>
              </a:spcBef>
            </a:pPr>
            <a:r>
              <a:rPr kumimoji="1" lang="en-US" altLang="en-US" sz="2400"/>
              <a:t>Concept introduced and developed by Dana Tomlin and   Joseph Berry</a:t>
            </a:r>
            <a:r>
              <a:rPr kumimoji="1" lang="en-US" altLang="en-US" sz="2800"/>
              <a:t> </a:t>
            </a:r>
            <a:r>
              <a:rPr kumimoji="1" lang="en-US" altLang="en-US" sz="1800"/>
              <a:t>(1970’s)</a:t>
            </a:r>
          </a:p>
          <a:p>
            <a:pPr eaLnBrk="1" hangingPunct="1">
              <a:spcBef>
                <a:spcPct val="0"/>
              </a:spcBef>
            </a:pPr>
            <a:endParaRPr kumimoji="1" lang="en-US" altLang="en-US" sz="1800"/>
          </a:p>
          <a:p>
            <a:pPr eaLnBrk="1" hangingPunct="1">
              <a:spcBef>
                <a:spcPct val="0"/>
              </a:spcBef>
            </a:pPr>
            <a:endParaRPr kumimoji="1" lang="en-US" altLang="en-US" sz="1800"/>
          </a:p>
          <a:p>
            <a:pPr eaLnBrk="1" hangingPunct="1">
              <a:spcBef>
                <a:spcPct val="0"/>
              </a:spcBef>
            </a:pPr>
            <a:r>
              <a:rPr kumimoji="1" lang="en-US" altLang="en-US" sz="2400"/>
              <a:t>Cell by Cell combination of raster data layers</a:t>
            </a:r>
          </a:p>
          <a:p>
            <a:pPr eaLnBrk="1" hangingPunct="1">
              <a:spcBef>
                <a:spcPct val="0"/>
              </a:spcBef>
              <a:buFontTx/>
              <a:buNone/>
            </a:pPr>
            <a:endParaRPr kumimoji="1" lang="en-US" altLang="en-US" sz="2400"/>
          </a:p>
          <a:p>
            <a:pPr lvl="1" eaLnBrk="1" hangingPunct="1">
              <a:spcBef>
                <a:spcPct val="0"/>
              </a:spcBef>
              <a:buFontTx/>
              <a:buNone/>
            </a:pPr>
            <a:r>
              <a:rPr kumimoji="1" lang="en-US" altLang="en-US" sz="2400"/>
              <a:t>-Each number represents a value at a raster cell location</a:t>
            </a:r>
          </a:p>
          <a:p>
            <a:pPr lvl="1" eaLnBrk="1" hangingPunct="1">
              <a:spcBef>
                <a:spcPct val="0"/>
              </a:spcBef>
              <a:buFontTx/>
              <a:buNone/>
            </a:pPr>
            <a:r>
              <a:rPr kumimoji="1" lang="en-US" altLang="en-US" sz="2400"/>
              <a:t>-Simple operations can be applied to each number</a:t>
            </a:r>
          </a:p>
          <a:p>
            <a:pPr lvl="1" eaLnBrk="1" hangingPunct="1">
              <a:spcBef>
                <a:spcPct val="0"/>
              </a:spcBef>
              <a:buFontTx/>
              <a:buNone/>
            </a:pPr>
            <a:r>
              <a:rPr kumimoji="1" lang="en-US" altLang="en-US" sz="2400"/>
              <a:t>-Raster layers may be combined through operations such as addition, subtraction and multiplication</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4"/>
          <p:cNvGraphicFramePr>
            <a:graphicFrameLocks noChangeAspect="1"/>
          </p:cNvGraphicFramePr>
          <p:nvPr/>
        </p:nvGraphicFramePr>
        <p:xfrm>
          <a:off x="1828800" y="204788"/>
          <a:ext cx="8534400" cy="6653212"/>
        </p:xfrm>
        <a:graphic>
          <a:graphicData uri="http://schemas.openxmlformats.org/presentationml/2006/ole">
            <mc:AlternateContent xmlns:mc="http://schemas.openxmlformats.org/markup-compatibility/2006">
              <mc:Choice xmlns:v="urn:schemas-microsoft-com:vml" Requires="v">
                <p:oleObj spid="_x0000_s4106" name="Image" r:id="rId3" imgW="7314286" imgH="5701587" progId="Photoshop.Image.6">
                  <p:embed/>
                </p:oleObj>
              </mc:Choice>
              <mc:Fallback>
                <p:oleObj name="Image" r:id="rId3" imgW="7314286" imgH="5701587"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04788"/>
                        <a:ext cx="8534400" cy="665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4"/>
          <p:cNvGraphicFramePr>
            <a:graphicFrameLocks noChangeAspect="1"/>
          </p:cNvGraphicFramePr>
          <p:nvPr>
            <p:extLst>
              <p:ext uri="{D42A27DB-BD31-4B8C-83A1-F6EECF244321}">
                <p14:modId xmlns:p14="http://schemas.microsoft.com/office/powerpoint/2010/main" val="3631574108"/>
              </p:ext>
            </p:extLst>
          </p:nvPr>
        </p:nvGraphicFramePr>
        <p:xfrm>
          <a:off x="4220020" y="288798"/>
          <a:ext cx="7313612" cy="6134100"/>
        </p:xfrm>
        <a:graphic>
          <a:graphicData uri="http://schemas.openxmlformats.org/presentationml/2006/ole">
            <mc:AlternateContent xmlns:mc="http://schemas.openxmlformats.org/markup-compatibility/2006">
              <mc:Choice xmlns:v="urn:schemas-microsoft-com:vml" Requires="v">
                <p:oleObj spid="_x0000_s5130" name="Image" r:id="rId4" imgW="7314286" imgH="6133333" progId="Photoshop.Image.6">
                  <p:embed/>
                </p:oleObj>
              </mc:Choice>
              <mc:Fallback>
                <p:oleObj name="Image" r:id="rId4" imgW="7314286" imgH="6133333"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0020" y="288798"/>
                        <a:ext cx="7313612"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560832" y="1780032"/>
            <a:ext cx="3084576" cy="2246769"/>
          </a:xfrm>
          <a:prstGeom prst="rect">
            <a:avLst/>
          </a:prstGeom>
          <a:noFill/>
        </p:spPr>
        <p:txBody>
          <a:bodyPr wrap="square" rtlCol="0">
            <a:spAutoFit/>
          </a:bodyPr>
          <a:lstStyle/>
          <a:p>
            <a:r>
              <a:rPr lang="en-US" sz="2800" dirty="0" smtClean="0"/>
              <a:t>Incompatible cell sizes and boundaries confound multi-layer raster analysis</a:t>
            </a:r>
            <a:r>
              <a:rPr lang="en-US" dirty="0" smtClean="0"/>
              <a:t>.</a:t>
            </a:r>
            <a:endParaRPr lang="en-US" dirty="0"/>
          </a:p>
        </p:txBody>
      </p:sp>
      <p:sp>
        <p:nvSpPr>
          <p:cNvPr id="3" name="Footer Placeholder 2"/>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29B32803-CE9D-457E-A600-32BA11F57BC4}" type="slidenum">
              <a:rPr lang="en-US" smtClean="0"/>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09801"/>
            <a:ext cx="9144000"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ChangeArrowheads="1"/>
          </p:cNvSpPr>
          <p:nvPr/>
        </p:nvSpPr>
        <p:spPr bwMode="auto">
          <a:xfrm>
            <a:off x="2209800" y="762000"/>
            <a:ext cx="518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a:t>Scope: Local operations</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idx="4294967295"/>
          </p:nvPr>
        </p:nvSpPr>
        <p:spPr>
          <a:xfrm>
            <a:off x="1828800" y="533400"/>
            <a:ext cx="3429000" cy="1143000"/>
          </a:xfrm>
        </p:spPr>
        <p:txBody>
          <a:bodyPr>
            <a:normAutofit fontScale="90000"/>
          </a:bodyPr>
          <a:lstStyle/>
          <a:p>
            <a:pPr eaLnBrk="1" hangingPunct="1"/>
            <a:r>
              <a:rPr lang="en-US" altLang="en-US" sz="4000"/>
              <a:t>Many Local Functions</a:t>
            </a:r>
          </a:p>
        </p:txBody>
      </p:sp>
      <p:pic>
        <p:nvPicPr>
          <p:cNvPr id="583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187" y="228600"/>
            <a:ext cx="431482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6"/>
          <p:cNvSpPr txBox="1">
            <a:spLocks noChangeArrowheads="1"/>
          </p:cNvSpPr>
          <p:nvPr/>
        </p:nvSpPr>
        <p:spPr bwMode="auto">
          <a:xfrm>
            <a:off x="2574925" y="2401888"/>
            <a:ext cx="25971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t>(page </a:t>
            </a:r>
            <a:r>
              <a:rPr lang="en-US" altLang="en-US" sz="2400" dirty="0" smtClean="0"/>
              <a:t>448 </a:t>
            </a:r>
            <a:r>
              <a:rPr lang="en-US" altLang="en-US" sz="2400" dirty="0"/>
              <a:t>of text)</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48</a:t>
            </a:fld>
            <a:endParaRPr lang="en-US"/>
          </a:p>
        </p:txBody>
      </p:sp>
      <p:sp>
        <p:nvSpPr>
          <p:cNvPr id="4" name="TextBox 3"/>
          <p:cNvSpPr txBox="1"/>
          <p:nvPr/>
        </p:nvSpPr>
        <p:spPr>
          <a:xfrm>
            <a:off x="1122220" y="3543300"/>
            <a:ext cx="4572000" cy="523220"/>
          </a:xfrm>
          <a:prstGeom prst="rect">
            <a:avLst/>
          </a:prstGeom>
          <a:noFill/>
        </p:spPr>
        <p:txBody>
          <a:bodyPr wrap="square" rtlCol="0">
            <a:spAutoFit/>
          </a:bodyPr>
          <a:lstStyle/>
          <a:p>
            <a:r>
              <a:rPr lang="en-US" sz="2800" dirty="0" smtClean="0"/>
              <a:t>Apply to interval/ratio data.</a:t>
            </a:r>
            <a:endParaRPr lang="en-US" sz="28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title" idx="4294967295"/>
          </p:nvPr>
        </p:nvSpPr>
        <p:spPr/>
        <p:txBody>
          <a:bodyPr/>
          <a:lstStyle/>
          <a:p>
            <a:pPr eaLnBrk="1" hangingPunct="1"/>
            <a:r>
              <a:rPr lang="en-US" altLang="en-US" sz="4000"/>
              <a:t>Logical Operations</a:t>
            </a:r>
            <a:br>
              <a:rPr lang="en-US" altLang="en-US" sz="4000"/>
            </a:br>
            <a:r>
              <a:rPr lang="en-US" altLang="en-US" sz="4000"/>
              <a:t>AND</a:t>
            </a:r>
          </a:p>
        </p:txBody>
      </p:sp>
      <p:pic>
        <p:nvPicPr>
          <p:cNvPr id="604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08300"/>
            <a:ext cx="89154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8"/>
          <p:cNvSpPr txBox="1">
            <a:spLocks noChangeArrowheads="1"/>
          </p:cNvSpPr>
          <p:nvPr/>
        </p:nvSpPr>
        <p:spPr bwMode="auto">
          <a:xfrm>
            <a:off x="2117725" y="1868489"/>
            <a:ext cx="69974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Non-zero values are “true”, zero values are “false”</a:t>
            </a:r>
          </a:p>
          <a:p>
            <a:pPr>
              <a:spcBef>
                <a:spcPct val="0"/>
              </a:spcBef>
              <a:buFontTx/>
              <a:buNone/>
            </a:pPr>
            <a:r>
              <a:rPr lang="en-US" altLang="en-US" sz="2400"/>
              <a:t>N = null values</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910472703"/>
              </p:ext>
            </p:extLst>
          </p:nvPr>
        </p:nvGraphicFramePr>
        <p:xfrm>
          <a:off x="2073564" y="1250663"/>
          <a:ext cx="2641600" cy="2298700"/>
        </p:xfrm>
        <a:graphic>
          <a:graphicData uri="http://schemas.openxmlformats.org/presentationml/2006/ole">
            <mc:AlternateContent xmlns:mc="http://schemas.openxmlformats.org/markup-compatibility/2006">
              <mc:Choice xmlns:v="urn:schemas-microsoft-com:vml" Requires="v">
                <p:oleObj spid="_x0000_s2066" name="Image" r:id="rId3" imgW="2640960" imgH="2298240" progId="Photoshop.Image.6">
                  <p:embed/>
                </p:oleObj>
              </mc:Choice>
              <mc:Fallback>
                <p:oleObj name="Image" r:id="rId3" imgW="2640960" imgH="2298240" progId="Photoshop.Image.6">
                  <p:embed/>
                  <p:pic>
                    <p:nvPicPr>
                      <p:cNvPr id="0" name=""/>
                      <p:cNvPicPr/>
                      <p:nvPr/>
                    </p:nvPicPr>
                    <p:blipFill>
                      <a:blip r:embed="rId4"/>
                      <a:stretch>
                        <a:fillRect/>
                      </a:stretch>
                    </p:blipFill>
                    <p:spPr>
                      <a:xfrm>
                        <a:off x="2073564" y="1250663"/>
                        <a:ext cx="2641600" cy="22987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438172910"/>
              </p:ext>
            </p:extLst>
          </p:nvPr>
        </p:nvGraphicFramePr>
        <p:xfrm>
          <a:off x="6453331" y="1301463"/>
          <a:ext cx="2527300" cy="2247900"/>
        </p:xfrm>
        <a:graphic>
          <a:graphicData uri="http://schemas.openxmlformats.org/presentationml/2006/ole">
            <mc:AlternateContent xmlns:mc="http://schemas.openxmlformats.org/markup-compatibility/2006">
              <mc:Choice xmlns:v="urn:schemas-microsoft-com:vml" Requires="v">
                <p:oleObj spid="_x0000_s2067" name="Image" r:id="rId5" imgW="2526840" imgH="2247480" progId="Photoshop.Image.6">
                  <p:embed/>
                </p:oleObj>
              </mc:Choice>
              <mc:Fallback>
                <p:oleObj name="Image" r:id="rId5" imgW="2526840" imgH="2247480" progId="Photoshop.Image.6">
                  <p:embed/>
                  <p:pic>
                    <p:nvPicPr>
                      <p:cNvPr id="0" name=""/>
                      <p:cNvPicPr/>
                      <p:nvPr/>
                    </p:nvPicPr>
                    <p:blipFill>
                      <a:blip r:embed="rId6"/>
                      <a:stretch>
                        <a:fillRect/>
                      </a:stretch>
                    </p:blipFill>
                    <p:spPr>
                      <a:xfrm>
                        <a:off x="6453331" y="1301463"/>
                        <a:ext cx="2527300" cy="2247900"/>
                      </a:xfrm>
                      <a:prstGeom prst="rect">
                        <a:avLst/>
                      </a:prstGeom>
                    </p:spPr>
                  </p:pic>
                </p:oleObj>
              </mc:Fallback>
            </mc:AlternateContent>
          </a:graphicData>
        </a:graphic>
      </p:graphicFrame>
      <p:sp>
        <p:nvSpPr>
          <p:cNvPr id="4" name="TextBox 3"/>
          <p:cNvSpPr txBox="1"/>
          <p:nvPr/>
        </p:nvSpPr>
        <p:spPr>
          <a:xfrm>
            <a:off x="1589809" y="4177146"/>
            <a:ext cx="8551718" cy="954107"/>
          </a:xfrm>
          <a:prstGeom prst="rect">
            <a:avLst/>
          </a:prstGeom>
          <a:noFill/>
        </p:spPr>
        <p:txBody>
          <a:bodyPr wrap="square" rtlCol="0">
            <a:spAutoFit/>
          </a:bodyPr>
          <a:lstStyle/>
          <a:p>
            <a:r>
              <a:rPr lang="en-US" sz="2800" dirty="0" smtClean="0"/>
              <a:t>Tables can then be joined or related to a feature attribute table using a common attribute.</a:t>
            </a:r>
            <a:endParaRPr lang="en-US" sz="2800" dirty="0"/>
          </a:p>
        </p:txBody>
      </p:sp>
      <p:sp>
        <p:nvSpPr>
          <p:cNvPr id="5" name="Footer Placeholder 4"/>
          <p:cNvSpPr>
            <a:spLocks noGrp="1"/>
          </p:cNvSpPr>
          <p:nvPr>
            <p:ph type="ftr" sz="quarter" idx="11"/>
          </p:nvPr>
        </p:nvSpPr>
        <p:spPr/>
        <p:txBody>
          <a:bodyPr/>
          <a:lstStyle/>
          <a:p>
            <a:r>
              <a:rPr lang="en-US" smtClean="0"/>
              <a:t>Lecture 10</a:t>
            </a:r>
            <a:endParaRPr lang="en-US"/>
          </a:p>
        </p:txBody>
      </p:sp>
      <p:sp>
        <p:nvSpPr>
          <p:cNvPr id="6" name="Slide Number Placeholder 5"/>
          <p:cNvSpPr>
            <a:spLocks noGrp="1"/>
          </p:cNvSpPr>
          <p:nvPr>
            <p:ph type="sldNum" sz="quarter" idx="12"/>
          </p:nvPr>
        </p:nvSpPr>
        <p:spPr/>
        <p:txBody>
          <a:bodyPr/>
          <a:lstStyle/>
          <a:p>
            <a:fld id="{29B32803-CE9D-457E-A600-32BA11F57BC4}" type="slidenum">
              <a:rPr lang="en-US" smtClean="0"/>
              <a:t>5</a:t>
            </a:fld>
            <a:endParaRPr lang="en-US"/>
          </a:p>
        </p:txBody>
      </p:sp>
    </p:spTree>
    <p:extLst>
      <p:ext uri="{BB962C8B-B14F-4D97-AF65-F5344CB8AC3E}">
        <p14:creationId xmlns:p14="http://schemas.microsoft.com/office/powerpoint/2010/main" val="2795216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p:txBody>
          <a:bodyPr/>
          <a:lstStyle/>
          <a:p>
            <a:pPr eaLnBrk="1" hangingPunct="1"/>
            <a:r>
              <a:rPr lang="en-US" altLang="en-US" sz="4000"/>
              <a:t>Logical Operations</a:t>
            </a:r>
            <a:br>
              <a:rPr lang="en-US" altLang="en-US" sz="4000"/>
            </a:br>
            <a:r>
              <a:rPr lang="en-US" altLang="en-US" sz="4000"/>
              <a:t>OR</a:t>
            </a:r>
          </a:p>
        </p:txBody>
      </p:sp>
      <p:sp>
        <p:nvSpPr>
          <p:cNvPr id="62467" name="Text Box 4"/>
          <p:cNvSpPr txBox="1">
            <a:spLocks noChangeArrowheads="1"/>
          </p:cNvSpPr>
          <p:nvPr/>
        </p:nvSpPr>
        <p:spPr bwMode="auto">
          <a:xfrm>
            <a:off x="2117725" y="1868489"/>
            <a:ext cx="69974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Non-zero values are “true”, zero values are “false”</a:t>
            </a:r>
          </a:p>
          <a:p>
            <a:pPr>
              <a:spcBef>
                <a:spcPct val="0"/>
              </a:spcBef>
              <a:buFontTx/>
              <a:buNone/>
            </a:pPr>
            <a:r>
              <a:rPr lang="en-US" altLang="en-US" sz="2400"/>
              <a:t>N = null values</a:t>
            </a:r>
          </a:p>
        </p:txBody>
      </p:sp>
      <p:pic>
        <p:nvPicPr>
          <p:cNvPr id="624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24201"/>
            <a:ext cx="91440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title" idx="4294967295"/>
          </p:nvPr>
        </p:nvSpPr>
        <p:spPr/>
        <p:txBody>
          <a:bodyPr/>
          <a:lstStyle/>
          <a:p>
            <a:pPr eaLnBrk="1" hangingPunct="1"/>
            <a:r>
              <a:rPr lang="en-US" altLang="en-US" sz="4000"/>
              <a:t>Logical Operations</a:t>
            </a:r>
            <a:br>
              <a:rPr lang="en-US" altLang="en-US" sz="4000"/>
            </a:br>
            <a:r>
              <a:rPr lang="en-US" altLang="en-US" sz="4000"/>
              <a:t>NOT</a:t>
            </a:r>
          </a:p>
        </p:txBody>
      </p:sp>
      <p:pic>
        <p:nvPicPr>
          <p:cNvPr id="645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33600"/>
            <a:ext cx="89535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60476"/>
            <a:ext cx="89916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5"/>
          <p:cNvSpPr txBox="1">
            <a:spLocks noChangeArrowheads="1"/>
          </p:cNvSpPr>
          <p:nvPr/>
        </p:nvSpPr>
        <p:spPr bwMode="auto">
          <a:xfrm>
            <a:off x="2667001" y="304801"/>
            <a:ext cx="71167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t>More Local Functions – logical comparisons</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0" name="Object 4"/>
          <p:cNvGraphicFramePr>
            <a:graphicFrameLocks noChangeAspect="1"/>
          </p:cNvGraphicFramePr>
          <p:nvPr>
            <p:extLst>
              <p:ext uri="{D42A27DB-BD31-4B8C-83A1-F6EECF244321}">
                <p14:modId xmlns:p14="http://schemas.microsoft.com/office/powerpoint/2010/main" val="4088042028"/>
              </p:ext>
            </p:extLst>
          </p:nvPr>
        </p:nvGraphicFramePr>
        <p:xfrm>
          <a:off x="1250373" y="1690688"/>
          <a:ext cx="9712036" cy="4351126"/>
        </p:xfrm>
        <a:graphic>
          <a:graphicData uri="http://schemas.openxmlformats.org/presentationml/2006/ole">
            <mc:AlternateContent xmlns:mc="http://schemas.openxmlformats.org/markup-compatibility/2006">
              <mc:Choice xmlns:v="urn:schemas-microsoft-com:vml" Requires="v">
                <p:oleObj spid="_x0000_s6154" name="Image" r:id="rId3" imgW="7314286" imgH="3276190" progId="Photoshop.Image.6">
                  <p:embed/>
                </p:oleObj>
              </mc:Choice>
              <mc:Fallback>
                <p:oleObj name="Image" r:id="rId3" imgW="7314286" imgH="3276190"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373" y="1690688"/>
                        <a:ext cx="9712036" cy="4351126"/>
                      </a:xfrm>
                      <a:prstGeom prst="rect">
                        <a:avLst/>
                      </a:prstGeom>
                      <a:noFill/>
                      <a:ln>
                        <a:noFill/>
                      </a:ln>
                      <a:effectLst/>
                    </p:spPr>
                  </p:pic>
                </p:oleObj>
              </mc:Fallback>
            </mc:AlternateContent>
          </a:graphicData>
        </a:graphic>
      </p:graphicFrame>
      <p:sp>
        <p:nvSpPr>
          <p:cNvPr id="68611" name="Rectangle 5"/>
          <p:cNvSpPr>
            <a:spLocks noGrp="1" noChangeArrowheads="1"/>
          </p:cNvSpPr>
          <p:nvPr>
            <p:ph type="title"/>
          </p:nvPr>
        </p:nvSpPr>
        <p:spPr/>
        <p:txBody>
          <a:bodyPr/>
          <a:lstStyle/>
          <a:p>
            <a:pPr eaLnBrk="1" hangingPunct="1"/>
            <a:r>
              <a:rPr lang="en-US" altLang="en-US" sz="4000"/>
              <a:t>An Example of a Logical Operation</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1981200" y="304800"/>
            <a:ext cx="8229600" cy="1143000"/>
          </a:xfrm>
        </p:spPr>
        <p:txBody>
          <a:bodyPr/>
          <a:lstStyle/>
          <a:p>
            <a:pPr eaLnBrk="1" hangingPunct="1"/>
            <a:r>
              <a:rPr lang="en-US" altLang="en-US" smtClean="0"/>
              <a:t>Reclassification</a:t>
            </a:r>
          </a:p>
        </p:txBody>
      </p:sp>
      <p:graphicFrame>
        <p:nvGraphicFramePr>
          <p:cNvPr id="69635" name="Object 4"/>
          <p:cNvGraphicFramePr>
            <a:graphicFrameLocks noChangeAspect="1"/>
          </p:cNvGraphicFramePr>
          <p:nvPr/>
        </p:nvGraphicFramePr>
        <p:xfrm>
          <a:off x="2333626" y="1474789"/>
          <a:ext cx="7800975" cy="5221287"/>
        </p:xfrm>
        <a:graphic>
          <a:graphicData uri="http://schemas.openxmlformats.org/presentationml/2006/ole">
            <mc:AlternateContent xmlns:mc="http://schemas.openxmlformats.org/markup-compatibility/2006">
              <mc:Choice xmlns:v="urn:schemas-microsoft-com:vml" Requires="v">
                <p:oleObj spid="_x0000_s7178" name="Image" r:id="rId4" imgW="12063492" imgH="8076190" progId="Photoshop.Image.6">
                  <p:embed/>
                </p:oleObj>
              </mc:Choice>
              <mc:Fallback>
                <p:oleObj name="Image" r:id="rId4" imgW="12063492" imgH="8076190"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26" y="1474789"/>
                        <a:ext cx="7800975" cy="522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3364" y="228600"/>
            <a:ext cx="6345237" cy="643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6"/>
          <p:cNvSpPr txBox="1">
            <a:spLocks noChangeArrowheads="1"/>
          </p:cNvSpPr>
          <p:nvPr/>
        </p:nvSpPr>
        <p:spPr bwMode="auto">
          <a:xfrm>
            <a:off x="1828800" y="533401"/>
            <a:ext cx="17283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Conditional</a:t>
            </a:r>
          </a:p>
          <a:p>
            <a:pPr>
              <a:spcBef>
                <a:spcPct val="0"/>
              </a:spcBef>
              <a:buFontTx/>
              <a:buNone/>
            </a:pPr>
            <a:r>
              <a:rPr lang="en-US" altLang="en-US" sz="2400"/>
              <a:t>Function</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7"/>
          <p:cNvSpPr txBox="1">
            <a:spLocks noChangeArrowheads="1"/>
          </p:cNvSpPr>
          <p:nvPr/>
        </p:nvSpPr>
        <p:spPr bwMode="auto">
          <a:xfrm>
            <a:off x="1524001" y="381001"/>
            <a:ext cx="1539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Nested Functions</a:t>
            </a:r>
          </a:p>
        </p:txBody>
      </p:sp>
      <p:pic>
        <p:nvPicPr>
          <p:cNvPr id="73731" name="Picture 3" descr="fig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381000"/>
            <a:ext cx="57007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981200" y="1006476"/>
            <a:ext cx="83058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i="1">
              <a:latin typeface="Arial" panose="020B0604020202020204" pitchFamily="34" charset="0"/>
            </a:endParaRPr>
          </a:p>
          <a:p>
            <a:pPr>
              <a:spcBef>
                <a:spcPct val="0"/>
              </a:spcBef>
              <a:buFontTx/>
              <a:buNone/>
            </a:pPr>
            <a:r>
              <a:rPr lang="en-US" altLang="en-US" sz="2800" i="1">
                <a:latin typeface="Arial" panose="020B0604020202020204" pitchFamily="34" charset="0"/>
              </a:rPr>
              <a:t>Raster Overlay</a:t>
            </a:r>
          </a:p>
          <a:p>
            <a:pPr>
              <a:spcBef>
                <a:spcPct val="0"/>
              </a:spcBef>
              <a:buFontTx/>
              <a:buNone/>
            </a:pPr>
            <a:endParaRPr lang="en-US" altLang="en-US" sz="2000" i="1">
              <a:latin typeface="Arial" panose="020B0604020202020204" pitchFamily="34" charset="0"/>
            </a:endParaRPr>
          </a:p>
          <a:p>
            <a:pPr>
              <a:spcBef>
                <a:spcPct val="0"/>
              </a:spcBef>
              <a:buFontTx/>
              <a:buNone/>
            </a:pPr>
            <a:endParaRPr lang="en-US" altLang="en-US" sz="2000" i="1">
              <a:latin typeface="Arial" panose="020B0604020202020204" pitchFamily="34" charset="0"/>
            </a:endParaRPr>
          </a:p>
          <a:p>
            <a:pPr>
              <a:spcBef>
                <a:spcPct val="0"/>
              </a:spcBef>
              <a:buFontTx/>
              <a:buNone/>
            </a:pPr>
            <a:r>
              <a:rPr lang="en-US" altLang="en-US" sz="2800">
                <a:latin typeface="Arial" panose="020B0604020202020204" pitchFamily="34" charset="0"/>
              </a:rPr>
              <a:t>Typically applied to nominal or ordinal data</a:t>
            </a:r>
          </a:p>
          <a:p>
            <a:pPr>
              <a:spcBef>
                <a:spcPct val="0"/>
              </a:spcBef>
              <a:buFontTx/>
              <a:buNone/>
            </a:pPr>
            <a:endParaRPr lang="en-US" altLang="en-US" sz="2800">
              <a:latin typeface="Arial" panose="020B0604020202020204" pitchFamily="34" charset="0"/>
            </a:endParaRPr>
          </a:p>
          <a:p>
            <a:pPr>
              <a:spcBef>
                <a:spcPct val="0"/>
              </a:spcBef>
              <a:buFontTx/>
              <a:buNone/>
            </a:pPr>
            <a:r>
              <a:rPr lang="en-US" altLang="en-US" sz="2800">
                <a:latin typeface="Arial" panose="020B0604020202020204" pitchFamily="34" charset="0"/>
              </a:rPr>
              <a:t>Cell by cell process which results in the combination of the two input layers</a:t>
            </a:r>
          </a:p>
          <a:p>
            <a:pPr>
              <a:spcBef>
                <a:spcPct val="0"/>
              </a:spcBef>
              <a:buFontTx/>
              <a:buNone/>
            </a:pPr>
            <a:endParaRPr lang="en-US" altLang="en-US" sz="2800">
              <a:latin typeface="Arial" panose="020B0604020202020204" pitchFamily="34" charset="0"/>
            </a:endParaRPr>
          </a:p>
          <a:p>
            <a:pPr>
              <a:spcBef>
                <a:spcPct val="0"/>
              </a:spcBef>
              <a:buFontTx/>
              <a:buNone/>
            </a:pPr>
            <a:r>
              <a:rPr lang="en-US" altLang="en-US" sz="2800">
                <a:latin typeface="Arial" panose="020B0604020202020204" pitchFamily="34" charset="0"/>
              </a:rPr>
              <a:t>Pay attention to the number of possible combinations that may be possible and understand the effect on the output layer</a:t>
            </a:r>
            <a:endParaRPr lang="en-US" altLang="en-US" sz="2000">
              <a:latin typeface="Arial" panose="020B0604020202020204" pitchFamily="34" charset="0"/>
            </a:endParaRPr>
          </a:p>
          <a:p>
            <a:pPr>
              <a:spcBef>
                <a:spcPct val="0"/>
              </a:spcBef>
              <a:buFontTx/>
              <a:buNone/>
            </a:pPr>
            <a:endParaRPr lang="en-US" altLang="en-US" sz="2000" i="1">
              <a:latin typeface="Arial" panose="020B0604020202020204" pitchFamily="34" charset="0"/>
            </a:endParaRPr>
          </a:p>
        </p:txBody>
      </p:sp>
      <p:sp>
        <p:nvSpPr>
          <p:cNvPr id="2" name="Footer Placeholder 1"/>
          <p:cNvSpPr>
            <a:spLocks noGrp="1"/>
          </p:cNvSpPr>
          <p:nvPr>
            <p:ph type="ftr" sz="quarter" idx="11"/>
          </p:nvPr>
        </p:nvSpPr>
        <p:spPr/>
        <p:txBody>
          <a:bodyPr/>
          <a:lstStyle/>
          <a:p>
            <a:pPr>
              <a:defRPr/>
            </a:pPr>
            <a:r>
              <a:rPr lang="en-US" altLang="en-US"/>
              <a:t>Lecture 13</a:t>
            </a:r>
            <a:endParaRPr lang="en-US" altLang="en-US"/>
          </a:p>
        </p:txBody>
      </p:sp>
      <p:sp>
        <p:nvSpPr>
          <p:cNvPr id="6246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EBB573-4EAF-4748-A17B-37C0C9E68C36}" type="slidenum">
              <a:rPr lang="en-US" altLang="en-US" smtClean="0">
                <a:solidFill>
                  <a:srgbClr val="898989"/>
                </a:solidFill>
                <a:latin typeface="Calibri" panose="020F0502020204030204" pitchFamily="34" charset="0"/>
              </a:rPr>
              <a:pPr/>
              <a:t>57</a:t>
            </a:fld>
            <a:endParaRPr lang="en-US" altLang="en-US" smtClean="0">
              <a:solidFill>
                <a:srgbClr val="898989"/>
              </a:solidFill>
              <a:latin typeface="Calibri" panose="020F050202020403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8686800"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Line 3"/>
          <p:cNvSpPr>
            <a:spLocks noChangeShapeType="1"/>
          </p:cNvSpPr>
          <p:nvPr/>
        </p:nvSpPr>
        <p:spPr bwMode="auto">
          <a:xfrm>
            <a:off x="3276600" y="4572000"/>
            <a:ext cx="1066800" cy="1371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nchor="b">
            <a:spAutoFit/>
          </a:bodyPr>
          <a:lstStyle/>
          <a:p>
            <a:endParaRPr lang="en-US"/>
          </a:p>
        </p:txBody>
      </p:sp>
      <p:sp>
        <p:nvSpPr>
          <p:cNvPr id="67588" name="Text Box 4"/>
          <p:cNvSpPr txBox="1">
            <a:spLocks noChangeArrowheads="1"/>
          </p:cNvSpPr>
          <p:nvPr/>
        </p:nvSpPr>
        <p:spPr bwMode="auto">
          <a:xfrm>
            <a:off x="2133601" y="457200"/>
            <a:ext cx="67675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a:latin typeface="Arial" panose="020B0604020202020204" pitchFamily="34" charset="0"/>
              </a:rPr>
              <a:t>Feature numbers increase in overlay</a:t>
            </a:r>
          </a:p>
        </p:txBody>
      </p:sp>
      <p:sp>
        <p:nvSpPr>
          <p:cNvPr id="2" name="Footer Placeholder 1"/>
          <p:cNvSpPr>
            <a:spLocks noGrp="1"/>
          </p:cNvSpPr>
          <p:nvPr>
            <p:ph type="ftr" sz="quarter" idx="11"/>
          </p:nvPr>
        </p:nvSpPr>
        <p:spPr/>
        <p:txBody>
          <a:bodyPr/>
          <a:lstStyle/>
          <a:p>
            <a:pPr>
              <a:defRPr/>
            </a:pPr>
            <a:r>
              <a:rPr lang="en-US" altLang="en-US"/>
              <a:t>Lecture 13</a:t>
            </a:r>
            <a:endParaRPr lang="en-US" altLang="en-US"/>
          </a:p>
        </p:txBody>
      </p:sp>
      <p:sp>
        <p:nvSpPr>
          <p:cNvPr id="6759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61ABDA-7342-4AA7-9D94-E28B823754EB}" type="slidenum">
              <a:rPr lang="en-US" altLang="en-US" smtClean="0">
                <a:solidFill>
                  <a:srgbClr val="898989"/>
                </a:solidFill>
                <a:latin typeface="Calibri" panose="020F0502020204030204" pitchFamily="34" charset="0"/>
              </a:rPr>
              <a:pPr/>
              <a:t>58</a:t>
            </a:fld>
            <a:endParaRPr lang="en-US" altLang="en-US" smtClean="0">
              <a:solidFill>
                <a:srgbClr val="898989"/>
              </a:solidFill>
              <a:latin typeface="Calibri" panose="020F05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smtClean="0"/>
              <a:t>Overlay</a:t>
            </a:r>
          </a:p>
        </p:txBody>
      </p:sp>
      <p:graphicFrame>
        <p:nvGraphicFramePr>
          <p:cNvPr id="68611" name="Object 4"/>
          <p:cNvGraphicFramePr>
            <a:graphicFrameLocks noChangeAspect="1"/>
          </p:cNvGraphicFramePr>
          <p:nvPr>
            <p:ph idx="1"/>
          </p:nvPr>
        </p:nvGraphicFramePr>
        <p:xfrm>
          <a:off x="3352801" y="1295400"/>
          <a:ext cx="4995863" cy="5562600"/>
        </p:xfrm>
        <a:graphic>
          <a:graphicData uri="http://schemas.openxmlformats.org/presentationml/2006/ole">
            <mc:AlternateContent xmlns:mc="http://schemas.openxmlformats.org/markup-compatibility/2006">
              <mc:Choice xmlns:v="urn:schemas-microsoft-com:vml" Requires="v">
                <p:oleObj spid="_x0000_s9224" name="Image" r:id="rId4" imgW="3695238" imgH="4114286" progId="Photoshop.Image.6">
                  <p:embed/>
                </p:oleObj>
              </mc:Choice>
              <mc:Fallback>
                <p:oleObj name="Image" r:id="rId4" imgW="3695238" imgH="4114286"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1" y="1295400"/>
                        <a:ext cx="4995863"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2"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Lecture 13</a:t>
            </a:r>
          </a:p>
        </p:txBody>
      </p:sp>
      <p:sp>
        <p:nvSpPr>
          <p:cNvPr id="6861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7CFD45-1761-42A6-A16E-998888F54C3F}" type="slidenum">
              <a:rPr lang="en-US" altLang="en-US" smtClean="0"/>
              <a:pPr/>
              <a:t>59</a:t>
            </a:fld>
            <a:endParaRPr lang="en-US" altLang="en-US"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Adding X,Y Data</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30878727"/>
              </p:ext>
            </p:extLst>
          </p:nvPr>
        </p:nvGraphicFramePr>
        <p:xfrm>
          <a:off x="322119" y="1690688"/>
          <a:ext cx="6246813" cy="4871832"/>
        </p:xfrm>
        <a:graphic>
          <a:graphicData uri="http://schemas.openxmlformats.org/presentationml/2006/ole">
            <mc:AlternateContent xmlns:mc="http://schemas.openxmlformats.org/markup-compatibility/2006">
              <mc:Choice xmlns:v="urn:schemas-microsoft-com:vml" Requires="v">
                <p:oleObj spid="_x0000_s3083" name="Image" r:id="rId3" imgW="7847280" imgH="6120360" progId="Photoshop.Image.6">
                  <p:embed/>
                </p:oleObj>
              </mc:Choice>
              <mc:Fallback>
                <p:oleObj name="Image" r:id="rId3" imgW="7847280" imgH="6120360" progId="Photoshop.Image.6">
                  <p:embed/>
                  <p:pic>
                    <p:nvPicPr>
                      <p:cNvPr id="0" name=""/>
                      <p:cNvPicPr/>
                      <p:nvPr/>
                    </p:nvPicPr>
                    <p:blipFill>
                      <a:blip r:embed="rId4"/>
                      <a:stretch>
                        <a:fillRect/>
                      </a:stretch>
                    </p:blipFill>
                    <p:spPr>
                      <a:xfrm>
                        <a:off x="322119" y="1690688"/>
                        <a:ext cx="6246813" cy="4871832"/>
                      </a:xfrm>
                      <a:prstGeom prst="rect">
                        <a:avLst/>
                      </a:prstGeom>
                    </p:spPr>
                  </p:pic>
                </p:oleObj>
              </mc:Fallback>
            </mc:AlternateContent>
          </a:graphicData>
        </a:graphic>
      </p:graphicFrame>
      <p:pic>
        <p:nvPicPr>
          <p:cNvPr id="6" name="Picture 5"/>
          <p:cNvPicPr>
            <a:picLocks noChangeAspect="1"/>
          </p:cNvPicPr>
          <p:nvPr/>
        </p:nvPicPr>
        <p:blipFill>
          <a:blip r:embed="rId5"/>
          <a:stretch>
            <a:fillRect/>
          </a:stretch>
        </p:blipFill>
        <p:spPr>
          <a:xfrm>
            <a:off x="7625196" y="1283277"/>
            <a:ext cx="3467100" cy="5429250"/>
          </a:xfrm>
          <a:prstGeom prst="rect">
            <a:avLst/>
          </a:prstGeom>
        </p:spPr>
      </p:pic>
      <p:sp>
        <p:nvSpPr>
          <p:cNvPr id="7" name="Footer Placeholder 6"/>
          <p:cNvSpPr>
            <a:spLocks noGrp="1"/>
          </p:cNvSpPr>
          <p:nvPr>
            <p:ph type="ftr" sz="quarter" idx="11"/>
          </p:nvPr>
        </p:nvSpPr>
        <p:spPr/>
        <p:txBody>
          <a:bodyPr/>
          <a:lstStyle/>
          <a:p>
            <a:r>
              <a:rPr lang="en-US" smtClean="0"/>
              <a:t>Lecture 10</a:t>
            </a:r>
            <a:endParaRPr lang="en-US"/>
          </a:p>
        </p:txBody>
      </p:sp>
      <p:sp>
        <p:nvSpPr>
          <p:cNvPr id="8" name="Slide Number Placeholder 7"/>
          <p:cNvSpPr>
            <a:spLocks noGrp="1"/>
          </p:cNvSpPr>
          <p:nvPr>
            <p:ph type="sldNum" sz="quarter" idx="12"/>
          </p:nvPr>
        </p:nvSpPr>
        <p:spPr/>
        <p:txBody>
          <a:bodyPr/>
          <a:lstStyle/>
          <a:p>
            <a:fld id="{29B32803-CE9D-457E-A600-32BA11F57BC4}" type="slidenum">
              <a:rPr lang="en-US" smtClean="0"/>
              <a:t>6</a:t>
            </a:fld>
            <a:endParaRPr lang="en-US"/>
          </a:p>
        </p:txBody>
      </p:sp>
    </p:spTree>
    <p:extLst>
      <p:ext uri="{BB962C8B-B14F-4D97-AF65-F5344CB8AC3E}">
        <p14:creationId xmlns:p14="http://schemas.microsoft.com/office/powerpoint/2010/main" val="1947575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Grp="1" noChangeArrowheads="1"/>
          </p:cNvSpPr>
          <p:nvPr>
            <p:ph type="title"/>
          </p:nvPr>
        </p:nvSpPr>
        <p:spPr/>
        <p:txBody>
          <a:bodyPr/>
          <a:lstStyle/>
          <a:p>
            <a:r>
              <a:rPr lang="en-US" altLang="en-US" smtClean="0"/>
              <a:t>Raster Clip Operation</a:t>
            </a:r>
          </a:p>
        </p:txBody>
      </p:sp>
      <p:graphicFrame>
        <p:nvGraphicFramePr>
          <p:cNvPr id="70659" name="Object 5"/>
          <p:cNvGraphicFramePr>
            <a:graphicFrameLocks noChangeAspect="1"/>
          </p:cNvGraphicFramePr>
          <p:nvPr>
            <p:ph idx="1"/>
          </p:nvPr>
        </p:nvGraphicFramePr>
        <p:xfrm>
          <a:off x="2362201" y="1828800"/>
          <a:ext cx="7313613" cy="2311400"/>
        </p:xfrm>
        <a:graphic>
          <a:graphicData uri="http://schemas.openxmlformats.org/presentationml/2006/ole">
            <mc:AlternateContent xmlns:mc="http://schemas.openxmlformats.org/markup-compatibility/2006">
              <mc:Choice xmlns:v="urn:schemas-microsoft-com:vml" Requires="v">
                <p:oleObj spid="_x0000_s10248" name="Image" r:id="rId4" imgW="7314286" imgH="2311111" progId="Photoshop.Image.6">
                  <p:embed/>
                </p:oleObj>
              </mc:Choice>
              <mc:Fallback>
                <p:oleObj name="Image" r:id="rId4" imgW="7314286" imgH="2311111"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1" y="1828800"/>
                        <a:ext cx="7313613"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660"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Lecture 13</a:t>
            </a:r>
          </a:p>
        </p:txBody>
      </p:sp>
      <p:sp>
        <p:nvSpPr>
          <p:cNvPr id="7066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652800-79D0-49F1-97B2-654CE98F1F90}" type="slidenum">
              <a:rPr lang="en-US" altLang="en-US" smtClean="0"/>
              <a:pPr/>
              <a:t>60</a:t>
            </a:fld>
            <a:endParaRPr lang="en-US" altLang="en-US"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altLang="en-US" smtClean="0"/>
              <a:t>Raster Addition</a:t>
            </a:r>
          </a:p>
        </p:txBody>
      </p:sp>
      <p:graphicFrame>
        <p:nvGraphicFramePr>
          <p:cNvPr id="72707" name="Object 5"/>
          <p:cNvGraphicFramePr>
            <a:graphicFrameLocks noChangeAspect="1"/>
          </p:cNvGraphicFramePr>
          <p:nvPr>
            <p:ph idx="1"/>
          </p:nvPr>
        </p:nvGraphicFramePr>
        <p:xfrm>
          <a:off x="1981200" y="1371600"/>
          <a:ext cx="7924800" cy="5132388"/>
        </p:xfrm>
        <a:graphic>
          <a:graphicData uri="http://schemas.openxmlformats.org/presentationml/2006/ole">
            <mc:AlternateContent xmlns:mc="http://schemas.openxmlformats.org/markup-compatibility/2006">
              <mc:Choice xmlns:v="urn:schemas-microsoft-com:vml" Requires="v">
                <p:oleObj spid="_x0000_s11272" name="Image" r:id="rId3" imgW="7314286" imgH="4736508" progId="Photoshop.Image.6">
                  <p:embed/>
                </p:oleObj>
              </mc:Choice>
              <mc:Fallback>
                <p:oleObj name="Image" r:id="rId3" imgW="7314286" imgH="4736508"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371600"/>
                        <a:ext cx="7924800" cy="513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708"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Lecture 13</a:t>
            </a:r>
          </a:p>
        </p:txBody>
      </p:sp>
      <p:sp>
        <p:nvSpPr>
          <p:cNvPr id="72709"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8B8450-1139-401A-A1E9-02C551336DF4}" type="slidenum">
              <a:rPr lang="en-US" altLang="en-US" smtClean="0"/>
              <a:pPr/>
              <a:t>61</a:t>
            </a:fld>
            <a:endParaRPr lang="en-US" altLang="en-US"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smtClean="0"/>
              <a:t>Be Careful of Ambiguity</a:t>
            </a:r>
          </a:p>
        </p:txBody>
      </p:sp>
      <p:graphicFrame>
        <p:nvGraphicFramePr>
          <p:cNvPr id="73731" name="Object 4"/>
          <p:cNvGraphicFramePr>
            <a:graphicFrameLocks noChangeAspect="1"/>
          </p:cNvGraphicFramePr>
          <p:nvPr>
            <p:ph idx="1"/>
          </p:nvPr>
        </p:nvGraphicFramePr>
        <p:xfrm>
          <a:off x="1524000" y="1647825"/>
          <a:ext cx="9144000" cy="4921250"/>
        </p:xfrm>
        <a:graphic>
          <a:graphicData uri="http://schemas.openxmlformats.org/presentationml/2006/ole">
            <mc:AlternateContent xmlns:mc="http://schemas.openxmlformats.org/markup-compatibility/2006">
              <mc:Choice xmlns:v="urn:schemas-microsoft-com:vml" Requires="v">
                <p:oleObj spid="_x0000_s12296" name="Image" r:id="rId3" imgW="7314286" imgH="3936508" progId="Photoshop.Image.6">
                  <p:embed/>
                </p:oleObj>
              </mc:Choice>
              <mc:Fallback>
                <p:oleObj name="Image" r:id="rId3" imgW="7314286" imgH="3936508"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47825"/>
                        <a:ext cx="9144000"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32" name="Oval 6"/>
          <p:cNvSpPr>
            <a:spLocks noChangeArrowheads="1"/>
          </p:cNvSpPr>
          <p:nvPr/>
        </p:nvSpPr>
        <p:spPr bwMode="auto">
          <a:xfrm>
            <a:off x="7924800" y="2438400"/>
            <a:ext cx="381000" cy="3810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3733" name="Oval 7"/>
          <p:cNvSpPr>
            <a:spLocks noChangeArrowheads="1"/>
          </p:cNvSpPr>
          <p:nvPr/>
        </p:nvSpPr>
        <p:spPr bwMode="auto">
          <a:xfrm>
            <a:off x="8991600" y="3505200"/>
            <a:ext cx="381000" cy="3810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3734"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Lecture 13</a:t>
            </a:r>
          </a:p>
        </p:txBody>
      </p:sp>
      <p:sp>
        <p:nvSpPr>
          <p:cNvPr id="7373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1F1BA4-2522-4369-B0AF-E7696D27E85B}" type="slidenum">
              <a:rPr lang="en-US" altLang="en-US" smtClean="0"/>
              <a:pPr/>
              <a:t>62</a:t>
            </a:fld>
            <a:endParaRPr lang="en-US" altLang="en-US"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63</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0048" y="1121720"/>
            <a:ext cx="7693152" cy="5321372"/>
          </a:xfrm>
          <a:prstGeom prst="rect">
            <a:avLst/>
          </a:prstGeom>
        </p:spPr>
      </p:pic>
      <p:sp>
        <p:nvSpPr>
          <p:cNvPr id="5" name="TextBox 4"/>
          <p:cNvSpPr txBox="1"/>
          <p:nvPr/>
        </p:nvSpPr>
        <p:spPr>
          <a:xfrm>
            <a:off x="694944" y="131244"/>
            <a:ext cx="11204448" cy="1077218"/>
          </a:xfrm>
          <a:prstGeom prst="rect">
            <a:avLst/>
          </a:prstGeom>
          <a:noFill/>
        </p:spPr>
        <p:txBody>
          <a:bodyPr wrap="square" rtlCol="0">
            <a:spAutoFit/>
          </a:bodyPr>
          <a:lstStyle/>
          <a:p>
            <a:r>
              <a:rPr lang="en-US" sz="3200" dirty="0" smtClean="0"/>
              <a:t>A raster clip operation preformed by multiplication of a binary mask.</a:t>
            </a:r>
            <a:endParaRPr lang="en-US" sz="3200" dirty="0"/>
          </a:p>
        </p:txBody>
      </p:sp>
    </p:spTree>
    <p:extLst>
      <p:ext uri="{BB962C8B-B14F-4D97-AF65-F5344CB8AC3E}">
        <p14:creationId xmlns:p14="http://schemas.microsoft.com/office/powerpoint/2010/main" val="3669694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smtClean="0"/>
              <a:t>Raster Overlay in Idrisi</a:t>
            </a:r>
          </a:p>
        </p:txBody>
      </p:sp>
      <p:pic>
        <p:nvPicPr>
          <p:cNvPr id="75779" name="Picture 3"/>
          <p:cNvPicPr>
            <a:picLocks noChangeAspect="1" noChangeArrowheads="1"/>
          </p:cNvPicPr>
          <p:nvPr/>
        </p:nvPicPr>
        <p:blipFill>
          <a:blip r:embed="rId2">
            <a:extLst>
              <a:ext uri="{28A0092B-C50C-407E-A947-70E740481C1C}">
                <a14:useLocalDpi xmlns:a14="http://schemas.microsoft.com/office/drawing/2010/main" val="0"/>
              </a:ext>
            </a:extLst>
          </a:blip>
          <a:srcRect l="27379" t="35359" r="27472" b="23616"/>
          <a:stretch>
            <a:fillRect/>
          </a:stretch>
        </p:blipFill>
        <p:spPr bwMode="auto">
          <a:xfrm>
            <a:off x="2325689" y="1676401"/>
            <a:ext cx="7539037" cy="497522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80"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Lecture 13</a:t>
            </a:r>
          </a:p>
        </p:txBody>
      </p:sp>
      <p:sp>
        <p:nvSpPr>
          <p:cNvPr id="7578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76435B-09B1-4A99-A3BB-08914240C45E}" type="slidenum">
              <a:rPr lang="en-US" altLang="en-US" smtClean="0"/>
              <a:pPr/>
              <a:t>64</a:t>
            </a:fld>
            <a:endParaRPr lang="en-US" altLang="en-US" smtClean="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4258" name="Group 2"/>
          <p:cNvGraphicFramePr>
            <a:graphicFrameLocks noGrp="1"/>
          </p:cNvGraphicFramePr>
          <p:nvPr/>
        </p:nvGraphicFramePr>
        <p:xfrm>
          <a:off x="1828800" y="304800"/>
          <a:ext cx="3733800" cy="2819400"/>
        </p:xfrm>
        <a:graphic>
          <a:graphicData uri="http://schemas.openxmlformats.org/drawingml/2006/table">
            <a:tbl>
              <a:tblPr/>
              <a:tblGrid>
                <a:gridCol w="1244600"/>
                <a:gridCol w="1244600"/>
                <a:gridCol w="1244600"/>
              </a:tblGrid>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24276" name="Group 20"/>
          <p:cNvGraphicFramePr>
            <a:graphicFrameLocks noGrp="1"/>
          </p:cNvGraphicFramePr>
          <p:nvPr/>
        </p:nvGraphicFramePr>
        <p:xfrm>
          <a:off x="6629400" y="304800"/>
          <a:ext cx="3733800" cy="2819400"/>
        </p:xfrm>
        <a:graphic>
          <a:graphicData uri="http://schemas.openxmlformats.org/drawingml/2006/table">
            <a:tbl>
              <a:tblPr/>
              <a:tblGrid>
                <a:gridCol w="1244600"/>
                <a:gridCol w="1244600"/>
                <a:gridCol w="1244600"/>
              </a:tblGrid>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24294" name="Group 38"/>
          <p:cNvGraphicFramePr>
            <a:graphicFrameLocks noGrp="1"/>
          </p:cNvGraphicFramePr>
          <p:nvPr/>
        </p:nvGraphicFramePr>
        <p:xfrm>
          <a:off x="6629400" y="3733800"/>
          <a:ext cx="3733800" cy="2819400"/>
        </p:xfrm>
        <a:graphic>
          <a:graphicData uri="http://schemas.openxmlformats.org/drawingml/2006/table">
            <a:tbl>
              <a:tblPr/>
              <a:tblGrid>
                <a:gridCol w="1244600"/>
                <a:gridCol w="1244600"/>
                <a:gridCol w="1244600"/>
              </a:tblGrid>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6856" name="Text Box 56"/>
          <p:cNvSpPr txBox="1">
            <a:spLocks noChangeArrowheads="1"/>
          </p:cNvSpPr>
          <p:nvPr/>
        </p:nvSpPr>
        <p:spPr bwMode="auto">
          <a:xfrm>
            <a:off x="1905000" y="39624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latin typeface="Times New Roman" panose="02020603050405020304" pitchFamily="18" charset="0"/>
              </a:rPr>
              <a:t>First * Second</a:t>
            </a:r>
          </a:p>
        </p:txBody>
      </p:sp>
      <p:sp>
        <p:nvSpPr>
          <p:cNvPr id="224313" name="Text Box 57"/>
          <p:cNvSpPr txBox="1">
            <a:spLocks noChangeArrowheads="1"/>
          </p:cNvSpPr>
          <p:nvPr/>
        </p:nvSpPr>
        <p:spPr bwMode="auto">
          <a:xfrm>
            <a:off x="1981200" y="4572000"/>
            <a:ext cx="3429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latin typeface="Times New Roman" panose="02020603050405020304" pitchFamily="18" charset="0"/>
              </a:rPr>
              <a:t>0*0=0</a:t>
            </a:r>
          </a:p>
          <a:p>
            <a:pPr algn="ctr" eaLnBrk="1" hangingPunct="1">
              <a:spcBef>
                <a:spcPct val="50000"/>
              </a:spcBef>
              <a:buFontTx/>
              <a:buNone/>
            </a:pPr>
            <a:r>
              <a:rPr lang="en-US" altLang="en-US" sz="2400">
                <a:latin typeface="Times New Roman" panose="02020603050405020304" pitchFamily="18" charset="0"/>
              </a:rPr>
              <a:t>0*1=0</a:t>
            </a:r>
          </a:p>
          <a:p>
            <a:pPr algn="ctr" eaLnBrk="1" hangingPunct="1">
              <a:spcBef>
                <a:spcPct val="50000"/>
              </a:spcBef>
              <a:buFontTx/>
              <a:buNone/>
            </a:pPr>
            <a:r>
              <a:rPr lang="en-US" altLang="en-US" sz="2400">
                <a:latin typeface="Times New Roman" panose="02020603050405020304" pitchFamily="18" charset="0"/>
              </a:rPr>
              <a:t>1*1=1</a:t>
            </a:r>
          </a:p>
          <a:p>
            <a:pPr eaLnBrk="1" hangingPunct="1">
              <a:spcBef>
                <a:spcPct val="50000"/>
              </a:spcBef>
              <a:buFontTx/>
              <a:buNone/>
            </a:pPr>
            <a:endParaRPr lang="en-US" altLang="en-US" sz="2400">
              <a:latin typeface="Times New Roman" panose="02020603050405020304" pitchFamily="18" charset="0"/>
            </a:endParaRPr>
          </a:p>
        </p:txBody>
      </p:sp>
      <p:sp>
        <p:nvSpPr>
          <p:cNvPr id="76858"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Lecture 13</a:t>
            </a:r>
          </a:p>
        </p:txBody>
      </p:sp>
      <p:sp>
        <p:nvSpPr>
          <p:cNvPr id="76859"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A5B5DE-D50B-4AD3-A56A-D5BABECE08C5}" type="slidenum">
              <a:rPr lang="en-US" altLang="en-US" smtClean="0"/>
              <a:pPr/>
              <a:t>65</a:t>
            </a:fld>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4313"/>
                                        </p:tgtEl>
                                        <p:attrNameLst>
                                          <p:attrName>style.visibility</p:attrName>
                                        </p:attrNameLst>
                                      </p:cBhvr>
                                      <p:to>
                                        <p:strVal val="visible"/>
                                      </p:to>
                                    </p:set>
                                    <p:anim calcmode="lin" valueType="num">
                                      <p:cBhvr additive="base">
                                        <p:cTn id="7" dur="500" fill="hold"/>
                                        <p:tgtEl>
                                          <p:spTgt spid="224313"/>
                                        </p:tgtEl>
                                        <p:attrNameLst>
                                          <p:attrName>ppt_x</p:attrName>
                                        </p:attrNameLst>
                                      </p:cBhvr>
                                      <p:tavLst>
                                        <p:tav tm="0">
                                          <p:val>
                                            <p:strVal val="0-#ppt_w/2"/>
                                          </p:val>
                                        </p:tav>
                                        <p:tav tm="100000">
                                          <p:val>
                                            <p:strVal val="#ppt_x"/>
                                          </p:val>
                                        </p:tav>
                                      </p:tavLst>
                                    </p:anim>
                                    <p:anim calcmode="lin" valueType="num">
                                      <p:cBhvr additive="base">
                                        <p:cTn id="8" dur="500" fill="hold"/>
                                        <p:tgtEl>
                                          <p:spTgt spid="2243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24294"/>
                                        </p:tgtEl>
                                        <p:attrNameLst>
                                          <p:attrName>style.visibility</p:attrName>
                                        </p:attrNameLst>
                                      </p:cBhvr>
                                      <p:to>
                                        <p:strVal val="visible"/>
                                      </p:to>
                                    </p:set>
                                    <p:anim calcmode="lin" valueType="num">
                                      <p:cBhvr additive="base">
                                        <p:cTn id="13" dur="500" fill="hold"/>
                                        <p:tgtEl>
                                          <p:spTgt spid="224294"/>
                                        </p:tgtEl>
                                        <p:attrNameLst>
                                          <p:attrName>ppt_x</p:attrName>
                                        </p:attrNameLst>
                                      </p:cBhvr>
                                      <p:tavLst>
                                        <p:tav tm="0">
                                          <p:val>
                                            <p:strVal val="0-#ppt_w/2"/>
                                          </p:val>
                                        </p:tav>
                                        <p:tav tm="100000">
                                          <p:val>
                                            <p:strVal val="#ppt_x"/>
                                          </p:val>
                                        </p:tav>
                                      </p:tavLst>
                                    </p:anim>
                                    <p:anim calcmode="lin" valueType="num">
                                      <p:cBhvr additive="base">
                                        <p:cTn id="14" dur="500" fill="hold"/>
                                        <p:tgtEl>
                                          <p:spTgt spid="2242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313"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2210" name="Group 2"/>
          <p:cNvGraphicFramePr>
            <a:graphicFrameLocks noGrp="1"/>
          </p:cNvGraphicFramePr>
          <p:nvPr/>
        </p:nvGraphicFramePr>
        <p:xfrm>
          <a:off x="1828800" y="304800"/>
          <a:ext cx="3733800" cy="2819400"/>
        </p:xfrm>
        <a:graphic>
          <a:graphicData uri="http://schemas.openxmlformats.org/drawingml/2006/table">
            <a:tbl>
              <a:tblPr/>
              <a:tblGrid>
                <a:gridCol w="1244600"/>
                <a:gridCol w="1244600"/>
                <a:gridCol w="1244600"/>
              </a:tblGrid>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22228" name="Group 20"/>
          <p:cNvGraphicFramePr>
            <a:graphicFrameLocks noGrp="1"/>
          </p:cNvGraphicFramePr>
          <p:nvPr/>
        </p:nvGraphicFramePr>
        <p:xfrm>
          <a:off x="6629400" y="304800"/>
          <a:ext cx="3733800" cy="2819400"/>
        </p:xfrm>
        <a:graphic>
          <a:graphicData uri="http://schemas.openxmlformats.org/drawingml/2006/table">
            <a:tbl>
              <a:tblPr/>
              <a:tblGrid>
                <a:gridCol w="1244600"/>
                <a:gridCol w="1244600"/>
                <a:gridCol w="1244600"/>
              </a:tblGrid>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22246" name="Group 38"/>
          <p:cNvGraphicFramePr>
            <a:graphicFrameLocks noGrp="1"/>
          </p:cNvGraphicFramePr>
          <p:nvPr/>
        </p:nvGraphicFramePr>
        <p:xfrm>
          <a:off x="6629400" y="3733800"/>
          <a:ext cx="3733800" cy="2819400"/>
        </p:xfrm>
        <a:graphic>
          <a:graphicData uri="http://schemas.openxmlformats.org/drawingml/2006/table">
            <a:tbl>
              <a:tblPr/>
              <a:tblGrid>
                <a:gridCol w="1244600"/>
                <a:gridCol w="1244600"/>
                <a:gridCol w="1244600"/>
              </a:tblGrid>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98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7880" name="Text Box 56"/>
          <p:cNvSpPr txBox="1">
            <a:spLocks noChangeArrowheads="1"/>
          </p:cNvSpPr>
          <p:nvPr/>
        </p:nvSpPr>
        <p:spPr bwMode="auto">
          <a:xfrm>
            <a:off x="1905000" y="39624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latin typeface="Times New Roman" panose="02020603050405020304" pitchFamily="18" charset="0"/>
              </a:rPr>
              <a:t>First + Second</a:t>
            </a:r>
          </a:p>
        </p:txBody>
      </p:sp>
      <p:sp>
        <p:nvSpPr>
          <p:cNvPr id="222265" name="Text Box 57"/>
          <p:cNvSpPr txBox="1">
            <a:spLocks noChangeArrowheads="1"/>
          </p:cNvSpPr>
          <p:nvPr/>
        </p:nvSpPr>
        <p:spPr bwMode="auto">
          <a:xfrm>
            <a:off x="1981200" y="4572000"/>
            <a:ext cx="3429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latin typeface="Times New Roman" panose="02020603050405020304" pitchFamily="18" charset="0"/>
              </a:rPr>
              <a:t>0+0=0</a:t>
            </a:r>
          </a:p>
          <a:p>
            <a:pPr algn="ctr" eaLnBrk="1" hangingPunct="1">
              <a:spcBef>
                <a:spcPct val="50000"/>
              </a:spcBef>
              <a:buFontTx/>
              <a:buNone/>
            </a:pPr>
            <a:r>
              <a:rPr lang="en-US" altLang="en-US" sz="2400">
                <a:latin typeface="Times New Roman" panose="02020603050405020304" pitchFamily="18" charset="0"/>
              </a:rPr>
              <a:t>0+1=1</a:t>
            </a:r>
          </a:p>
          <a:p>
            <a:pPr algn="ctr" eaLnBrk="1" hangingPunct="1">
              <a:spcBef>
                <a:spcPct val="50000"/>
              </a:spcBef>
              <a:buFontTx/>
              <a:buNone/>
            </a:pPr>
            <a:r>
              <a:rPr lang="en-US" altLang="en-US" sz="2400">
                <a:latin typeface="Times New Roman" panose="02020603050405020304" pitchFamily="18" charset="0"/>
              </a:rPr>
              <a:t>1+1=2</a:t>
            </a:r>
          </a:p>
          <a:p>
            <a:pPr eaLnBrk="1" hangingPunct="1">
              <a:spcBef>
                <a:spcPct val="50000"/>
              </a:spcBef>
              <a:buFontTx/>
              <a:buNone/>
            </a:pPr>
            <a:endParaRPr lang="en-US" altLang="en-US" sz="2400">
              <a:latin typeface="Times New Roman" panose="02020603050405020304" pitchFamily="18" charset="0"/>
            </a:endParaRPr>
          </a:p>
        </p:txBody>
      </p:sp>
      <p:sp>
        <p:nvSpPr>
          <p:cNvPr id="77882"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Lecture 13</a:t>
            </a:r>
          </a:p>
        </p:txBody>
      </p:sp>
      <p:sp>
        <p:nvSpPr>
          <p:cNvPr id="7788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D498DD-C512-493C-BD24-BB8323084932}" type="slidenum">
              <a:rPr lang="en-US" altLang="en-US" smtClean="0"/>
              <a:pPr/>
              <a:t>66</a:t>
            </a:fld>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2265"/>
                                        </p:tgtEl>
                                        <p:attrNameLst>
                                          <p:attrName>style.visibility</p:attrName>
                                        </p:attrNameLst>
                                      </p:cBhvr>
                                      <p:to>
                                        <p:strVal val="visible"/>
                                      </p:to>
                                    </p:set>
                                    <p:anim calcmode="lin" valueType="num">
                                      <p:cBhvr additive="base">
                                        <p:cTn id="7" dur="500" fill="hold"/>
                                        <p:tgtEl>
                                          <p:spTgt spid="222265"/>
                                        </p:tgtEl>
                                        <p:attrNameLst>
                                          <p:attrName>ppt_x</p:attrName>
                                        </p:attrNameLst>
                                      </p:cBhvr>
                                      <p:tavLst>
                                        <p:tav tm="0">
                                          <p:val>
                                            <p:strVal val="0-#ppt_w/2"/>
                                          </p:val>
                                        </p:tav>
                                        <p:tav tm="100000">
                                          <p:val>
                                            <p:strVal val="#ppt_x"/>
                                          </p:val>
                                        </p:tav>
                                      </p:tavLst>
                                    </p:anim>
                                    <p:anim calcmode="lin" valueType="num">
                                      <p:cBhvr additive="base">
                                        <p:cTn id="8" dur="500" fill="hold"/>
                                        <p:tgtEl>
                                          <p:spTgt spid="2222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22246"/>
                                        </p:tgtEl>
                                        <p:attrNameLst>
                                          <p:attrName>style.visibility</p:attrName>
                                        </p:attrNameLst>
                                      </p:cBhvr>
                                      <p:to>
                                        <p:strVal val="visible"/>
                                      </p:to>
                                    </p:set>
                                    <p:anim calcmode="lin" valueType="num">
                                      <p:cBhvr additive="base">
                                        <p:cTn id="13" dur="500" fill="hold"/>
                                        <p:tgtEl>
                                          <p:spTgt spid="222246"/>
                                        </p:tgtEl>
                                        <p:attrNameLst>
                                          <p:attrName>ppt_x</p:attrName>
                                        </p:attrNameLst>
                                      </p:cBhvr>
                                      <p:tavLst>
                                        <p:tav tm="0">
                                          <p:val>
                                            <p:strVal val="0-#ppt_w/2"/>
                                          </p:val>
                                        </p:tav>
                                        <p:tav tm="100000">
                                          <p:val>
                                            <p:strVal val="#ppt_x"/>
                                          </p:val>
                                        </p:tav>
                                      </p:tavLst>
                                    </p:anim>
                                    <p:anim calcmode="lin" valueType="num">
                                      <p:cBhvr additive="base">
                                        <p:cTn id="14" dur="500" fill="hold"/>
                                        <p:tgtEl>
                                          <p:spTgt spid="2222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65"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4767263" y="21907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78851" name="Picture 3"/>
          <p:cNvPicPr>
            <a:picLocks noChangeAspect="1" noChangeArrowheads="1"/>
          </p:cNvPicPr>
          <p:nvPr/>
        </p:nvPicPr>
        <p:blipFill>
          <a:blip r:embed="rId2">
            <a:extLst>
              <a:ext uri="{28A0092B-C50C-407E-A947-70E740481C1C}">
                <a14:useLocalDpi xmlns:a14="http://schemas.microsoft.com/office/drawing/2010/main" val="0"/>
              </a:ext>
            </a:extLst>
          </a:blip>
          <a:srcRect l="34125" t="20515" r="17438" b="17419"/>
          <a:stretch>
            <a:fillRect/>
          </a:stretch>
        </p:blipFill>
        <p:spPr bwMode="auto">
          <a:xfrm>
            <a:off x="2438400" y="39688"/>
            <a:ext cx="7315200" cy="681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Lecture 13</a:t>
            </a:r>
          </a:p>
        </p:txBody>
      </p:sp>
      <p:sp>
        <p:nvSpPr>
          <p:cNvPr id="7885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A948D5-8F61-4275-A162-DD6746DE64F3}" type="slidenum">
              <a:rPr lang="en-US" altLang="en-US" smtClean="0"/>
              <a:pPr/>
              <a:t>67</a:t>
            </a:fld>
            <a:endParaRPr lang="en-US" altLang="en-US"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Geocoding</a:t>
            </a:r>
            <a:endParaRPr lang="en-US" dirty="0"/>
          </a:p>
        </p:txBody>
      </p:sp>
      <p:sp>
        <p:nvSpPr>
          <p:cNvPr id="3" name="Content Placeholder 2"/>
          <p:cNvSpPr>
            <a:spLocks noGrp="1"/>
          </p:cNvSpPr>
          <p:nvPr>
            <p:ph idx="1"/>
          </p:nvPr>
        </p:nvSpPr>
        <p:spPr/>
        <p:txBody>
          <a:bodyPr/>
          <a:lstStyle/>
          <a:p>
            <a:r>
              <a:rPr lang="en-US" dirty="0" smtClean="0"/>
              <a:t>The Process of assigning locations to addresses so that they can be placed as points on a map. </a:t>
            </a:r>
          </a:p>
          <a:p>
            <a:r>
              <a:rPr lang="en-US" dirty="0" smtClean="0"/>
              <a:t>Also called “address matching”.</a:t>
            </a:r>
          </a:p>
          <a:p>
            <a:r>
              <a:rPr lang="en-US" dirty="0" smtClean="0"/>
              <a:t>The process assigns geographic coordinates to the original data.</a:t>
            </a:r>
          </a:p>
          <a:p>
            <a:r>
              <a:rPr lang="en-US" dirty="0" smtClean="0"/>
              <a:t>Required:  two tables</a:t>
            </a:r>
          </a:p>
          <a:p>
            <a:pPr lvl="1"/>
            <a:r>
              <a:rPr lang="en-US" dirty="0" smtClean="0"/>
              <a:t>A reference table containing street segments with address ranges.</a:t>
            </a:r>
          </a:p>
          <a:p>
            <a:pPr lvl="1"/>
            <a:r>
              <a:rPr lang="en-US" dirty="0" smtClean="0"/>
              <a:t>A table with street addresses and a city/zip code.</a:t>
            </a:r>
          </a:p>
          <a:p>
            <a:endParaRPr lang="en-US" dirty="0"/>
          </a:p>
        </p:txBody>
      </p:sp>
      <p:sp>
        <p:nvSpPr>
          <p:cNvPr id="4" name="Footer Placeholder 3"/>
          <p:cNvSpPr>
            <a:spLocks noGrp="1"/>
          </p:cNvSpPr>
          <p:nvPr>
            <p:ph type="ftr" sz="quarter" idx="11"/>
          </p:nvPr>
        </p:nvSpPr>
        <p:spPr/>
        <p:txBody>
          <a:bodyPr/>
          <a:lstStyle/>
          <a:p>
            <a:r>
              <a:rPr lang="en-US" smtClean="0"/>
              <a:t>Lecture 10</a:t>
            </a:r>
            <a:endParaRPr lang="en-US"/>
          </a:p>
        </p:txBody>
      </p:sp>
      <p:sp>
        <p:nvSpPr>
          <p:cNvPr id="5" name="Slide Number Placeholder 4"/>
          <p:cNvSpPr>
            <a:spLocks noGrp="1"/>
          </p:cNvSpPr>
          <p:nvPr>
            <p:ph type="sldNum" sz="quarter" idx="12"/>
          </p:nvPr>
        </p:nvSpPr>
        <p:spPr/>
        <p:txBody>
          <a:bodyPr/>
          <a:lstStyle/>
          <a:p>
            <a:fld id="{29B32803-CE9D-457E-A600-32BA11F57BC4}" type="slidenum">
              <a:rPr lang="en-US" smtClean="0"/>
              <a:t>7</a:t>
            </a:fld>
            <a:endParaRPr lang="en-US"/>
          </a:p>
        </p:txBody>
      </p:sp>
    </p:spTree>
    <p:extLst>
      <p:ext uri="{BB962C8B-B14F-4D97-AF65-F5344CB8AC3E}">
        <p14:creationId xmlns:p14="http://schemas.microsoft.com/office/powerpoint/2010/main" val="2663354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42900" y="914400"/>
            <a:ext cx="11506200" cy="5029200"/>
          </a:xfrm>
          <a:prstGeom prst="rect">
            <a:avLst/>
          </a:prstGeom>
        </p:spPr>
      </p:pic>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29B32803-CE9D-457E-A600-32BA11F57BC4}" type="slidenum">
              <a:rPr lang="en-US" smtClean="0"/>
              <a:t>8</a:t>
            </a:fld>
            <a:endParaRPr lang="en-US"/>
          </a:p>
        </p:txBody>
      </p:sp>
    </p:spTree>
    <p:extLst>
      <p:ext uri="{BB962C8B-B14F-4D97-AF65-F5344CB8AC3E}">
        <p14:creationId xmlns:p14="http://schemas.microsoft.com/office/powerpoint/2010/main" val="3116253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2900" y="914400"/>
            <a:ext cx="11506200" cy="5029200"/>
          </a:xfrm>
          <a:prstGeom prst="rect">
            <a:avLst/>
          </a:prstGeom>
        </p:spPr>
      </p:pic>
      <p:sp>
        <p:nvSpPr>
          <p:cNvPr id="2" name="Footer Placeholder 1"/>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29B32803-CE9D-457E-A600-32BA11F57BC4}" type="slidenum">
              <a:rPr lang="en-US" smtClean="0"/>
              <a:t>9</a:t>
            </a:fld>
            <a:endParaRPr lang="en-US"/>
          </a:p>
        </p:txBody>
      </p:sp>
    </p:spTree>
    <p:extLst>
      <p:ext uri="{BB962C8B-B14F-4D97-AF65-F5344CB8AC3E}">
        <p14:creationId xmlns:p14="http://schemas.microsoft.com/office/powerpoint/2010/main" val="1746800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1352</Words>
  <Application>Microsoft Office PowerPoint</Application>
  <PresentationFormat>Widescreen</PresentationFormat>
  <Paragraphs>472</Paragraphs>
  <Slides>67</Slides>
  <Notes>17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67</vt:i4>
      </vt:variant>
    </vt:vector>
  </HeadingPairs>
  <TitlesOfParts>
    <vt:vector size="77" baseType="lpstr">
      <vt:lpstr>Arial</vt:lpstr>
      <vt:lpstr>Calibri</vt:lpstr>
      <vt:lpstr>Calibri Light</vt:lpstr>
      <vt:lpstr>Georgia</vt:lpstr>
      <vt:lpstr>Times New Roman</vt:lpstr>
      <vt:lpstr>Wingdings</vt:lpstr>
      <vt:lpstr>Office Theme</vt:lpstr>
      <vt:lpstr>Image</vt:lpstr>
      <vt:lpstr>Adobe Photoshop Image</vt:lpstr>
      <vt:lpstr>Microsoft Equation 3.0</vt:lpstr>
      <vt:lpstr>Test 1</vt:lpstr>
      <vt:lpstr>Labs</vt:lpstr>
      <vt:lpstr>Getting Data Into Your  GIS Project</vt:lpstr>
      <vt:lpstr>Adding Excel Tables</vt:lpstr>
      <vt:lpstr>PowerPoint Presentation</vt:lpstr>
      <vt:lpstr>Adding X,Y Data</vt:lpstr>
      <vt:lpstr>Geocoding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Geocoding Work?</vt:lpstr>
      <vt:lpstr>PowerPoint Presentation</vt:lpstr>
      <vt:lpstr>The Joys and Sorrows of Geocoding</vt:lpstr>
      <vt:lpstr>Geocoding White Pages Directories</vt:lpstr>
      <vt:lpstr>Work flow </vt:lpstr>
      <vt:lpstr>Offset Distance</vt:lpstr>
      <vt:lpstr>First Attempt </vt:lpstr>
      <vt:lpstr>Failure to Match </vt:lpstr>
      <vt:lpstr>Errors in the Address Recording Process</vt:lpstr>
      <vt:lpstr>Errors in the Address Recording Process</vt:lpstr>
      <vt:lpstr>Errors in the Reference Data</vt:lpstr>
      <vt:lpstr>Error in the Reference Data</vt:lpstr>
      <vt:lpstr>No street with the name given?</vt:lpstr>
      <vt:lpstr>   Rematching </vt:lpstr>
      <vt:lpstr>PowerPoint Presentation</vt:lpstr>
      <vt:lpstr>Analyzing Matched Addresses</vt:lpstr>
      <vt:lpstr>How does digital orthophotography help?</vt:lpstr>
      <vt:lpstr>PowerPoint Presentation</vt:lpstr>
      <vt:lpstr>PowerPoint Presentation</vt:lpstr>
      <vt:lpstr>Errors in the Reference Data</vt:lpstr>
      <vt:lpstr>Editing </vt:lpstr>
      <vt:lpstr>PowerPoint Presentation</vt:lpstr>
      <vt:lpstr>Spatial Analysis Part 3</vt:lpstr>
      <vt:lpstr>PowerPoint Presentation</vt:lpstr>
      <vt:lpstr>Examples of Raster Analysis</vt:lpstr>
      <vt:lpstr>PowerPoint Presentation</vt:lpstr>
      <vt:lpstr>PowerPoint Presentation</vt:lpstr>
      <vt:lpstr>PowerPoint Presentation</vt:lpstr>
      <vt:lpstr>PowerPoint Presentation</vt:lpstr>
      <vt:lpstr>PowerPoint Presentation</vt:lpstr>
      <vt:lpstr>Many Local Functions</vt:lpstr>
      <vt:lpstr>Logical Operations AND</vt:lpstr>
      <vt:lpstr>Logical Operations OR</vt:lpstr>
      <vt:lpstr>Logical Operations NOT</vt:lpstr>
      <vt:lpstr>PowerPoint Presentation</vt:lpstr>
      <vt:lpstr>An Example of a Logical Operation</vt:lpstr>
      <vt:lpstr>Reclassification</vt:lpstr>
      <vt:lpstr>PowerPoint Presentation</vt:lpstr>
      <vt:lpstr>PowerPoint Presentation</vt:lpstr>
      <vt:lpstr>PowerPoint Presentation</vt:lpstr>
      <vt:lpstr>PowerPoint Presentation</vt:lpstr>
      <vt:lpstr>Overlay</vt:lpstr>
      <vt:lpstr>Raster Clip Operation</vt:lpstr>
      <vt:lpstr>Raster Addition</vt:lpstr>
      <vt:lpstr>Be Careful of Ambiguity</vt:lpstr>
      <vt:lpstr>PowerPoint Presentation</vt:lpstr>
      <vt:lpstr>Raster Overlay in Idrisi</vt:lpstr>
      <vt:lpstr>PowerPoint Presentation</vt:lpstr>
      <vt:lpstr>PowerPoint Presentation</vt:lpstr>
      <vt:lpstr>PowerPoint Presentation</vt:lpstr>
    </vt:vector>
  </TitlesOfParts>
  <Company>University of Maine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Constance C Holden</dc:creator>
  <cp:lastModifiedBy>Connie Holden</cp:lastModifiedBy>
  <cp:revision>20</cp:revision>
  <cp:lastPrinted>2017-10-12T12:08:52Z</cp:lastPrinted>
  <dcterms:created xsi:type="dcterms:W3CDTF">2017-10-11T18:08:37Z</dcterms:created>
  <dcterms:modified xsi:type="dcterms:W3CDTF">2017-10-12T12:38:23Z</dcterms:modified>
</cp:coreProperties>
</file>