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2"/>
  </p:notesMasterIdLst>
  <p:sldIdLst>
    <p:sldId id="256" r:id="rId2"/>
    <p:sldId id="258"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72" userDrawn="1">
          <p15:clr>
            <a:srgbClr val="A4A3A4"/>
          </p15:clr>
        </p15:guide>
        <p15:guide id="2" pos="2880" userDrawn="1">
          <p15:clr>
            <a:srgbClr val="A4A3A4"/>
          </p15:clr>
        </p15:guide>
        <p15:guide id="3" orient="horz" pos="456" userDrawn="1">
          <p15:clr>
            <a:srgbClr val="A4A3A4"/>
          </p15:clr>
        </p15:guide>
        <p15:guide id="4" pos="264" userDrawn="1">
          <p15:clr>
            <a:srgbClr val="A4A3A4"/>
          </p15:clr>
        </p15:guide>
        <p15:guide id="5" orient="horz" pos="1176" userDrawn="1">
          <p15:clr>
            <a:srgbClr val="A4A3A4"/>
          </p15:clr>
        </p15:guide>
        <p15:guide id="6" pos="5496" userDrawn="1">
          <p15:clr>
            <a:srgbClr val="A4A3A4"/>
          </p15:clr>
        </p15:guide>
        <p15:guide id="7" pos="2664" userDrawn="1">
          <p15:clr>
            <a:srgbClr val="A4A3A4"/>
          </p15:clr>
        </p15:guide>
        <p15:guide id="8" orient="horz" pos="7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3066"/>
    <a:srgbClr val="6E89AC"/>
    <a:srgbClr val="FF40FF"/>
    <a:srgbClr val="7B59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21"/>
    <p:restoredTop sz="94886"/>
  </p:normalViewPr>
  <p:slideViewPr>
    <p:cSldViewPr snapToGrid="0" snapToObjects="1">
      <p:cViewPr varScale="1">
        <p:scale>
          <a:sx n="124" d="100"/>
          <a:sy n="124" d="100"/>
        </p:scale>
        <p:origin x="2040" y="168"/>
      </p:cViewPr>
      <p:guideLst>
        <p:guide orient="horz" pos="1872"/>
        <p:guide pos="2880"/>
        <p:guide orient="horz" pos="456"/>
        <p:guide pos="264"/>
        <p:guide orient="horz" pos="1176"/>
        <p:guide pos="5496"/>
        <p:guide pos="2664"/>
        <p:guide orient="horz" pos="79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8FAD6A-21DD-6245-AA76-C1DDF94748B6}" type="datetimeFigureOut">
              <a:rPr lang="en-US" smtClean="0"/>
              <a:t>4/10/24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4E6DFA-B785-274C-8E66-357569F67849}" type="slidenum">
              <a:rPr lang="en-US" smtClean="0"/>
              <a:t>‹#›</a:t>
            </a:fld>
            <a:endParaRPr lang="en-US"/>
          </a:p>
        </p:txBody>
      </p:sp>
    </p:spTree>
    <p:extLst>
      <p:ext uri="{BB962C8B-B14F-4D97-AF65-F5344CB8AC3E}">
        <p14:creationId xmlns:p14="http://schemas.microsoft.com/office/powerpoint/2010/main" val="215132737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4E6DFA-B785-274C-8E66-357569F67849}" type="slidenum">
              <a:rPr lang="en-US" smtClean="0"/>
              <a:t>1</a:t>
            </a:fld>
            <a:endParaRPr lang="en-US"/>
          </a:p>
        </p:txBody>
      </p:sp>
    </p:spTree>
    <p:extLst>
      <p:ext uri="{BB962C8B-B14F-4D97-AF65-F5344CB8AC3E}">
        <p14:creationId xmlns:p14="http://schemas.microsoft.com/office/powerpoint/2010/main" val="318320850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svg"/><Relationship Id="rId3" Type="http://schemas.openxmlformats.org/officeDocument/2006/relationships/image" Target="../media/image13.svg"/><Relationship Id="rId7" Type="http://schemas.openxmlformats.org/officeDocument/2006/relationships/image" Target="../media/image17.svg"/><Relationship Id="rId12" Type="http://schemas.openxmlformats.org/officeDocument/2006/relationships/image" Target="../media/image22.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11" Type="http://schemas.openxmlformats.org/officeDocument/2006/relationships/image" Target="../media/image21.svg"/><Relationship Id="rId5" Type="http://schemas.openxmlformats.org/officeDocument/2006/relationships/image" Target="../media/image15.svg"/><Relationship Id="rId15" Type="http://schemas.openxmlformats.org/officeDocument/2006/relationships/image" Target="../media/image2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svg"/><Relationship Id="rId14" Type="http://schemas.openxmlformats.org/officeDocument/2006/relationships/image" Target="../media/image2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DF6A8F8-D9F3-8D4E-828A-A1E81089172F}"/>
              </a:ext>
            </a:extLst>
          </p:cNvPr>
          <p:cNvSpPr/>
          <p:nvPr userDrawn="1"/>
        </p:nvSpPr>
        <p:spPr>
          <a:xfrm>
            <a:off x="0" y="181507"/>
            <a:ext cx="9144000" cy="4827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4A3BCA74-298E-B043-8DB4-67B763834D65}"/>
              </a:ext>
            </a:extLst>
          </p:cNvPr>
          <p:cNvSpPr/>
          <p:nvPr userDrawn="1"/>
        </p:nvSpPr>
        <p:spPr>
          <a:xfrm>
            <a:off x="0" y="741537"/>
            <a:ext cx="3119240" cy="390143"/>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000AC90-F518-AF44-B2F4-D18F230CF7E7}"/>
              </a:ext>
            </a:extLst>
          </p:cNvPr>
          <p:cNvPicPr>
            <a:picLocks noChangeAspect="1"/>
          </p:cNvPicPr>
          <p:nvPr userDrawn="1"/>
        </p:nvPicPr>
        <p:blipFill rotWithShape="1">
          <a:blip r:embed="rId2"/>
          <a:srcRect t="1" r="26714" b="19681"/>
          <a:stretch/>
        </p:blipFill>
        <p:spPr>
          <a:xfrm>
            <a:off x="372407" y="804861"/>
            <a:ext cx="2625184" cy="277901"/>
          </a:xfrm>
          <a:prstGeom prst="rect">
            <a:avLst/>
          </a:prstGeom>
        </p:spPr>
      </p:pic>
      <p:pic>
        <p:nvPicPr>
          <p:cNvPr id="8" name="Picture 7">
            <a:extLst>
              <a:ext uri="{FF2B5EF4-FFF2-40B4-BE49-F238E27FC236}">
                <a16:creationId xmlns:a16="http://schemas.microsoft.com/office/drawing/2014/main" id="{2E452B4D-DFAF-6345-A72F-FF83128DDA45}"/>
              </a:ext>
            </a:extLst>
          </p:cNvPr>
          <p:cNvPicPr>
            <a:picLocks noChangeAspect="1"/>
          </p:cNvPicPr>
          <p:nvPr userDrawn="1"/>
        </p:nvPicPr>
        <p:blipFill>
          <a:blip r:embed="rId3"/>
          <a:srcRect/>
          <a:stretch/>
        </p:blipFill>
        <p:spPr>
          <a:xfrm flipH="1">
            <a:off x="4328225" y="3984621"/>
            <a:ext cx="396218" cy="396218"/>
          </a:xfrm>
          <a:prstGeom prst="rect">
            <a:avLst/>
          </a:prstGeom>
        </p:spPr>
      </p:pic>
      <p:pic>
        <p:nvPicPr>
          <p:cNvPr id="9" name="Picture 8">
            <a:extLst>
              <a:ext uri="{FF2B5EF4-FFF2-40B4-BE49-F238E27FC236}">
                <a16:creationId xmlns:a16="http://schemas.microsoft.com/office/drawing/2014/main" id="{9E269AA8-C415-1149-A0AB-90B013E7B18E}"/>
              </a:ext>
            </a:extLst>
          </p:cNvPr>
          <p:cNvPicPr>
            <a:picLocks noChangeAspect="1"/>
          </p:cNvPicPr>
          <p:nvPr userDrawn="1"/>
        </p:nvPicPr>
        <p:blipFill>
          <a:blip r:embed="rId4"/>
          <a:srcRect/>
          <a:stretch/>
        </p:blipFill>
        <p:spPr>
          <a:xfrm flipH="1">
            <a:off x="466494" y="4025203"/>
            <a:ext cx="351850" cy="351850"/>
          </a:xfrm>
          <a:prstGeom prst="rect">
            <a:avLst/>
          </a:prstGeom>
        </p:spPr>
      </p:pic>
      <p:pic>
        <p:nvPicPr>
          <p:cNvPr id="10" name="Picture 9">
            <a:extLst>
              <a:ext uri="{FF2B5EF4-FFF2-40B4-BE49-F238E27FC236}">
                <a16:creationId xmlns:a16="http://schemas.microsoft.com/office/drawing/2014/main" id="{9297E459-EB31-244A-AE2B-506C51DD09A0}"/>
              </a:ext>
            </a:extLst>
          </p:cNvPr>
          <p:cNvPicPr>
            <a:picLocks noChangeAspect="1"/>
          </p:cNvPicPr>
          <p:nvPr userDrawn="1"/>
        </p:nvPicPr>
        <p:blipFill>
          <a:blip r:embed="rId5"/>
          <a:srcRect/>
          <a:stretch/>
        </p:blipFill>
        <p:spPr>
          <a:xfrm flipH="1">
            <a:off x="466494" y="4628102"/>
            <a:ext cx="351850" cy="351850"/>
          </a:xfrm>
          <a:prstGeom prst="rect">
            <a:avLst/>
          </a:prstGeom>
        </p:spPr>
      </p:pic>
      <p:pic>
        <p:nvPicPr>
          <p:cNvPr id="11" name="Picture 10">
            <a:extLst>
              <a:ext uri="{FF2B5EF4-FFF2-40B4-BE49-F238E27FC236}">
                <a16:creationId xmlns:a16="http://schemas.microsoft.com/office/drawing/2014/main" id="{4845190A-07C8-F740-99C6-F9ECAB6F2E10}"/>
              </a:ext>
            </a:extLst>
          </p:cNvPr>
          <p:cNvPicPr>
            <a:picLocks noChangeAspect="1"/>
          </p:cNvPicPr>
          <p:nvPr userDrawn="1"/>
        </p:nvPicPr>
        <p:blipFill>
          <a:blip r:embed="rId6"/>
          <a:srcRect/>
          <a:stretch/>
        </p:blipFill>
        <p:spPr>
          <a:xfrm flipH="1">
            <a:off x="2596558" y="3423130"/>
            <a:ext cx="370624" cy="370624"/>
          </a:xfrm>
          <a:prstGeom prst="rect">
            <a:avLst/>
          </a:prstGeom>
        </p:spPr>
      </p:pic>
      <p:pic>
        <p:nvPicPr>
          <p:cNvPr id="12" name="Picture 11">
            <a:extLst>
              <a:ext uri="{FF2B5EF4-FFF2-40B4-BE49-F238E27FC236}">
                <a16:creationId xmlns:a16="http://schemas.microsoft.com/office/drawing/2014/main" id="{CBDD7C5C-3B23-DE46-9E86-858956BDB8F2}"/>
              </a:ext>
            </a:extLst>
          </p:cNvPr>
          <p:cNvPicPr>
            <a:picLocks noChangeAspect="1"/>
          </p:cNvPicPr>
          <p:nvPr userDrawn="1"/>
        </p:nvPicPr>
        <p:blipFill>
          <a:blip r:embed="rId7"/>
          <a:srcRect/>
          <a:stretch/>
        </p:blipFill>
        <p:spPr>
          <a:xfrm flipH="1">
            <a:off x="2603172" y="4011411"/>
            <a:ext cx="357396" cy="357396"/>
          </a:xfrm>
          <a:prstGeom prst="rect">
            <a:avLst/>
          </a:prstGeom>
        </p:spPr>
      </p:pic>
      <p:pic>
        <p:nvPicPr>
          <p:cNvPr id="13" name="Picture 12">
            <a:extLst>
              <a:ext uri="{FF2B5EF4-FFF2-40B4-BE49-F238E27FC236}">
                <a16:creationId xmlns:a16="http://schemas.microsoft.com/office/drawing/2014/main" id="{AF3E39E6-8458-D04D-9198-56834C809E73}"/>
              </a:ext>
            </a:extLst>
          </p:cNvPr>
          <p:cNvPicPr>
            <a:picLocks noChangeAspect="1"/>
          </p:cNvPicPr>
          <p:nvPr userDrawn="1"/>
        </p:nvPicPr>
        <p:blipFill>
          <a:blip r:embed="rId8"/>
          <a:srcRect/>
          <a:stretch/>
        </p:blipFill>
        <p:spPr>
          <a:xfrm flipH="1">
            <a:off x="2605945" y="4617907"/>
            <a:ext cx="351850" cy="351850"/>
          </a:xfrm>
          <a:prstGeom prst="rect">
            <a:avLst/>
          </a:prstGeom>
        </p:spPr>
      </p:pic>
      <p:pic>
        <p:nvPicPr>
          <p:cNvPr id="14" name="Picture 13">
            <a:extLst>
              <a:ext uri="{FF2B5EF4-FFF2-40B4-BE49-F238E27FC236}">
                <a16:creationId xmlns:a16="http://schemas.microsoft.com/office/drawing/2014/main" id="{822E82F1-6AB5-4B44-AB0F-C315CFCAB9DC}"/>
              </a:ext>
            </a:extLst>
          </p:cNvPr>
          <p:cNvPicPr>
            <a:picLocks noChangeAspect="1"/>
          </p:cNvPicPr>
          <p:nvPr userDrawn="1"/>
        </p:nvPicPr>
        <p:blipFill>
          <a:blip r:embed="rId9"/>
          <a:srcRect/>
          <a:stretch/>
        </p:blipFill>
        <p:spPr>
          <a:xfrm flipH="1">
            <a:off x="4328225" y="3430026"/>
            <a:ext cx="396218" cy="396218"/>
          </a:xfrm>
          <a:prstGeom prst="rect">
            <a:avLst/>
          </a:prstGeom>
        </p:spPr>
      </p:pic>
      <p:pic>
        <p:nvPicPr>
          <p:cNvPr id="15" name="Picture 14">
            <a:extLst>
              <a:ext uri="{FF2B5EF4-FFF2-40B4-BE49-F238E27FC236}">
                <a16:creationId xmlns:a16="http://schemas.microsoft.com/office/drawing/2014/main" id="{F9A345DC-CDF6-A14F-9550-088D8E7D1078}"/>
              </a:ext>
            </a:extLst>
          </p:cNvPr>
          <p:cNvPicPr>
            <a:picLocks noChangeAspect="1"/>
          </p:cNvPicPr>
          <p:nvPr userDrawn="1"/>
        </p:nvPicPr>
        <p:blipFill>
          <a:blip r:embed="rId10"/>
          <a:srcRect/>
          <a:stretch/>
        </p:blipFill>
        <p:spPr>
          <a:xfrm flipH="1">
            <a:off x="466495" y="3441904"/>
            <a:ext cx="351851" cy="351851"/>
          </a:xfrm>
          <a:prstGeom prst="rect">
            <a:avLst/>
          </a:prstGeom>
        </p:spPr>
      </p:pic>
      <p:sp>
        <p:nvSpPr>
          <p:cNvPr id="16" name="Subtitle 2">
            <a:extLst>
              <a:ext uri="{FF2B5EF4-FFF2-40B4-BE49-F238E27FC236}">
                <a16:creationId xmlns:a16="http://schemas.microsoft.com/office/drawing/2014/main" id="{42D4AEBB-B2E5-9944-AC45-99C0A20A9E5B}"/>
              </a:ext>
            </a:extLst>
          </p:cNvPr>
          <p:cNvSpPr txBox="1">
            <a:spLocks/>
          </p:cNvSpPr>
          <p:nvPr userDrawn="1"/>
        </p:nvSpPr>
        <p:spPr>
          <a:xfrm>
            <a:off x="948943" y="3438909"/>
            <a:ext cx="1663615" cy="2460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Career &amp; Self Development </a:t>
            </a:r>
            <a:endParaRPr lang="en-US" sz="1200" dirty="0">
              <a:latin typeface="Arial" panose="020B0604020202020204" pitchFamily="34" charset="0"/>
              <a:cs typeface="Arial" panose="020B0604020202020204" pitchFamily="34" charset="0"/>
            </a:endParaRPr>
          </a:p>
        </p:txBody>
      </p:sp>
      <p:sp>
        <p:nvSpPr>
          <p:cNvPr id="17" name="Subtitle 2">
            <a:extLst>
              <a:ext uri="{FF2B5EF4-FFF2-40B4-BE49-F238E27FC236}">
                <a16:creationId xmlns:a16="http://schemas.microsoft.com/office/drawing/2014/main" id="{593F5AA6-FD87-ED41-8C65-5A46CFF4AF98}"/>
              </a:ext>
            </a:extLst>
          </p:cNvPr>
          <p:cNvSpPr txBox="1">
            <a:spLocks/>
          </p:cNvSpPr>
          <p:nvPr userDrawn="1"/>
        </p:nvSpPr>
        <p:spPr>
          <a:xfrm>
            <a:off x="948943" y="4089568"/>
            <a:ext cx="1663615" cy="2460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Communication </a:t>
            </a:r>
            <a:endParaRPr lang="en-US" sz="1200" dirty="0">
              <a:latin typeface="Arial" panose="020B0604020202020204" pitchFamily="34" charset="0"/>
              <a:cs typeface="Arial" panose="020B0604020202020204" pitchFamily="34" charset="0"/>
            </a:endParaRPr>
          </a:p>
        </p:txBody>
      </p:sp>
      <p:sp>
        <p:nvSpPr>
          <p:cNvPr id="18" name="Subtitle 2">
            <a:extLst>
              <a:ext uri="{FF2B5EF4-FFF2-40B4-BE49-F238E27FC236}">
                <a16:creationId xmlns:a16="http://schemas.microsoft.com/office/drawing/2014/main" id="{72979CD0-CCB6-784F-BE69-BC2E6FAD9976}"/>
              </a:ext>
            </a:extLst>
          </p:cNvPr>
          <p:cNvSpPr txBox="1">
            <a:spLocks/>
          </p:cNvSpPr>
          <p:nvPr userDrawn="1"/>
        </p:nvSpPr>
        <p:spPr>
          <a:xfrm>
            <a:off x="948943" y="4703762"/>
            <a:ext cx="1663615" cy="2460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Critical Thinking</a:t>
            </a:r>
          </a:p>
        </p:txBody>
      </p:sp>
      <p:sp>
        <p:nvSpPr>
          <p:cNvPr id="19" name="Subtitle 2">
            <a:extLst>
              <a:ext uri="{FF2B5EF4-FFF2-40B4-BE49-F238E27FC236}">
                <a16:creationId xmlns:a16="http://schemas.microsoft.com/office/drawing/2014/main" id="{D74DD305-B0A8-FC4E-9FE9-E0959663B580}"/>
              </a:ext>
            </a:extLst>
          </p:cNvPr>
          <p:cNvSpPr txBox="1">
            <a:spLocks/>
          </p:cNvSpPr>
          <p:nvPr userDrawn="1"/>
        </p:nvSpPr>
        <p:spPr>
          <a:xfrm>
            <a:off x="3060049" y="3438909"/>
            <a:ext cx="1301753" cy="396217"/>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Equity &amp; </a:t>
            </a:r>
            <a:br>
              <a:rPr lang="en-US" sz="1200" dirty="0">
                <a:solidFill>
                  <a:srgbClr val="7B597E"/>
                </a:solidFill>
                <a:latin typeface="Arial" panose="020B0604020202020204" pitchFamily="34" charset="0"/>
                <a:cs typeface="Arial" panose="020B0604020202020204" pitchFamily="34" charset="0"/>
              </a:rPr>
            </a:br>
            <a:r>
              <a:rPr lang="en-US" sz="1200" dirty="0">
                <a:solidFill>
                  <a:srgbClr val="7B597E"/>
                </a:solidFill>
                <a:latin typeface="Arial" panose="020B0604020202020204" pitchFamily="34" charset="0"/>
                <a:cs typeface="Arial" panose="020B0604020202020204" pitchFamily="34" charset="0"/>
              </a:rPr>
              <a:t>Inclusion </a:t>
            </a:r>
            <a:endParaRPr lang="en-US" sz="1200" dirty="0">
              <a:latin typeface="Arial" panose="020B0604020202020204" pitchFamily="34" charset="0"/>
              <a:cs typeface="Arial" panose="020B0604020202020204" pitchFamily="34" charset="0"/>
            </a:endParaRPr>
          </a:p>
        </p:txBody>
      </p:sp>
      <p:sp>
        <p:nvSpPr>
          <p:cNvPr id="20" name="Subtitle 2">
            <a:extLst>
              <a:ext uri="{FF2B5EF4-FFF2-40B4-BE49-F238E27FC236}">
                <a16:creationId xmlns:a16="http://schemas.microsoft.com/office/drawing/2014/main" id="{D789C604-6BDD-514E-9AE3-6D2648C2E3FD}"/>
              </a:ext>
            </a:extLst>
          </p:cNvPr>
          <p:cNvSpPr txBox="1">
            <a:spLocks/>
          </p:cNvSpPr>
          <p:nvPr userDrawn="1"/>
        </p:nvSpPr>
        <p:spPr>
          <a:xfrm>
            <a:off x="3060049" y="4089568"/>
            <a:ext cx="1301753" cy="30671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Leadership </a:t>
            </a:r>
            <a:endParaRPr lang="en-US" sz="1200" dirty="0">
              <a:latin typeface="Arial" panose="020B0604020202020204" pitchFamily="34" charset="0"/>
              <a:cs typeface="Arial" panose="020B0604020202020204" pitchFamily="34" charset="0"/>
            </a:endParaRPr>
          </a:p>
        </p:txBody>
      </p:sp>
      <p:sp>
        <p:nvSpPr>
          <p:cNvPr id="21" name="Subtitle 2">
            <a:extLst>
              <a:ext uri="{FF2B5EF4-FFF2-40B4-BE49-F238E27FC236}">
                <a16:creationId xmlns:a16="http://schemas.microsoft.com/office/drawing/2014/main" id="{E49E7126-9542-1B41-9DDE-1CE322122348}"/>
              </a:ext>
            </a:extLst>
          </p:cNvPr>
          <p:cNvSpPr txBox="1">
            <a:spLocks/>
          </p:cNvSpPr>
          <p:nvPr userDrawn="1"/>
        </p:nvSpPr>
        <p:spPr>
          <a:xfrm>
            <a:off x="3060049" y="4703762"/>
            <a:ext cx="1301753" cy="30671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Professionalism</a:t>
            </a:r>
          </a:p>
        </p:txBody>
      </p:sp>
      <p:sp>
        <p:nvSpPr>
          <p:cNvPr id="22" name="Subtitle 2">
            <a:extLst>
              <a:ext uri="{FF2B5EF4-FFF2-40B4-BE49-F238E27FC236}">
                <a16:creationId xmlns:a16="http://schemas.microsoft.com/office/drawing/2014/main" id="{112A28FD-769E-CB4E-B69F-6136FE586EC2}"/>
              </a:ext>
            </a:extLst>
          </p:cNvPr>
          <p:cNvSpPr txBox="1">
            <a:spLocks/>
          </p:cNvSpPr>
          <p:nvPr userDrawn="1"/>
        </p:nvSpPr>
        <p:spPr>
          <a:xfrm>
            <a:off x="4812374" y="3487037"/>
            <a:ext cx="956395" cy="2460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Teamwork </a:t>
            </a:r>
            <a:endParaRPr lang="en-US" sz="1200" dirty="0">
              <a:latin typeface="Arial" panose="020B0604020202020204" pitchFamily="34" charset="0"/>
              <a:cs typeface="Arial" panose="020B0604020202020204" pitchFamily="34" charset="0"/>
            </a:endParaRPr>
          </a:p>
        </p:txBody>
      </p:sp>
      <p:sp>
        <p:nvSpPr>
          <p:cNvPr id="23" name="Subtitle 2">
            <a:extLst>
              <a:ext uri="{FF2B5EF4-FFF2-40B4-BE49-F238E27FC236}">
                <a16:creationId xmlns:a16="http://schemas.microsoft.com/office/drawing/2014/main" id="{69105896-5E9E-5048-9174-A6853220A61D}"/>
              </a:ext>
            </a:extLst>
          </p:cNvPr>
          <p:cNvSpPr txBox="1">
            <a:spLocks/>
          </p:cNvSpPr>
          <p:nvPr userDrawn="1"/>
        </p:nvSpPr>
        <p:spPr>
          <a:xfrm>
            <a:off x="4812374" y="4089568"/>
            <a:ext cx="956395" cy="3222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Technology </a:t>
            </a:r>
            <a:endParaRPr lang="en-US" sz="1200" dirty="0">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9BB05F29-C5D3-F948-AA71-0FBC33651EEE}"/>
              </a:ext>
            </a:extLst>
          </p:cNvPr>
          <p:cNvSpPr/>
          <p:nvPr userDrawn="1"/>
        </p:nvSpPr>
        <p:spPr>
          <a:xfrm>
            <a:off x="6342247" y="3982192"/>
            <a:ext cx="1841500" cy="1169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descr="A picture containing logo&#10;&#10;Description automatically generated">
            <a:extLst>
              <a:ext uri="{FF2B5EF4-FFF2-40B4-BE49-F238E27FC236}">
                <a16:creationId xmlns:a16="http://schemas.microsoft.com/office/drawing/2014/main" id="{B1C75435-FDB9-4149-802B-187BA4B4C3C4}"/>
              </a:ext>
            </a:extLst>
          </p:cNvPr>
          <p:cNvPicPr>
            <a:picLocks noChangeAspect="1"/>
          </p:cNvPicPr>
          <p:nvPr userDrawn="1"/>
        </p:nvPicPr>
        <p:blipFill>
          <a:blip r:embed="rId11"/>
          <a:stretch>
            <a:fillRect/>
          </a:stretch>
        </p:blipFill>
        <p:spPr>
          <a:xfrm>
            <a:off x="6852496" y="4123378"/>
            <a:ext cx="866173" cy="848850"/>
          </a:xfrm>
          <a:prstGeom prst="rect">
            <a:avLst/>
          </a:prstGeom>
        </p:spPr>
      </p:pic>
      <p:sp>
        <p:nvSpPr>
          <p:cNvPr id="26" name="Rectangle 25">
            <a:extLst>
              <a:ext uri="{FF2B5EF4-FFF2-40B4-BE49-F238E27FC236}">
                <a16:creationId xmlns:a16="http://schemas.microsoft.com/office/drawing/2014/main" id="{77D7BD6D-6614-BA47-9A14-67B31483CE29}"/>
              </a:ext>
            </a:extLst>
          </p:cNvPr>
          <p:cNvSpPr/>
          <p:nvPr userDrawn="1"/>
        </p:nvSpPr>
        <p:spPr>
          <a:xfrm>
            <a:off x="6342247" y="767812"/>
            <a:ext cx="1841500" cy="2229302"/>
          </a:xfrm>
          <a:prstGeom prst="rect">
            <a:avLst/>
          </a:prstGeom>
          <a:solidFill>
            <a:srgbClr val="6E8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Subtitle 2">
            <a:extLst>
              <a:ext uri="{FF2B5EF4-FFF2-40B4-BE49-F238E27FC236}">
                <a16:creationId xmlns:a16="http://schemas.microsoft.com/office/drawing/2014/main" id="{1FBB20B0-FE2C-AE40-AAEA-3E89BEA734AF}"/>
              </a:ext>
            </a:extLst>
          </p:cNvPr>
          <p:cNvSpPr txBox="1">
            <a:spLocks/>
          </p:cNvSpPr>
          <p:nvPr userDrawn="1"/>
        </p:nvSpPr>
        <p:spPr>
          <a:xfrm>
            <a:off x="6514422" y="991871"/>
            <a:ext cx="1542323" cy="1937754"/>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spcBef>
                <a:spcPts val="0"/>
              </a:spcBef>
              <a:spcAft>
                <a:spcPts val="300"/>
              </a:spcAft>
            </a:pPr>
            <a:r>
              <a:rPr lang="en-US" sz="1200" b="1" spc="150" dirty="0">
                <a:solidFill>
                  <a:schemeClr val="bg1"/>
                </a:solidFill>
                <a:latin typeface="Arial" panose="020B0604020202020204" pitchFamily="34" charset="0"/>
                <a:cs typeface="Arial" panose="020B0604020202020204" pitchFamily="34" charset="0"/>
              </a:rPr>
              <a:t>What is Career Readiness? </a:t>
            </a:r>
          </a:p>
          <a:p>
            <a:pPr algn="l">
              <a:lnSpc>
                <a:spcPts val="1400"/>
              </a:lnSpc>
              <a:spcBef>
                <a:spcPts val="0"/>
              </a:spcBef>
            </a:pPr>
            <a:r>
              <a:rPr lang="en-US" sz="1000" dirty="0">
                <a:solidFill>
                  <a:schemeClr val="bg1"/>
                </a:solidFill>
                <a:latin typeface="Arial" panose="020B0604020202020204" pitchFamily="34" charset="0"/>
                <a:cs typeface="Arial" panose="020B0604020202020204" pitchFamily="34" charset="0"/>
              </a:rPr>
              <a:t>Career readiness is a foundation from which </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to demonstrate requisite core competencies that </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broadly prepare the college educated for success in </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the workplace and lifelong career management.</a:t>
            </a:r>
          </a:p>
        </p:txBody>
      </p:sp>
      <p:sp>
        <p:nvSpPr>
          <p:cNvPr id="28" name="Rectangle 27">
            <a:extLst>
              <a:ext uri="{FF2B5EF4-FFF2-40B4-BE49-F238E27FC236}">
                <a16:creationId xmlns:a16="http://schemas.microsoft.com/office/drawing/2014/main" id="{B2A54240-A196-4644-A28E-08461129F077}"/>
              </a:ext>
            </a:extLst>
          </p:cNvPr>
          <p:cNvSpPr/>
          <p:nvPr userDrawn="1"/>
        </p:nvSpPr>
        <p:spPr>
          <a:xfrm>
            <a:off x="6342247" y="3090941"/>
            <a:ext cx="1841500" cy="804089"/>
          </a:xfrm>
          <a:prstGeom prst="rect">
            <a:avLst/>
          </a:prstGeom>
          <a:solidFill>
            <a:srgbClr val="123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93360F8-38DF-3B4F-BEF0-04B7180345CA}"/>
              </a:ext>
            </a:extLst>
          </p:cNvPr>
          <p:cNvSpPr/>
          <p:nvPr userDrawn="1"/>
        </p:nvSpPr>
        <p:spPr>
          <a:xfrm>
            <a:off x="6507269" y="3215009"/>
            <a:ext cx="1673255" cy="530273"/>
          </a:xfrm>
          <a:prstGeom prst="rect">
            <a:avLst/>
          </a:prstGeom>
        </p:spPr>
        <p:txBody>
          <a:bodyPr wrap="square" lIns="0" tIns="0" rIns="0" bIns="0">
            <a:spAutoFit/>
          </a:bodyPr>
          <a:lstStyle/>
          <a:p>
            <a:pPr>
              <a:lnSpc>
                <a:spcPct val="107000"/>
              </a:lnSpc>
            </a:pPr>
            <a:r>
              <a:rPr lang="en-US" sz="11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a:t>
            </a:r>
            <a:br>
              <a:rPr lang="en-US" sz="1100" b="1" spc="100" dirty="0">
                <a:solidFill>
                  <a:schemeClr val="bg1"/>
                </a:solidFill>
                <a:latin typeface="Arial" panose="020B0604020202020204" pitchFamily="34" charset="0"/>
                <a:ea typeface="Calibri" panose="020F0502020204030204" pitchFamily="34" charset="0"/>
                <a:cs typeface="Arial" panose="020B0604020202020204" pitchFamily="34" charset="0"/>
              </a:rPr>
            </a:br>
            <a:r>
              <a:rPr lang="en-US" sz="1100" b="1" spc="100" dirty="0">
                <a:solidFill>
                  <a:schemeClr val="bg1"/>
                </a:solidFill>
                <a:latin typeface="Arial" panose="020B0604020202020204" pitchFamily="34" charset="0"/>
                <a:ea typeface="Calibri" panose="020F0502020204030204" pitchFamily="34" charset="0"/>
                <a:cs typeface="Arial" panose="020B0604020202020204" pitchFamily="34" charset="0"/>
              </a:rPr>
              <a:t>career-readiness-competencies</a:t>
            </a:r>
          </a:p>
        </p:txBody>
      </p:sp>
      <p:sp>
        <p:nvSpPr>
          <p:cNvPr id="32" name="Rectangle 31">
            <a:extLst>
              <a:ext uri="{FF2B5EF4-FFF2-40B4-BE49-F238E27FC236}">
                <a16:creationId xmlns:a16="http://schemas.microsoft.com/office/drawing/2014/main" id="{2971D3B3-4608-9B4C-B52D-91D2F41306F7}"/>
              </a:ext>
            </a:extLst>
          </p:cNvPr>
          <p:cNvSpPr/>
          <p:nvPr userDrawn="1"/>
        </p:nvSpPr>
        <p:spPr>
          <a:xfrm>
            <a:off x="353915" y="2443085"/>
            <a:ext cx="5414854" cy="765659"/>
          </a:xfrm>
          <a:prstGeom prst="rect">
            <a:avLst/>
          </a:prstGeom>
        </p:spPr>
        <p:txBody>
          <a:bodyPr wrap="square">
            <a:spAutoFit/>
          </a:bodyPr>
          <a:lstStyle/>
          <a:p>
            <a:pPr marL="0" marR="0" lvl="0" indent="0" algn="l" defTabSz="914400" rtl="0" eaLnBrk="1" fontAlgn="auto" latinLnBrk="0" hangingPunct="1">
              <a:lnSpc>
                <a:spcPts val="2200"/>
              </a:lnSpc>
              <a:spcBef>
                <a:spcPts val="0"/>
              </a:spcBef>
              <a:spcAft>
                <a:spcPts val="0"/>
              </a:spcAft>
              <a:buClrTx/>
              <a:buSzTx/>
              <a:buFont typeface="Arial" panose="020B0604020202020204" pitchFamily="34" charset="0"/>
              <a:buNone/>
              <a:tabLst/>
              <a:defRPr/>
            </a:pPr>
            <a:r>
              <a:rPr kumimoji="0" lang="en-US" sz="1300" b="1" i="0" u="none" strike="noStrike" kern="1200" cap="none" spc="10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t>Competencies</a:t>
            </a:r>
          </a:p>
          <a:p>
            <a:pPr marL="0" marR="0" lvl="0" indent="0" algn="l" defTabSz="914400" rtl="0" eaLnBrk="1" fontAlgn="auto" latinLnBrk="0" hangingPunct="1">
              <a:lnSpc>
                <a:spcPts val="16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There are eight career readiness competencies, each of which can be demonstrated in a variety of ways.</a:t>
            </a:r>
          </a:p>
        </p:txBody>
      </p:sp>
      <p:sp>
        <p:nvSpPr>
          <p:cNvPr id="33" name="Rectangle 32">
            <a:extLst>
              <a:ext uri="{FF2B5EF4-FFF2-40B4-BE49-F238E27FC236}">
                <a16:creationId xmlns:a16="http://schemas.microsoft.com/office/drawing/2014/main" id="{27A91827-3F84-3743-BFF0-3826D9451CEB}"/>
              </a:ext>
            </a:extLst>
          </p:cNvPr>
          <p:cNvSpPr/>
          <p:nvPr userDrawn="1"/>
        </p:nvSpPr>
        <p:spPr>
          <a:xfrm>
            <a:off x="344701" y="1460014"/>
            <a:ext cx="5424067" cy="830997"/>
          </a:xfrm>
          <a:prstGeom prst="rect">
            <a:avLst/>
          </a:prstGeom>
        </p:spPr>
        <p:txBody>
          <a:bodyPr wrap="square">
            <a:spAutoFit/>
          </a:bodyPr>
          <a:lstStyle/>
          <a:p>
            <a:r>
              <a:rPr kumimoji="0" lang="en-US" sz="2400" b="0" i="0" u="none" strike="noStrike" kern="1200" cap="none" spc="200" normalizeH="0" baseline="0" noProof="0" dirty="0">
                <a:ln>
                  <a:noFill/>
                </a:ln>
                <a:solidFill>
                  <a:prstClr val="black"/>
                </a:solidFill>
                <a:effectLst/>
                <a:uLnTx/>
                <a:uFillTx/>
                <a:latin typeface="Arial" panose="020B0604020202020204" pitchFamily="34" charset="0"/>
                <a:ea typeface="Tahoma" panose="020B0604030504040204" pitchFamily="34" charset="0"/>
                <a:cs typeface="Arial" panose="020B0604020202020204" pitchFamily="34" charset="0"/>
              </a:rPr>
              <a:t>Competencies for a Career-Ready Workforce </a:t>
            </a:r>
            <a:r>
              <a:rPr kumimoji="0" lang="en-US" sz="2400" b="1" i="0" u="none" strike="noStrike" kern="1200" cap="none" spc="200" normalizeH="0" baseline="0" noProof="0" dirty="0">
                <a:ln>
                  <a:noFill/>
                </a:ln>
                <a:solidFill>
                  <a:prstClr val="black"/>
                </a:solidFill>
                <a:effectLst/>
                <a:uLnTx/>
                <a:uFillTx/>
                <a:latin typeface="Arial" panose="020B0604020202020204" pitchFamily="34" charset="0"/>
                <a:ea typeface="Tahoma" panose="020B0604030504040204" pitchFamily="34" charset="0"/>
                <a:cs typeface="Arial" panose="020B0604020202020204" pitchFamily="34" charset="0"/>
              </a:rPr>
              <a:t>Overview </a:t>
            </a:r>
            <a:endParaRPr lang="en-US" dirty="0"/>
          </a:p>
        </p:txBody>
      </p:sp>
    </p:spTree>
    <p:extLst>
      <p:ext uri="{BB962C8B-B14F-4D97-AF65-F5344CB8AC3E}">
        <p14:creationId xmlns:p14="http://schemas.microsoft.com/office/powerpoint/2010/main" val="2005916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C7B728E8-5106-F041-B9A9-C90B0151D47C}"/>
              </a:ext>
            </a:extLst>
          </p:cNvPr>
          <p:cNvSpPr txBox="1">
            <a:spLocks/>
          </p:cNvSpPr>
          <p:nvPr userDrawn="1"/>
        </p:nvSpPr>
        <p:spPr>
          <a:xfrm>
            <a:off x="4572001" y="1868207"/>
            <a:ext cx="4152900" cy="3659963"/>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600"/>
              </a:lnSpc>
              <a:spcBef>
                <a:spcPts val="0"/>
              </a:spcBef>
              <a:spcAft>
                <a:spcPts val="900"/>
              </a:spcAft>
              <a:buClr>
                <a:srgbClr val="7B597E"/>
              </a:buClr>
              <a:buNone/>
            </a:pPr>
            <a:r>
              <a:rPr lang="en-US" sz="1200" b="1" dirty="0">
                <a:solidFill>
                  <a:srgbClr val="123066"/>
                </a:solidFill>
                <a:latin typeface="Arial" panose="020B0604020202020204" pitchFamily="34" charset="0"/>
                <a:cs typeface="Arial" panose="020B0604020202020204" pitchFamily="34" charset="0"/>
              </a:rPr>
              <a:t>Sample Behaviors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Navigate change and be open to learning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new technologies.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Use technology to improve efficiency and productivity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of their work. </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Identify appropriate technology for completing specific tasks. </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Manage technology to integrate information to support relevant, effective, and timely decision-making. </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Quickly adapt to new or unfamiliar technologies. </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Manipulate information, construct ideas, and use technology to achieve strategic goals.</a:t>
            </a:r>
          </a:p>
          <a:p>
            <a:pPr marL="114300" indent="-114300">
              <a:lnSpc>
                <a:spcPts val="1600"/>
              </a:lnSpc>
              <a:spcBef>
                <a:spcPts val="0"/>
              </a:spcBef>
              <a:spcAft>
                <a:spcPts val="900"/>
              </a:spcAft>
              <a:buClr>
                <a:srgbClr val="7B597E"/>
              </a:buClr>
            </a:pPr>
            <a:endParaRPr lang="en-US" sz="1200" dirty="0">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5F962DA1-ADD2-6A41-8E40-79B5F8FF2551}"/>
              </a:ext>
            </a:extLst>
          </p:cNvPr>
          <p:cNvSpPr txBox="1">
            <a:spLocks/>
          </p:cNvSpPr>
          <p:nvPr userDrawn="1"/>
        </p:nvSpPr>
        <p:spPr>
          <a:xfrm>
            <a:off x="1557882" y="1869948"/>
            <a:ext cx="21251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spcAft>
                <a:spcPts val="400"/>
              </a:spcAft>
              <a:buClr>
                <a:srgbClr val="7B597E"/>
              </a:buClr>
              <a:buNone/>
            </a:pPr>
            <a:r>
              <a:rPr lang="en-US" sz="2400" spc="200" dirty="0">
                <a:solidFill>
                  <a:srgbClr val="6E89AC"/>
                </a:solidFill>
                <a:latin typeface="Arial" panose="020B0604020202020204" pitchFamily="34" charset="0"/>
                <a:cs typeface="Arial" panose="020B0604020202020204" pitchFamily="34" charset="0"/>
              </a:rPr>
              <a:t>Technology</a:t>
            </a:r>
          </a:p>
        </p:txBody>
      </p:sp>
      <p:pic>
        <p:nvPicPr>
          <p:cNvPr id="10" name="Picture 9" descr="Shape, rectangle&#10;&#10;Description automatically generated">
            <a:extLst>
              <a:ext uri="{FF2B5EF4-FFF2-40B4-BE49-F238E27FC236}">
                <a16:creationId xmlns:a16="http://schemas.microsoft.com/office/drawing/2014/main" id="{703FD5CD-BA14-C143-8331-AE5CA61EBD0B}"/>
              </a:ext>
            </a:extLst>
          </p:cNvPr>
          <p:cNvPicPr>
            <a:picLocks noChangeAspect="1"/>
          </p:cNvPicPr>
          <p:nvPr userDrawn="1"/>
        </p:nvPicPr>
        <p:blipFill>
          <a:blip r:embed="rId2"/>
          <a:stretch>
            <a:fillRect/>
          </a:stretch>
        </p:blipFill>
        <p:spPr>
          <a:xfrm>
            <a:off x="428763" y="1560291"/>
            <a:ext cx="1028561" cy="1028561"/>
          </a:xfrm>
          <a:prstGeom prst="rect">
            <a:avLst/>
          </a:prstGeom>
        </p:spPr>
      </p:pic>
      <p:sp>
        <p:nvSpPr>
          <p:cNvPr id="11" name="Rectangle 10">
            <a:extLst>
              <a:ext uri="{FF2B5EF4-FFF2-40B4-BE49-F238E27FC236}">
                <a16:creationId xmlns:a16="http://schemas.microsoft.com/office/drawing/2014/main" id="{14C32BAB-78D9-C84A-A11C-4CDFE222422C}"/>
              </a:ext>
            </a:extLst>
          </p:cNvPr>
          <p:cNvSpPr/>
          <p:nvPr userDrawn="1"/>
        </p:nvSpPr>
        <p:spPr>
          <a:xfrm>
            <a:off x="419100" y="2819400"/>
            <a:ext cx="3725838" cy="669799"/>
          </a:xfrm>
          <a:prstGeom prst="rect">
            <a:avLst/>
          </a:prstGeom>
        </p:spPr>
        <p:txBody>
          <a:bodyPr wrap="square" lIns="0" tIns="0" rIns="0" bIns="0">
            <a:spAutoFit/>
          </a:bodyPr>
          <a:lstStyle/>
          <a:p>
            <a:pPr marL="0" marR="0" lvl="0" indent="0" algn="l" defTabSz="9144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 and leverage technologies ethically to enhance efficiencies, complete tasks, and accomplish goals. </a:t>
            </a:r>
          </a:p>
        </p:txBody>
      </p:sp>
    </p:spTree>
    <p:extLst>
      <p:ext uri="{BB962C8B-B14F-4D97-AF65-F5344CB8AC3E}">
        <p14:creationId xmlns:p14="http://schemas.microsoft.com/office/powerpoint/2010/main" val="1502489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CE9AB5EC-AC39-DB41-A12F-9292890D6900}"/>
              </a:ext>
            </a:extLst>
          </p:cNvPr>
          <p:cNvSpPr/>
          <p:nvPr userDrawn="1"/>
        </p:nvSpPr>
        <p:spPr>
          <a:xfrm>
            <a:off x="0" y="181507"/>
            <a:ext cx="9144000" cy="4827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a:extLst>
              <a:ext uri="{FF2B5EF4-FFF2-40B4-BE49-F238E27FC236}">
                <a16:creationId xmlns:a16="http://schemas.microsoft.com/office/drawing/2014/main" id="{5B5B07F3-23C2-FA40-9613-AA501E188296}"/>
              </a:ext>
            </a:extLst>
          </p:cNvPr>
          <p:cNvSpPr txBox="1">
            <a:spLocks/>
          </p:cNvSpPr>
          <p:nvPr userDrawn="1"/>
        </p:nvSpPr>
        <p:spPr>
          <a:xfrm>
            <a:off x="5114868" y="1343276"/>
            <a:ext cx="3610032" cy="3591323"/>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300"/>
              </a:lnSpc>
              <a:spcBef>
                <a:spcPts val="0"/>
              </a:spcBef>
              <a:spcAft>
                <a:spcPts val="1800"/>
              </a:spcAft>
              <a:buClr>
                <a:srgbClr val="7B597E"/>
              </a:buClr>
              <a:buNone/>
            </a:pPr>
            <a:r>
              <a:rPr lang="en-US" sz="1100" b="1" dirty="0">
                <a:solidFill>
                  <a:srgbClr val="6E89AC"/>
                </a:solidFill>
                <a:latin typeface="Arial" panose="020B0604020202020204" pitchFamily="34" charset="0"/>
                <a:cs typeface="Arial" panose="020B0604020202020204" pitchFamily="34" charset="0"/>
              </a:rPr>
              <a:t>Leadership</a:t>
            </a:r>
            <a:br>
              <a:rPr lang="en-US" sz="1000" dirty="0">
                <a:solidFill>
                  <a:srgbClr val="7B597E"/>
                </a:solidFill>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Recognize and capitalize on personal and team strengths to achieve organizational goals.</a:t>
            </a:r>
          </a:p>
          <a:p>
            <a:pPr marL="0" indent="0">
              <a:lnSpc>
                <a:spcPts val="1300"/>
              </a:lnSpc>
              <a:spcBef>
                <a:spcPts val="0"/>
              </a:spcBef>
              <a:spcAft>
                <a:spcPts val="1800"/>
              </a:spcAft>
              <a:buClr>
                <a:srgbClr val="7B597E"/>
              </a:buClr>
              <a:buNone/>
            </a:pPr>
            <a:r>
              <a:rPr lang="en-US" sz="1100" b="1" dirty="0">
                <a:solidFill>
                  <a:srgbClr val="6E89AC"/>
                </a:solidFill>
                <a:latin typeface="Arial" panose="020B0604020202020204" pitchFamily="34" charset="0"/>
                <a:cs typeface="Arial" panose="020B0604020202020204" pitchFamily="34" charset="0"/>
              </a:rPr>
              <a:t>Professionalism</a:t>
            </a:r>
            <a:br>
              <a:rPr lang="en-US" sz="1000" dirty="0">
                <a:solidFill>
                  <a:srgbClr val="7B597E"/>
                </a:solidFill>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Knowing work environments differ greatly, understand and demonstrate effective work habits, and act in the interest of the larger community and workplace.</a:t>
            </a:r>
          </a:p>
          <a:p>
            <a:pPr marL="0" indent="0">
              <a:lnSpc>
                <a:spcPts val="1300"/>
              </a:lnSpc>
              <a:spcBef>
                <a:spcPts val="0"/>
              </a:spcBef>
              <a:spcAft>
                <a:spcPts val="1800"/>
              </a:spcAft>
              <a:buClr>
                <a:srgbClr val="7B597E"/>
              </a:buClr>
              <a:buNone/>
            </a:pPr>
            <a:r>
              <a:rPr lang="en-US" sz="1100" b="1" dirty="0">
                <a:solidFill>
                  <a:srgbClr val="6E89AC"/>
                </a:solidFill>
                <a:latin typeface="Arial" panose="020B0604020202020204" pitchFamily="34" charset="0"/>
                <a:cs typeface="Arial" panose="020B0604020202020204" pitchFamily="34" charset="0"/>
              </a:rPr>
              <a:t>Teamwork</a:t>
            </a:r>
            <a:br>
              <a:rPr lang="en-US" sz="1000" dirty="0">
                <a:solidFill>
                  <a:srgbClr val="7B597E"/>
                </a:solidFill>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Build and maintain collaborative relationships to work effectively </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toward common goals, while appreciating diverse viewpoints and shared responsibilities.</a:t>
            </a:r>
          </a:p>
          <a:p>
            <a:pPr marL="0" indent="0">
              <a:lnSpc>
                <a:spcPts val="1300"/>
              </a:lnSpc>
              <a:spcBef>
                <a:spcPts val="0"/>
              </a:spcBef>
              <a:spcAft>
                <a:spcPts val="1200"/>
              </a:spcAft>
              <a:buClr>
                <a:srgbClr val="7B597E"/>
              </a:buClr>
              <a:buNone/>
            </a:pPr>
            <a:r>
              <a:rPr lang="en-US" sz="1100" b="1" dirty="0">
                <a:solidFill>
                  <a:srgbClr val="6E89AC"/>
                </a:solidFill>
                <a:latin typeface="Arial" panose="020B0604020202020204" pitchFamily="34" charset="0"/>
                <a:cs typeface="Arial" panose="020B0604020202020204" pitchFamily="34" charset="0"/>
              </a:rPr>
              <a:t>Technology </a:t>
            </a:r>
            <a:br>
              <a:rPr lang="en-US" sz="1000" dirty="0">
                <a:solidFill>
                  <a:srgbClr val="7B597E"/>
                </a:solidFill>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Understand and leverage technologies ethically to enhance efficiencies, complete tasks, and accomplish goals. </a:t>
            </a:r>
          </a:p>
        </p:txBody>
      </p:sp>
      <p:sp>
        <p:nvSpPr>
          <p:cNvPr id="9" name="Title 1">
            <a:extLst>
              <a:ext uri="{FF2B5EF4-FFF2-40B4-BE49-F238E27FC236}">
                <a16:creationId xmlns:a16="http://schemas.microsoft.com/office/drawing/2014/main" id="{08494EFB-6129-4741-9E3C-1302FBA11358}"/>
              </a:ext>
            </a:extLst>
          </p:cNvPr>
          <p:cNvSpPr txBox="1">
            <a:spLocks/>
          </p:cNvSpPr>
          <p:nvPr userDrawn="1"/>
        </p:nvSpPr>
        <p:spPr>
          <a:xfrm>
            <a:off x="418012" y="592436"/>
            <a:ext cx="8540252" cy="575349"/>
          </a:xfrm>
          <a:prstGeom prst="rect">
            <a:avLst/>
          </a:prstGeom>
        </p:spPr>
        <p:txBody>
          <a:bodyPr vert="horz" lIns="0" tIns="0" rIns="0" bIns="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3000"/>
              </a:lnSpc>
            </a:pPr>
            <a:r>
              <a:rPr lang="en-US" sz="2600" dirty="0">
                <a:solidFill>
                  <a:srgbClr val="7B597E"/>
                </a:solidFill>
                <a:latin typeface="Arial" panose="020B0604020202020204" pitchFamily="34" charset="0"/>
                <a:cs typeface="Arial" panose="020B0604020202020204" pitchFamily="34" charset="0"/>
              </a:rPr>
              <a:t>Competencies for a Career-Ready Workforce Definitions</a:t>
            </a:r>
            <a:endParaRPr lang="en-US" sz="2600" b="1" spc="300" dirty="0">
              <a:latin typeface="Arial" panose="020B0604020202020204" pitchFamily="34" charset="0"/>
              <a:cs typeface="Arial" panose="020B0604020202020204" pitchFamily="34" charset="0"/>
            </a:endParaRPr>
          </a:p>
        </p:txBody>
      </p:sp>
      <p:pic>
        <p:nvPicPr>
          <p:cNvPr id="10" name="Graphic 9">
            <a:extLst>
              <a:ext uri="{FF2B5EF4-FFF2-40B4-BE49-F238E27FC236}">
                <a16:creationId xmlns:a16="http://schemas.microsoft.com/office/drawing/2014/main" id="{3FD82D35-9F15-4041-9B91-D3219E75AE6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9858" y="1274696"/>
            <a:ext cx="402336" cy="402336"/>
          </a:xfrm>
          <a:prstGeom prst="rect">
            <a:avLst/>
          </a:prstGeom>
        </p:spPr>
      </p:pic>
      <p:pic>
        <p:nvPicPr>
          <p:cNvPr id="11" name="Graphic 10">
            <a:extLst>
              <a:ext uri="{FF2B5EF4-FFF2-40B4-BE49-F238E27FC236}">
                <a16:creationId xmlns:a16="http://schemas.microsoft.com/office/drawing/2014/main" id="{B676A021-B7B3-6740-9564-6A8C5357125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flipH="1">
            <a:off x="439858" y="2533017"/>
            <a:ext cx="401263" cy="401263"/>
          </a:xfrm>
          <a:prstGeom prst="rect">
            <a:avLst/>
          </a:prstGeom>
        </p:spPr>
      </p:pic>
      <p:pic>
        <p:nvPicPr>
          <p:cNvPr id="12" name="Graphic 11">
            <a:extLst>
              <a:ext uri="{FF2B5EF4-FFF2-40B4-BE49-F238E27FC236}">
                <a16:creationId xmlns:a16="http://schemas.microsoft.com/office/drawing/2014/main" id="{3596ACD1-D3A2-0744-B491-DC9FFFB8AD3E}"/>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426113" y="3247696"/>
            <a:ext cx="428751" cy="428751"/>
          </a:xfrm>
          <a:prstGeom prst="rect">
            <a:avLst/>
          </a:prstGeom>
        </p:spPr>
      </p:pic>
      <p:pic>
        <p:nvPicPr>
          <p:cNvPr id="13" name="Graphic 12">
            <a:extLst>
              <a:ext uri="{FF2B5EF4-FFF2-40B4-BE49-F238E27FC236}">
                <a16:creationId xmlns:a16="http://schemas.microsoft.com/office/drawing/2014/main" id="{3B2F4935-4341-2447-A3E6-3B902ADDBF53}"/>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flipH="1">
            <a:off x="435583" y="4050340"/>
            <a:ext cx="405537" cy="405537"/>
          </a:xfrm>
          <a:prstGeom prst="rect">
            <a:avLst/>
          </a:prstGeom>
        </p:spPr>
      </p:pic>
      <p:pic>
        <p:nvPicPr>
          <p:cNvPr id="14" name="Graphic 13">
            <a:extLst>
              <a:ext uri="{FF2B5EF4-FFF2-40B4-BE49-F238E27FC236}">
                <a16:creationId xmlns:a16="http://schemas.microsoft.com/office/drawing/2014/main" id="{A0DF0D03-3390-824A-9B78-693B4233C2FD}"/>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4574523" y="1274696"/>
            <a:ext cx="428751" cy="428751"/>
          </a:xfrm>
          <a:prstGeom prst="rect">
            <a:avLst/>
          </a:prstGeom>
        </p:spPr>
      </p:pic>
      <p:pic>
        <p:nvPicPr>
          <p:cNvPr id="15" name="Graphic 14">
            <a:extLst>
              <a:ext uri="{FF2B5EF4-FFF2-40B4-BE49-F238E27FC236}">
                <a16:creationId xmlns:a16="http://schemas.microsoft.com/office/drawing/2014/main" id="{19DE0EFA-B262-924B-8D16-53B0489F828E}"/>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4573025" y="2025479"/>
            <a:ext cx="416504" cy="416504"/>
          </a:xfrm>
          <a:prstGeom prst="rect">
            <a:avLst/>
          </a:prstGeom>
        </p:spPr>
      </p:pic>
      <p:pic>
        <p:nvPicPr>
          <p:cNvPr id="16" name="Picture 15" descr="Logo&#10;&#10;Description automatically generated with medium confidence">
            <a:extLst>
              <a:ext uri="{FF2B5EF4-FFF2-40B4-BE49-F238E27FC236}">
                <a16:creationId xmlns:a16="http://schemas.microsoft.com/office/drawing/2014/main" id="{A4A264BD-9A0A-314C-9257-C613CB9BF36F}"/>
              </a:ext>
            </a:extLst>
          </p:cNvPr>
          <p:cNvPicPr>
            <a:picLocks noChangeAspect="1"/>
          </p:cNvPicPr>
          <p:nvPr userDrawn="1"/>
        </p:nvPicPr>
        <p:blipFill>
          <a:blip r:embed="rId14"/>
          <a:stretch>
            <a:fillRect/>
          </a:stretch>
        </p:blipFill>
        <p:spPr>
          <a:xfrm>
            <a:off x="4572000" y="2934280"/>
            <a:ext cx="396112" cy="396112"/>
          </a:xfrm>
          <a:prstGeom prst="rect">
            <a:avLst/>
          </a:prstGeom>
        </p:spPr>
      </p:pic>
      <p:pic>
        <p:nvPicPr>
          <p:cNvPr id="17" name="Picture 16" descr="Shape, rectangle&#10;&#10;Description automatically generated">
            <a:extLst>
              <a:ext uri="{FF2B5EF4-FFF2-40B4-BE49-F238E27FC236}">
                <a16:creationId xmlns:a16="http://schemas.microsoft.com/office/drawing/2014/main" id="{3E70B3B9-10A9-1B49-BCD3-5153598179C1}"/>
              </a:ext>
            </a:extLst>
          </p:cNvPr>
          <p:cNvPicPr>
            <a:picLocks noChangeAspect="1"/>
          </p:cNvPicPr>
          <p:nvPr userDrawn="1"/>
        </p:nvPicPr>
        <p:blipFill>
          <a:blip r:embed="rId15"/>
          <a:stretch>
            <a:fillRect/>
          </a:stretch>
        </p:blipFill>
        <p:spPr>
          <a:xfrm>
            <a:off x="4551099" y="3772454"/>
            <a:ext cx="452175" cy="452175"/>
          </a:xfrm>
          <a:prstGeom prst="rect">
            <a:avLst/>
          </a:prstGeom>
        </p:spPr>
      </p:pic>
      <p:sp>
        <p:nvSpPr>
          <p:cNvPr id="23" name="Rectangle 22">
            <a:extLst>
              <a:ext uri="{FF2B5EF4-FFF2-40B4-BE49-F238E27FC236}">
                <a16:creationId xmlns:a16="http://schemas.microsoft.com/office/drawing/2014/main" id="{457F354A-2C11-7A41-962A-5280E7BF9264}"/>
              </a:ext>
            </a:extLst>
          </p:cNvPr>
          <p:cNvSpPr/>
          <p:nvPr userDrawn="1"/>
        </p:nvSpPr>
        <p:spPr>
          <a:xfrm>
            <a:off x="952714" y="1343276"/>
            <a:ext cx="3407647" cy="3447034"/>
          </a:xfrm>
          <a:prstGeom prst="rect">
            <a:avLst/>
          </a:prstGeom>
        </p:spPr>
        <p:txBody>
          <a:bodyPr wrap="square" lIns="0" tIns="0" rIns="0" bIns="0">
            <a:spAutoFit/>
          </a:bodyPr>
          <a:lstStyle/>
          <a:p>
            <a:pPr marL="0" marR="0" lvl="0" indent="0" algn="l" defTabSz="914400" rtl="0" eaLnBrk="1" fontAlgn="auto" latinLnBrk="0" hangingPunct="1">
              <a:lnSpc>
                <a:spcPts val="1300"/>
              </a:lnSpc>
              <a:spcBef>
                <a:spcPts val="0"/>
              </a:spcBef>
              <a:spcAft>
                <a:spcPts val="1200"/>
              </a:spcAft>
              <a:buClr>
                <a:srgbClr val="7B597E"/>
              </a:buClr>
              <a:buSzTx/>
              <a:buFont typeface="Arial" panose="020B0604020202020204" pitchFamily="34" charset="0"/>
              <a:buNone/>
              <a:tabLst/>
              <a:defRPr/>
            </a:pPr>
            <a:r>
              <a:rPr kumimoji="0" lang="en-US" sz="1100" b="1" i="0" u="none" strike="noStrike" kern="1200" cap="none" spc="0" normalizeH="0" baseline="0" noProof="0" dirty="0">
                <a:ln>
                  <a:noFill/>
                </a:ln>
                <a:solidFill>
                  <a:srgbClr val="6E89AC"/>
                </a:solidFill>
                <a:effectLst/>
                <a:uLnTx/>
                <a:uFillTx/>
                <a:latin typeface="Arial" panose="020B0604020202020204" pitchFamily="34" charset="0"/>
                <a:ea typeface="+mn-ea"/>
                <a:cs typeface="Arial" panose="020B0604020202020204" pitchFamily="34" charset="0"/>
              </a:rPr>
              <a:t>Career &amp; Self Development</a:t>
            </a:r>
            <a:br>
              <a:rPr kumimoji="0" lang="en-US" sz="1000" b="0" i="0" u="none" strike="noStrike" kern="1200" cap="none" spc="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b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Proactively develop oneself and one’s career through continual personal and professional learning, awareness of one’s strengths and weaknesses, navigation of career opportunities, and networking to build relationships within and without one’s organization.</a:t>
            </a:r>
          </a:p>
          <a:p>
            <a:pPr marL="0" marR="0" lvl="0" indent="0" algn="l" defTabSz="914400" rtl="0" eaLnBrk="1" fontAlgn="auto" latinLnBrk="0" hangingPunct="1">
              <a:lnSpc>
                <a:spcPts val="1300"/>
              </a:lnSpc>
              <a:spcBef>
                <a:spcPts val="0"/>
              </a:spcBef>
              <a:spcAft>
                <a:spcPts val="1200"/>
              </a:spcAft>
              <a:buClr>
                <a:srgbClr val="7B597E"/>
              </a:buClr>
              <a:buSzTx/>
              <a:buFont typeface="Arial" panose="020B0604020202020204" pitchFamily="34" charset="0"/>
              <a:buNone/>
              <a:tabLst/>
              <a:defRPr/>
            </a:pPr>
            <a:r>
              <a:rPr kumimoji="0" lang="en-US" sz="1100" b="1" i="0" u="none" strike="noStrike" kern="1200" cap="none" spc="0" normalizeH="0" baseline="0" noProof="0" dirty="0">
                <a:ln>
                  <a:noFill/>
                </a:ln>
                <a:solidFill>
                  <a:srgbClr val="6E89AC"/>
                </a:solidFill>
                <a:effectLst/>
                <a:uLnTx/>
                <a:uFillTx/>
                <a:latin typeface="Arial" panose="020B0604020202020204" pitchFamily="34" charset="0"/>
                <a:ea typeface="+mn-ea"/>
                <a:cs typeface="Arial" panose="020B0604020202020204" pitchFamily="34" charset="0"/>
              </a:rPr>
              <a:t>Communication</a:t>
            </a:r>
            <a:br>
              <a:rPr kumimoji="0" lang="en-US" sz="1000" b="0" i="0" u="none" strike="noStrike" kern="1200" cap="none" spc="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b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Clearly and effectively exchange information, ideas, facts, and perspectives with persons inside and outside of an organization.</a:t>
            </a:r>
          </a:p>
          <a:p>
            <a:pPr marL="0" marR="0" lvl="0" indent="0" algn="l" defTabSz="914400" rtl="0" eaLnBrk="1" fontAlgn="auto" latinLnBrk="0" hangingPunct="1">
              <a:lnSpc>
                <a:spcPts val="1300"/>
              </a:lnSpc>
              <a:spcBef>
                <a:spcPts val="0"/>
              </a:spcBef>
              <a:spcAft>
                <a:spcPts val="1200"/>
              </a:spcAft>
              <a:buClr>
                <a:srgbClr val="7B597E"/>
              </a:buClr>
              <a:buSzTx/>
              <a:buFont typeface="Arial" panose="020B0604020202020204" pitchFamily="34" charset="0"/>
              <a:buNone/>
              <a:tabLst/>
              <a:defRPr/>
            </a:pPr>
            <a:r>
              <a:rPr kumimoji="0" lang="en-US" sz="1000" b="1" i="0" u="none" strike="noStrike" kern="1200" cap="none" spc="0" normalizeH="0" baseline="0" noProof="0" dirty="0">
                <a:ln>
                  <a:noFill/>
                </a:ln>
                <a:solidFill>
                  <a:srgbClr val="6E89AC"/>
                </a:solidFill>
                <a:effectLst/>
                <a:uLnTx/>
                <a:uFillTx/>
                <a:latin typeface="Arial" panose="020B0604020202020204" pitchFamily="34" charset="0"/>
                <a:ea typeface="+mn-ea"/>
                <a:cs typeface="Arial" panose="020B0604020202020204" pitchFamily="34" charset="0"/>
              </a:rPr>
              <a:t>Critical Thinking </a:t>
            </a:r>
            <a:br>
              <a:rPr kumimoji="0" lang="en-US" sz="1000" b="1" i="0" u="none" strike="noStrike" kern="1200" cap="none" spc="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b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Identify and respond to needs based upon an understanding of situational context and logical analysis of relevant information.</a:t>
            </a:r>
          </a:p>
          <a:p>
            <a:pPr marL="0" marR="0" lvl="0" indent="0" algn="l" defTabSz="914400" rtl="0" eaLnBrk="1" fontAlgn="auto" latinLnBrk="0" hangingPunct="1">
              <a:lnSpc>
                <a:spcPts val="1300"/>
              </a:lnSpc>
              <a:spcBef>
                <a:spcPts val="0"/>
              </a:spcBef>
              <a:spcAft>
                <a:spcPts val="1200"/>
              </a:spcAft>
              <a:buClr>
                <a:srgbClr val="7B597E"/>
              </a:buClr>
              <a:buSzTx/>
              <a:buFont typeface="Arial" panose="020B0604020202020204" pitchFamily="34" charset="0"/>
              <a:buNone/>
              <a:tabLst/>
              <a:defRPr/>
            </a:pPr>
            <a:r>
              <a:rPr kumimoji="0" lang="en-US" sz="1000" b="1" i="0" u="none" strike="noStrike" kern="1200" cap="none" spc="0" normalizeH="0" baseline="0" noProof="0" dirty="0">
                <a:ln>
                  <a:noFill/>
                </a:ln>
                <a:solidFill>
                  <a:srgbClr val="6E89AC"/>
                </a:solidFill>
                <a:effectLst/>
                <a:uLnTx/>
                <a:uFillTx/>
                <a:latin typeface="Arial" panose="020B0604020202020204" pitchFamily="34" charset="0"/>
                <a:ea typeface="+mn-ea"/>
                <a:cs typeface="Arial" panose="020B0604020202020204" pitchFamily="34" charset="0"/>
              </a:rPr>
              <a:t>Equity &amp; Inclusion</a:t>
            </a:r>
            <a:br>
              <a:rPr kumimoji="0" lang="en-US" sz="1000" b="1" i="0" u="none" strike="noStrike" kern="1200" cap="none" spc="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b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Demonstrate the awareness, attitude, knowledge, and skills required to equitably engage and include people from different cultures and backgrounds. Engage in anti-oppressive practices </a:t>
            </a:r>
            <a:b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that actively challenge the systems, structures, and policies of racism and inequity. </a:t>
            </a:r>
          </a:p>
        </p:txBody>
      </p:sp>
    </p:spTree>
    <p:extLst>
      <p:ext uri="{BB962C8B-B14F-4D97-AF65-F5344CB8AC3E}">
        <p14:creationId xmlns:p14="http://schemas.microsoft.com/office/powerpoint/2010/main" val="3477964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ECB39A3-2EA9-2D45-8234-FE3A8F07C354}"/>
              </a:ext>
            </a:extLst>
          </p:cNvPr>
          <p:cNvSpPr txBox="1">
            <a:spLocks/>
          </p:cNvSpPr>
          <p:nvPr userDrawn="1"/>
        </p:nvSpPr>
        <p:spPr>
          <a:xfrm>
            <a:off x="4572000" y="1866900"/>
            <a:ext cx="4017818" cy="3924300"/>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600"/>
              </a:lnSpc>
              <a:spcBef>
                <a:spcPts val="0"/>
              </a:spcBef>
              <a:spcAft>
                <a:spcPts val="900"/>
              </a:spcAft>
              <a:buClr>
                <a:srgbClr val="7B597E"/>
              </a:buClr>
              <a:buNone/>
            </a:pPr>
            <a:r>
              <a:rPr lang="en-US" sz="1200" b="1" dirty="0">
                <a:solidFill>
                  <a:srgbClr val="123066"/>
                </a:solidFill>
                <a:latin typeface="Arial" panose="020B0604020202020204" pitchFamily="34" charset="0"/>
                <a:cs typeface="Arial" panose="020B0604020202020204" pitchFamily="34" charset="0"/>
              </a:rPr>
              <a:t>Sample Behaviors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Show an awareness of own strengths and areas for development.</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Identify areas for continual growth while pursuing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and applying feedback.</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Develop plans and goals for one’s future career.</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Professionally advocate for oneself and others.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Display curiosity; seek out opportunities to learn.</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Assume duties or positions that will help one progress professionally.</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Establish, maintain, and/or leverage relationships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with people who can help one professionally.</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Seek and embrace development opportunities.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Voluntarily participate in further education, training,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or other events to support one’s career.</a:t>
            </a:r>
          </a:p>
        </p:txBody>
      </p:sp>
      <p:sp>
        <p:nvSpPr>
          <p:cNvPr id="9" name="Content Placeholder 2">
            <a:extLst>
              <a:ext uri="{FF2B5EF4-FFF2-40B4-BE49-F238E27FC236}">
                <a16:creationId xmlns:a16="http://schemas.microsoft.com/office/drawing/2014/main" id="{D821E6F0-E1FC-834F-8E59-F368A1478ABC}"/>
              </a:ext>
            </a:extLst>
          </p:cNvPr>
          <p:cNvSpPr txBox="1">
            <a:spLocks/>
          </p:cNvSpPr>
          <p:nvPr userDrawn="1"/>
        </p:nvSpPr>
        <p:spPr>
          <a:xfrm>
            <a:off x="1557882" y="1866897"/>
            <a:ext cx="3014118" cy="910845"/>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spcAft>
                <a:spcPts val="400"/>
              </a:spcAft>
              <a:buClr>
                <a:srgbClr val="7B597E"/>
              </a:buClr>
              <a:buNone/>
            </a:pPr>
            <a:r>
              <a:rPr lang="en-US" sz="2400" spc="200" dirty="0">
                <a:solidFill>
                  <a:srgbClr val="6E89AC"/>
                </a:solidFill>
                <a:latin typeface="Arial" panose="020B0604020202020204" pitchFamily="34" charset="0"/>
                <a:cs typeface="Arial" panose="020B0604020202020204" pitchFamily="34" charset="0"/>
              </a:rPr>
              <a:t>Career &amp; </a:t>
            </a:r>
            <a:r>
              <a:rPr lang="en-US" sz="2400" b="1" spc="200" dirty="0">
                <a:solidFill>
                  <a:srgbClr val="6E89AC"/>
                </a:solidFill>
                <a:latin typeface="Arial" panose="020B0604020202020204" pitchFamily="34" charset="0"/>
                <a:cs typeface="Arial" panose="020B0604020202020204" pitchFamily="34" charset="0"/>
              </a:rPr>
              <a:t>Self Development</a:t>
            </a:r>
            <a:endParaRPr lang="en-US" sz="2400" spc="200" dirty="0">
              <a:solidFill>
                <a:srgbClr val="6E89AC"/>
              </a:solidFill>
              <a:latin typeface="Arial" panose="020B0604020202020204" pitchFamily="34" charset="0"/>
              <a:cs typeface="Arial" panose="020B0604020202020204" pitchFamily="34" charset="0"/>
            </a:endParaRPr>
          </a:p>
        </p:txBody>
      </p:sp>
      <p:pic>
        <p:nvPicPr>
          <p:cNvPr id="10" name="Graphic 9">
            <a:extLst>
              <a:ext uri="{FF2B5EF4-FFF2-40B4-BE49-F238E27FC236}">
                <a16:creationId xmlns:a16="http://schemas.microsoft.com/office/drawing/2014/main" id="{494A8947-9FC2-1145-8176-68DF1ED533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8011" y="1715178"/>
            <a:ext cx="969033" cy="969033"/>
          </a:xfrm>
          <a:prstGeom prst="rect">
            <a:avLst/>
          </a:prstGeom>
        </p:spPr>
      </p:pic>
      <p:sp>
        <p:nvSpPr>
          <p:cNvPr id="12" name="Rectangle 11">
            <a:extLst>
              <a:ext uri="{FF2B5EF4-FFF2-40B4-BE49-F238E27FC236}">
                <a16:creationId xmlns:a16="http://schemas.microsoft.com/office/drawing/2014/main" id="{7664EB31-9611-DF44-B004-9A02E87A54C3}"/>
              </a:ext>
            </a:extLst>
          </p:cNvPr>
          <p:cNvSpPr/>
          <p:nvPr userDrawn="1"/>
        </p:nvSpPr>
        <p:spPr>
          <a:xfrm>
            <a:off x="432079" y="2818686"/>
            <a:ext cx="3880614" cy="1454629"/>
          </a:xfrm>
          <a:prstGeom prst="rect">
            <a:avLst/>
          </a:prstGeom>
        </p:spPr>
        <p:txBody>
          <a:bodyPr wrap="square" lIns="0" tIns="0" rIns="0" bIns="0">
            <a:noAutofit/>
          </a:bodyPr>
          <a:lstStyle/>
          <a:p>
            <a:pPr marL="0" marR="0" lvl="0" indent="0" algn="l" defTabSz="9144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Proactively develop oneself and one’s career through continual personal and professional learning, awareness of one’s strengths and weaknesses, navigation of career opportunities, and networking to build relationships within and without one’s organization.</a:t>
            </a:r>
          </a:p>
        </p:txBody>
      </p:sp>
    </p:spTree>
    <p:extLst>
      <p:ext uri="{BB962C8B-B14F-4D97-AF65-F5344CB8AC3E}">
        <p14:creationId xmlns:p14="http://schemas.microsoft.com/office/powerpoint/2010/main" val="2149449998"/>
      </p:ext>
    </p:extLst>
  </p:cSld>
  <p:clrMapOvr>
    <a:masterClrMapping/>
  </p:clrMapOvr>
  <p:extLst>
    <p:ext uri="{DCECCB84-F9BA-43D5-87BE-67443E8EF086}">
      <p15:sldGuideLst xmlns:p15="http://schemas.microsoft.com/office/powerpoint/2012/main">
        <p15:guide id="1" orient="horz" pos="2880" userDrawn="1">
          <p15:clr>
            <a:srgbClr val="FBAE40"/>
          </p15:clr>
        </p15:guide>
        <p15:guide id="2" pos="2880" userDrawn="1">
          <p15:clr>
            <a:srgbClr val="FBAE40"/>
          </p15:clr>
        </p15:guide>
        <p15:guide id="3" pos="26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78C3A99F-A96D-1148-8D9F-802CAF2141BC}"/>
              </a:ext>
            </a:extLst>
          </p:cNvPr>
          <p:cNvSpPr txBox="1">
            <a:spLocks/>
          </p:cNvSpPr>
          <p:nvPr userDrawn="1"/>
        </p:nvSpPr>
        <p:spPr>
          <a:xfrm>
            <a:off x="4572000" y="1866899"/>
            <a:ext cx="4153990" cy="3744191"/>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600"/>
              </a:lnSpc>
              <a:spcBef>
                <a:spcPts val="0"/>
              </a:spcBef>
              <a:spcAft>
                <a:spcPts val="900"/>
              </a:spcAft>
              <a:buClr>
                <a:srgbClr val="7B597E"/>
              </a:buClr>
              <a:buNone/>
            </a:pPr>
            <a:r>
              <a:rPr lang="en-US" sz="1200" b="1" dirty="0">
                <a:solidFill>
                  <a:srgbClr val="123066"/>
                </a:solidFill>
                <a:latin typeface="Arial" panose="020B0604020202020204" pitchFamily="34" charset="0"/>
                <a:cs typeface="Arial" panose="020B0604020202020204" pitchFamily="34" charset="0"/>
              </a:rPr>
              <a:t>Sample Behaviors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Understand the importance of and demonstrate verbal, written, and non-verbal/body language, abilities.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Employ active listening, persuasion, and influencing skills.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Communicate in a clear and organized manner so that others can effectively understand.</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Frame communication with respect to diversity of learning styles, varied individual communication abilities, and cultural differences.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Ask appropriate questions for specific information from supervisors, specialists, and others.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Promptly inform relevant others when needing guidance with assigned tasks. </a:t>
            </a:r>
          </a:p>
        </p:txBody>
      </p:sp>
      <p:sp>
        <p:nvSpPr>
          <p:cNvPr id="10" name="Content Placeholder 2">
            <a:extLst>
              <a:ext uri="{FF2B5EF4-FFF2-40B4-BE49-F238E27FC236}">
                <a16:creationId xmlns:a16="http://schemas.microsoft.com/office/drawing/2014/main" id="{159BAE47-773C-2743-B008-9FAAC6C94BD8}"/>
              </a:ext>
            </a:extLst>
          </p:cNvPr>
          <p:cNvSpPr txBox="1">
            <a:spLocks/>
          </p:cNvSpPr>
          <p:nvPr userDrawn="1"/>
        </p:nvSpPr>
        <p:spPr>
          <a:xfrm>
            <a:off x="1557882" y="1866899"/>
            <a:ext cx="2609541" cy="53062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spcAft>
                <a:spcPts val="400"/>
              </a:spcAft>
              <a:buClr>
                <a:srgbClr val="7B597E"/>
              </a:buClr>
              <a:buNone/>
            </a:pPr>
            <a:r>
              <a:rPr lang="en-US" sz="2400" spc="200" dirty="0">
                <a:solidFill>
                  <a:srgbClr val="6E89AC"/>
                </a:solidFill>
                <a:latin typeface="Arial" panose="020B0604020202020204" pitchFamily="34" charset="0"/>
                <a:cs typeface="Arial" panose="020B0604020202020204" pitchFamily="34" charset="0"/>
              </a:rPr>
              <a:t>Communication</a:t>
            </a:r>
          </a:p>
        </p:txBody>
      </p:sp>
      <p:pic>
        <p:nvPicPr>
          <p:cNvPr id="11" name="Graphic 10">
            <a:extLst>
              <a:ext uri="{FF2B5EF4-FFF2-40B4-BE49-F238E27FC236}">
                <a16:creationId xmlns:a16="http://schemas.microsoft.com/office/drawing/2014/main" id="{1F8C4873-4FE6-354E-BB6C-656B164798C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a:off x="458918" y="1701952"/>
            <a:ext cx="860517" cy="860517"/>
          </a:xfrm>
          <a:prstGeom prst="rect">
            <a:avLst/>
          </a:prstGeom>
        </p:spPr>
      </p:pic>
      <p:sp>
        <p:nvSpPr>
          <p:cNvPr id="12" name="Rectangle 11">
            <a:extLst>
              <a:ext uri="{FF2B5EF4-FFF2-40B4-BE49-F238E27FC236}">
                <a16:creationId xmlns:a16="http://schemas.microsoft.com/office/drawing/2014/main" id="{B5C6DE5D-7C9F-DC4B-8F8F-0315743CAECC}"/>
              </a:ext>
            </a:extLst>
          </p:cNvPr>
          <p:cNvSpPr/>
          <p:nvPr userDrawn="1"/>
        </p:nvSpPr>
        <p:spPr>
          <a:xfrm>
            <a:off x="422031" y="2822245"/>
            <a:ext cx="3784209" cy="2170528"/>
          </a:xfrm>
          <a:prstGeom prst="rect">
            <a:avLst/>
          </a:prstGeom>
        </p:spPr>
        <p:txBody>
          <a:bodyPr lIns="0" tIns="0" rIns="0" bIns="0">
            <a:noAutofit/>
          </a:bodyPr>
          <a:lstStyle/>
          <a:p>
            <a:pPr marL="0" marR="0" lvl="0" indent="0" algn="l" defTabSz="9144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Clearly and effectively exchange information, ideas, facts, and perspectives with persons inside and outside of an organization.</a:t>
            </a:r>
          </a:p>
        </p:txBody>
      </p:sp>
    </p:spTree>
    <p:extLst>
      <p:ext uri="{BB962C8B-B14F-4D97-AF65-F5344CB8AC3E}">
        <p14:creationId xmlns:p14="http://schemas.microsoft.com/office/powerpoint/2010/main" val="2776378268"/>
      </p:ext>
    </p:extLst>
  </p:cSld>
  <p:clrMapOvr>
    <a:masterClrMapping/>
  </p:clrMapOvr>
  <p:extLst>
    <p:ext uri="{DCECCB84-F9BA-43D5-87BE-67443E8EF086}">
      <p15:sldGuideLst xmlns:p15="http://schemas.microsoft.com/office/powerpoint/2012/main">
        <p15:guide id="1" orient="horz" pos="1512"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02844CE0-FB2C-1D4E-A7B7-0119436B69C7}"/>
              </a:ext>
            </a:extLst>
          </p:cNvPr>
          <p:cNvSpPr txBox="1">
            <a:spLocks/>
          </p:cNvSpPr>
          <p:nvPr userDrawn="1"/>
        </p:nvSpPr>
        <p:spPr>
          <a:xfrm>
            <a:off x="4572000" y="1868959"/>
            <a:ext cx="4165564" cy="3174301"/>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600"/>
              </a:lnSpc>
              <a:spcBef>
                <a:spcPts val="0"/>
              </a:spcBef>
              <a:spcAft>
                <a:spcPts val="900"/>
              </a:spcAft>
              <a:buClr>
                <a:srgbClr val="7B597E"/>
              </a:buClr>
              <a:buNone/>
            </a:pPr>
            <a:r>
              <a:rPr lang="en-US" sz="1200" b="1" dirty="0">
                <a:solidFill>
                  <a:srgbClr val="123066"/>
                </a:solidFill>
                <a:latin typeface="Arial" panose="020B0604020202020204" pitchFamily="34" charset="0"/>
                <a:cs typeface="Arial" panose="020B0604020202020204" pitchFamily="34" charset="0"/>
              </a:rPr>
              <a:t>Sample Behaviors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Make decisions and solve problems using sound, inclusive reasoning and judgment.</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Gather and analyze information from a diverse set of sources and individuals to fully understand a problem.</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Proactively anticipate needs and prioritize action steps.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Accurately summarize and interpret data with an awareness of personal biases that may impact outcomes.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Effectively communicate actions and rationale, recognizing the diverse perspectives and lived experiences of stakeholders.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Multi-task well in a fast-paced environment.</a:t>
            </a:r>
          </a:p>
        </p:txBody>
      </p:sp>
      <p:sp>
        <p:nvSpPr>
          <p:cNvPr id="12" name="Content Placeholder 2">
            <a:extLst>
              <a:ext uri="{FF2B5EF4-FFF2-40B4-BE49-F238E27FC236}">
                <a16:creationId xmlns:a16="http://schemas.microsoft.com/office/drawing/2014/main" id="{55F28071-C88B-B44D-8964-47A33E37A8A7}"/>
              </a:ext>
            </a:extLst>
          </p:cNvPr>
          <p:cNvSpPr txBox="1">
            <a:spLocks/>
          </p:cNvSpPr>
          <p:nvPr userDrawn="1"/>
        </p:nvSpPr>
        <p:spPr>
          <a:xfrm>
            <a:off x="1557882" y="1882607"/>
            <a:ext cx="16933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spcAft>
                <a:spcPts val="400"/>
              </a:spcAft>
              <a:buClr>
                <a:srgbClr val="7B597E"/>
              </a:buClr>
              <a:buNone/>
            </a:pPr>
            <a:r>
              <a:rPr lang="en-US" sz="2400" spc="200" dirty="0">
                <a:solidFill>
                  <a:srgbClr val="6E89AC"/>
                </a:solidFill>
                <a:latin typeface="Arial" panose="020B0604020202020204" pitchFamily="34" charset="0"/>
                <a:cs typeface="Arial" panose="020B0604020202020204" pitchFamily="34" charset="0"/>
              </a:rPr>
              <a:t>Critical </a:t>
            </a:r>
            <a:r>
              <a:rPr lang="en-US" sz="2400" b="1" spc="200" dirty="0">
                <a:solidFill>
                  <a:srgbClr val="6E89AC"/>
                </a:solidFill>
                <a:latin typeface="Arial" panose="020B0604020202020204" pitchFamily="34" charset="0"/>
                <a:cs typeface="Arial" panose="020B0604020202020204" pitchFamily="34" charset="0"/>
              </a:rPr>
              <a:t>Thinking</a:t>
            </a:r>
            <a:r>
              <a:rPr lang="en-US" sz="2400" spc="200" dirty="0">
                <a:solidFill>
                  <a:srgbClr val="6E89AC"/>
                </a:solidFill>
                <a:latin typeface="Arial" panose="020B0604020202020204" pitchFamily="34" charset="0"/>
                <a:cs typeface="Arial" panose="020B0604020202020204" pitchFamily="34" charset="0"/>
              </a:rPr>
              <a:t> </a:t>
            </a:r>
          </a:p>
        </p:txBody>
      </p:sp>
      <p:pic>
        <p:nvPicPr>
          <p:cNvPr id="13" name="Graphic 12">
            <a:extLst>
              <a:ext uri="{FF2B5EF4-FFF2-40B4-BE49-F238E27FC236}">
                <a16:creationId xmlns:a16="http://schemas.microsoft.com/office/drawing/2014/main" id="{6107A7A1-B9D8-6542-8687-D34AA156FB1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94910" y="1785592"/>
            <a:ext cx="912934" cy="912934"/>
          </a:xfrm>
          <a:prstGeom prst="rect">
            <a:avLst/>
          </a:prstGeom>
        </p:spPr>
      </p:pic>
      <p:sp>
        <p:nvSpPr>
          <p:cNvPr id="14" name="Rectangle 13">
            <a:extLst>
              <a:ext uri="{FF2B5EF4-FFF2-40B4-BE49-F238E27FC236}">
                <a16:creationId xmlns:a16="http://schemas.microsoft.com/office/drawing/2014/main" id="{559E1385-A780-4B4E-ACB4-D7DAAAB891B0}"/>
              </a:ext>
            </a:extLst>
          </p:cNvPr>
          <p:cNvSpPr/>
          <p:nvPr userDrawn="1"/>
        </p:nvSpPr>
        <p:spPr>
          <a:xfrm>
            <a:off x="429064" y="2835893"/>
            <a:ext cx="3566161" cy="1467142"/>
          </a:xfrm>
          <a:prstGeom prst="rect">
            <a:avLst/>
          </a:prstGeom>
        </p:spPr>
        <p:txBody>
          <a:bodyPr lIns="0" tIns="0" rIns="0" bIns="0">
            <a:noAutofit/>
          </a:bodyPr>
          <a:lstStyle/>
          <a:p>
            <a:pPr marL="0" marR="0" lvl="0" indent="0" algn="l" defTabSz="9144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Identify and respond to needs based upon an understanding of situational context and logical analysis of relevant information.</a:t>
            </a:r>
          </a:p>
        </p:txBody>
      </p:sp>
    </p:spTree>
    <p:extLst>
      <p:ext uri="{BB962C8B-B14F-4D97-AF65-F5344CB8AC3E}">
        <p14:creationId xmlns:p14="http://schemas.microsoft.com/office/powerpoint/2010/main" val="445129699"/>
      </p:ext>
    </p:extLst>
  </p:cSld>
  <p:clrMapOvr>
    <a:masterClrMapping/>
  </p:clrMapOvr>
  <p:extLst>
    <p:ext uri="{DCECCB84-F9BA-43D5-87BE-67443E8EF086}">
      <p15:sldGuideLst xmlns:p15="http://schemas.microsoft.com/office/powerpoint/2012/main">
        <p15:guide id="1" orient="horz" pos="17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6126E4BB-68F2-F040-93CE-31B47863C766}"/>
              </a:ext>
            </a:extLst>
          </p:cNvPr>
          <p:cNvSpPr txBox="1">
            <a:spLocks/>
          </p:cNvSpPr>
          <p:nvPr userDrawn="1"/>
        </p:nvSpPr>
        <p:spPr>
          <a:xfrm>
            <a:off x="4571999" y="1866899"/>
            <a:ext cx="4153990" cy="4520045"/>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600"/>
              </a:lnSpc>
              <a:spcBef>
                <a:spcPts val="0"/>
              </a:spcBef>
              <a:spcAft>
                <a:spcPts val="900"/>
              </a:spcAft>
              <a:buClr>
                <a:srgbClr val="7B597E"/>
              </a:buClr>
              <a:buNone/>
            </a:pPr>
            <a:r>
              <a:rPr lang="en-US" sz="1200" b="1" dirty="0">
                <a:solidFill>
                  <a:srgbClr val="123066"/>
                </a:solidFill>
                <a:latin typeface="Arial" panose="020B0604020202020204" pitchFamily="34" charset="0"/>
                <a:cs typeface="Arial" panose="020B0604020202020204" pitchFamily="34" charset="0"/>
              </a:rPr>
              <a:t>Sample Behaviors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Solicit and use feedback from multiple cultural perspectives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to make inclusive and equity-minded decisions.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Actively contribute to inclusive and equitable practices that influence individual and systemic change.</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Advocate for inclusion, equitable practices, justice, and empowerment for historically marginalized communities.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Seek global cross-cultural interactions and experiences that enhance one’s understanding of people from different demographic groups and that leads to personal growth.</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Keep an open mind to diverse ideas and new ways of thinking.</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Identify resources and eliminate barriers resulting from individual and systemic racism, inequities, and biases.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Demonstrate flexibility by adapting to diverse environments. </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Address systems of privilege that limit opportunities for members of historically marginalized communities.</a:t>
            </a:r>
          </a:p>
        </p:txBody>
      </p:sp>
      <p:sp>
        <p:nvSpPr>
          <p:cNvPr id="8" name="Content Placeholder 2">
            <a:extLst>
              <a:ext uri="{FF2B5EF4-FFF2-40B4-BE49-F238E27FC236}">
                <a16:creationId xmlns:a16="http://schemas.microsoft.com/office/drawing/2014/main" id="{AD217287-B306-EB46-8F49-795B1C411184}"/>
              </a:ext>
            </a:extLst>
          </p:cNvPr>
          <p:cNvSpPr txBox="1">
            <a:spLocks/>
          </p:cNvSpPr>
          <p:nvPr userDrawn="1"/>
        </p:nvSpPr>
        <p:spPr>
          <a:xfrm>
            <a:off x="1557882" y="1866899"/>
            <a:ext cx="16933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spcAft>
                <a:spcPts val="400"/>
              </a:spcAft>
              <a:buClr>
                <a:srgbClr val="7B597E"/>
              </a:buClr>
              <a:buNone/>
            </a:pPr>
            <a:r>
              <a:rPr lang="en-US" sz="2400" spc="200" dirty="0">
                <a:solidFill>
                  <a:srgbClr val="6E89AC"/>
                </a:solidFill>
                <a:latin typeface="Arial" panose="020B0604020202020204" pitchFamily="34" charset="0"/>
                <a:cs typeface="Arial" panose="020B0604020202020204" pitchFamily="34" charset="0"/>
              </a:rPr>
              <a:t>Equity &amp; </a:t>
            </a:r>
            <a:r>
              <a:rPr lang="en-US" sz="2400" b="1" spc="200" dirty="0">
                <a:solidFill>
                  <a:srgbClr val="6E89AC"/>
                </a:solidFill>
                <a:latin typeface="Arial" panose="020B0604020202020204" pitchFamily="34" charset="0"/>
                <a:cs typeface="Arial" panose="020B0604020202020204" pitchFamily="34" charset="0"/>
              </a:rPr>
              <a:t>Inclusion</a:t>
            </a:r>
            <a:r>
              <a:rPr lang="en-US" sz="2400" spc="200" dirty="0">
                <a:solidFill>
                  <a:srgbClr val="6E89AC"/>
                </a:solidFill>
                <a:latin typeface="Arial" panose="020B0604020202020204" pitchFamily="34" charset="0"/>
                <a:cs typeface="Arial" panose="020B0604020202020204" pitchFamily="34" charset="0"/>
              </a:rPr>
              <a:t> </a:t>
            </a:r>
          </a:p>
        </p:txBody>
      </p:sp>
      <p:pic>
        <p:nvPicPr>
          <p:cNvPr id="9" name="Graphic 8">
            <a:extLst>
              <a:ext uri="{FF2B5EF4-FFF2-40B4-BE49-F238E27FC236}">
                <a16:creationId xmlns:a16="http://schemas.microsoft.com/office/drawing/2014/main" id="{218FBEAD-8D4F-F04C-B422-0FF313C3663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a:off x="418009" y="1698887"/>
            <a:ext cx="982165" cy="982165"/>
          </a:xfrm>
          <a:prstGeom prst="rect">
            <a:avLst/>
          </a:prstGeom>
        </p:spPr>
      </p:pic>
      <p:sp>
        <p:nvSpPr>
          <p:cNvPr id="14" name="Rectangle 13">
            <a:extLst>
              <a:ext uri="{FF2B5EF4-FFF2-40B4-BE49-F238E27FC236}">
                <a16:creationId xmlns:a16="http://schemas.microsoft.com/office/drawing/2014/main" id="{34BA41B2-9116-DE41-ABE9-9FBB39218359}"/>
              </a:ext>
            </a:extLst>
          </p:cNvPr>
          <p:cNvSpPr/>
          <p:nvPr userDrawn="1"/>
        </p:nvSpPr>
        <p:spPr>
          <a:xfrm>
            <a:off x="419100" y="2819400"/>
            <a:ext cx="3829343" cy="1335898"/>
          </a:xfrm>
          <a:prstGeom prst="rect">
            <a:avLst/>
          </a:prstGeom>
        </p:spPr>
        <p:txBody>
          <a:bodyPr lIns="0" tIns="0" rIns="0" bIns="0">
            <a:noAutofit/>
          </a:bodyPr>
          <a:lstStyle/>
          <a:p>
            <a:pPr marL="0" marR="0" lvl="0" indent="0" algn="l" defTabSz="9144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Demonstrate the awareness, attitude, knowledge, </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skills required to equitably engage and include people from different cultures and backgrounds. Engage in anti-oppressive practices that actively challenge the systems, structures, and policies of racism and inequity.</a:t>
            </a:r>
          </a:p>
        </p:txBody>
      </p:sp>
    </p:spTree>
    <p:extLst>
      <p:ext uri="{BB962C8B-B14F-4D97-AF65-F5344CB8AC3E}">
        <p14:creationId xmlns:p14="http://schemas.microsoft.com/office/powerpoint/2010/main" val="2299651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8305BB8F-EAA7-4E41-9B67-C6E76EDA8043}"/>
              </a:ext>
            </a:extLst>
          </p:cNvPr>
          <p:cNvSpPr txBox="1">
            <a:spLocks/>
          </p:cNvSpPr>
          <p:nvPr userDrawn="1"/>
        </p:nvSpPr>
        <p:spPr>
          <a:xfrm>
            <a:off x="4572000" y="1866899"/>
            <a:ext cx="4165564" cy="3190009"/>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600"/>
              </a:lnSpc>
              <a:spcBef>
                <a:spcPts val="0"/>
              </a:spcBef>
              <a:spcAft>
                <a:spcPts val="900"/>
              </a:spcAft>
              <a:buClr>
                <a:srgbClr val="7B597E"/>
              </a:buClr>
              <a:buNone/>
            </a:pPr>
            <a:r>
              <a:rPr lang="en-US" sz="1200" b="1" dirty="0">
                <a:solidFill>
                  <a:srgbClr val="123066"/>
                </a:solidFill>
                <a:latin typeface="Arial" panose="020B0604020202020204" pitchFamily="34" charset="0"/>
                <a:cs typeface="Arial" panose="020B0604020202020204" pitchFamily="34" charset="0"/>
              </a:rPr>
              <a:t>Sample Behaviors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Inspire, persuade, and motivate self and others under a shared vision.</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Seek out and leverage diverse resources and feedback from others to inform direction.</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Use innovative thinking to go beyond traditional methods.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Serve as a role model to others by approaching tasks with confidence and a positive attitude.</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Motivate and inspire others by encouraging them and by building mutual trust.</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Plan, initiate, manage, complete, and evaluate projects.</a:t>
            </a:r>
          </a:p>
        </p:txBody>
      </p:sp>
      <p:sp>
        <p:nvSpPr>
          <p:cNvPr id="7" name="Content Placeholder 2">
            <a:extLst>
              <a:ext uri="{FF2B5EF4-FFF2-40B4-BE49-F238E27FC236}">
                <a16:creationId xmlns:a16="http://schemas.microsoft.com/office/drawing/2014/main" id="{5AAA3A37-CCA6-3242-8E29-2992DE10E568}"/>
              </a:ext>
            </a:extLst>
          </p:cNvPr>
          <p:cNvSpPr txBox="1">
            <a:spLocks/>
          </p:cNvSpPr>
          <p:nvPr userDrawn="1"/>
        </p:nvSpPr>
        <p:spPr>
          <a:xfrm>
            <a:off x="1557882" y="1866899"/>
            <a:ext cx="2230347"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spcAft>
                <a:spcPts val="400"/>
              </a:spcAft>
              <a:buClr>
                <a:srgbClr val="7B597E"/>
              </a:buClr>
              <a:buNone/>
            </a:pPr>
            <a:r>
              <a:rPr lang="en-US" sz="2400" spc="200" dirty="0">
                <a:solidFill>
                  <a:srgbClr val="6E89AC"/>
                </a:solidFill>
                <a:latin typeface="Arial" panose="020B0604020202020204" pitchFamily="34" charset="0"/>
                <a:cs typeface="Arial" panose="020B0604020202020204" pitchFamily="34" charset="0"/>
              </a:rPr>
              <a:t>Leadership</a:t>
            </a:r>
          </a:p>
        </p:txBody>
      </p:sp>
      <p:pic>
        <p:nvPicPr>
          <p:cNvPr id="8" name="Graphic 7">
            <a:extLst>
              <a:ext uri="{FF2B5EF4-FFF2-40B4-BE49-F238E27FC236}">
                <a16:creationId xmlns:a16="http://schemas.microsoft.com/office/drawing/2014/main" id="{11EAB760-58FD-1042-868F-A9DADC8763B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49195" y="1706792"/>
            <a:ext cx="795992" cy="795992"/>
          </a:xfrm>
          <a:prstGeom prst="rect">
            <a:avLst/>
          </a:prstGeom>
        </p:spPr>
      </p:pic>
      <p:sp>
        <p:nvSpPr>
          <p:cNvPr id="9" name="Rectangle 8">
            <a:extLst>
              <a:ext uri="{FF2B5EF4-FFF2-40B4-BE49-F238E27FC236}">
                <a16:creationId xmlns:a16="http://schemas.microsoft.com/office/drawing/2014/main" id="{96706C4C-5995-1D4B-B1F0-27A36359F18B}"/>
              </a:ext>
            </a:extLst>
          </p:cNvPr>
          <p:cNvSpPr/>
          <p:nvPr userDrawn="1"/>
        </p:nvSpPr>
        <p:spPr>
          <a:xfrm>
            <a:off x="419100" y="2819400"/>
            <a:ext cx="3432517" cy="438966"/>
          </a:xfrm>
          <a:prstGeom prst="rect">
            <a:avLst/>
          </a:prstGeom>
        </p:spPr>
        <p:txBody>
          <a:bodyPr wrap="square" lIns="0" tIns="0" rIns="0" bIns="0">
            <a:spAutoFit/>
          </a:bodyPr>
          <a:lstStyle/>
          <a:p>
            <a:pPr marL="0" marR="0" lvl="0" indent="0" algn="l" defTabSz="9144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Recognize and capitalize on personal and team strengths to achieve organizational goals.</a:t>
            </a:r>
          </a:p>
        </p:txBody>
      </p:sp>
    </p:spTree>
    <p:extLst>
      <p:ext uri="{BB962C8B-B14F-4D97-AF65-F5344CB8AC3E}">
        <p14:creationId xmlns:p14="http://schemas.microsoft.com/office/powerpoint/2010/main" val="21147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A857610C-48FE-AE44-95AC-7B130B716B55}"/>
              </a:ext>
            </a:extLst>
          </p:cNvPr>
          <p:cNvSpPr txBox="1">
            <a:spLocks/>
          </p:cNvSpPr>
          <p:nvPr userDrawn="1"/>
        </p:nvSpPr>
        <p:spPr>
          <a:xfrm>
            <a:off x="4572000" y="1868959"/>
            <a:ext cx="4153989" cy="4180567"/>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600"/>
              </a:lnSpc>
              <a:spcBef>
                <a:spcPts val="0"/>
              </a:spcBef>
              <a:spcAft>
                <a:spcPts val="900"/>
              </a:spcAft>
              <a:buClr>
                <a:srgbClr val="7B597E"/>
              </a:buClr>
              <a:buNone/>
            </a:pPr>
            <a:r>
              <a:rPr lang="en-US" sz="1200" b="1" dirty="0">
                <a:solidFill>
                  <a:srgbClr val="123066"/>
                </a:solidFill>
                <a:latin typeface="Arial" panose="020B0604020202020204" pitchFamily="34" charset="0"/>
                <a:cs typeface="Arial" panose="020B0604020202020204" pitchFamily="34" charset="0"/>
              </a:rPr>
              <a:t>Sample Behaviors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Act equitably with integrity and accountability to self,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others, and the organization.</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Maintain a positive personal brand in alignment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with organization and personal career values.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Be present and prepared.</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Demonstrate dependability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(e.g., report consistently for work or meetings).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Prioritize and complete tasks to accomplish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organizational goals.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Consistently meet or exceed goals and expectations.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Have an attention to detail, resulting in few if any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errors in their work.</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Show a high level of dedication toward doing a good job.</a:t>
            </a:r>
          </a:p>
          <a:p>
            <a:pPr marL="114300" indent="-114300">
              <a:lnSpc>
                <a:spcPts val="1600"/>
              </a:lnSpc>
              <a:spcBef>
                <a:spcPts val="0"/>
              </a:spcBef>
              <a:spcAft>
                <a:spcPts val="900"/>
              </a:spcAft>
              <a:buClr>
                <a:srgbClr val="7B597E"/>
              </a:buClr>
            </a:pPr>
            <a:endParaRPr lang="en-US" sz="1200" dirty="0">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F28635BA-9FE5-6742-AE32-2EBC0F747EEE}"/>
              </a:ext>
            </a:extLst>
          </p:cNvPr>
          <p:cNvSpPr txBox="1">
            <a:spLocks/>
          </p:cNvSpPr>
          <p:nvPr userDrawn="1"/>
        </p:nvSpPr>
        <p:spPr>
          <a:xfrm>
            <a:off x="1557882" y="1882607"/>
            <a:ext cx="3014118"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spcAft>
                <a:spcPts val="400"/>
              </a:spcAft>
              <a:buClr>
                <a:srgbClr val="7B597E"/>
              </a:buClr>
              <a:buNone/>
            </a:pPr>
            <a:r>
              <a:rPr lang="en-US" sz="2400" spc="200" dirty="0">
                <a:solidFill>
                  <a:srgbClr val="6E89AC"/>
                </a:solidFill>
                <a:latin typeface="Arial" panose="020B0604020202020204" pitchFamily="34" charset="0"/>
                <a:cs typeface="Arial" panose="020B0604020202020204" pitchFamily="34" charset="0"/>
              </a:rPr>
              <a:t>Professionalism</a:t>
            </a:r>
          </a:p>
        </p:txBody>
      </p:sp>
      <p:pic>
        <p:nvPicPr>
          <p:cNvPr id="11" name="Graphic 10">
            <a:extLst>
              <a:ext uri="{FF2B5EF4-FFF2-40B4-BE49-F238E27FC236}">
                <a16:creationId xmlns:a16="http://schemas.microsoft.com/office/drawing/2014/main" id="{1BF02076-C1F0-7E48-80E4-E399D6E2213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5442" y="1623299"/>
            <a:ext cx="935348" cy="935348"/>
          </a:xfrm>
          <a:prstGeom prst="rect">
            <a:avLst/>
          </a:prstGeom>
        </p:spPr>
      </p:pic>
      <p:sp>
        <p:nvSpPr>
          <p:cNvPr id="12" name="Rectangle 11">
            <a:extLst>
              <a:ext uri="{FF2B5EF4-FFF2-40B4-BE49-F238E27FC236}">
                <a16:creationId xmlns:a16="http://schemas.microsoft.com/office/drawing/2014/main" id="{34853CE7-5FB8-3542-BC8B-56CA550EE252}"/>
              </a:ext>
            </a:extLst>
          </p:cNvPr>
          <p:cNvSpPr/>
          <p:nvPr userDrawn="1"/>
        </p:nvSpPr>
        <p:spPr>
          <a:xfrm>
            <a:off x="436518" y="2819400"/>
            <a:ext cx="3784209" cy="2104712"/>
          </a:xfrm>
          <a:prstGeom prst="rect">
            <a:avLst/>
          </a:prstGeom>
        </p:spPr>
        <p:txBody>
          <a:bodyPr lIns="0" tIns="0" rIns="0" bIns="0">
            <a:noAutofit/>
          </a:bodyPr>
          <a:lstStyle/>
          <a:p>
            <a:pPr marL="0" marR="0" lvl="0" indent="0" algn="l" defTabSz="9144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Knowing work environments differ greatly understand and demonstrate effective work habits, and act in the interest of the larger community and workplace.</a:t>
            </a:r>
          </a:p>
        </p:txBody>
      </p:sp>
    </p:spTree>
    <p:extLst>
      <p:ext uri="{BB962C8B-B14F-4D97-AF65-F5344CB8AC3E}">
        <p14:creationId xmlns:p14="http://schemas.microsoft.com/office/powerpoint/2010/main" val="1983330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1DE4678-6F35-4D4F-BAD8-FAB7572B3C5D}"/>
              </a:ext>
            </a:extLst>
          </p:cNvPr>
          <p:cNvSpPr txBox="1">
            <a:spLocks/>
          </p:cNvSpPr>
          <p:nvPr userDrawn="1"/>
        </p:nvSpPr>
        <p:spPr>
          <a:xfrm>
            <a:off x="4572000" y="1868960"/>
            <a:ext cx="4153989" cy="3562228"/>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600"/>
              </a:lnSpc>
              <a:spcBef>
                <a:spcPts val="0"/>
              </a:spcBef>
              <a:spcAft>
                <a:spcPts val="900"/>
              </a:spcAft>
              <a:buClr>
                <a:srgbClr val="7B597E"/>
              </a:buClr>
              <a:buNone/>
            </a:pPr>
            <a:r>
              <a:rPr lang="en-US" sz="1200" b="1" dirty="0">
                <a:solidFill>
                  <a:srgbClr val="123066"/>
                </a:solidFill>
                <a:latin typeface="Arial" panose="020B0604020202020204" pitchFamily="34" charset="0"/>
                <a:cs typeface="Arial" panose="020B0604020202020204" pitchFamily="34" charset="0"/>
              </a:rPr>
              <a:t>Sample Behaviors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Listen carefully to others, taking time to understand and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ask appropriate questions without interrupting.</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Effectively manage conflict, interact with and respect diverse personalities, and meet ambiguity with resilience.</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Be accountable for individual and team responsibilities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and deliverables.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Employ personal strengths, knowledge, and talents to complement those of others.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Exercise the ability to compromise and be agile.</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Collaborate with others to achieve common goals.</a:t>
            </a:r>
          </a:p>
          <a:p>
            <a:pPr marL="114300" indent="-114300">
              <a:lnSpc>
                <a:spcPts val="1600"/>
              </a:lnSpc>
              <a:spcBef>
                <a:spcPts val="0"/>
              </a:spcBef>
              <a:spcAft>
                <a:spcPts val="900"/>
              </a:spcAft>
              <a:buClr>
                <a:srgbClr val="7B597E"/>
              </a:buClr>
            </a:pPr>
            <a:r>
              <a:rPr lang="en-US" sz="1200" dirty="0">
                <a:latin typeface="Arial" panose="020B0604020202020204" pitchFamily="34" charset="0"/>
                <a:cs typeface="Arial" panose="020B0604020202020204" pitchFamily="34" charset="0"/>
              </a:rPr>
              <a:t>Build strong, positive working relationships with supervisor and team members/coworkers. </a:t>
            </a:r>
          </a:p>
          <a:p>
            <a:pPr marL="114300" indent="-114300">
              <a:lnSpc>
                <a:spcPts val="1600"/>
              </a:lnSpc>
              <a:spcBef>
                <a:spcPts val="0"/>
              </a:spcBef>
              <a:spcAft>
                <a:spcPts val="900"/>
              </a:spcAft>
              <a:buClr>
                <a:srgbClr val="7B597E"/>
              </a:buClr>
            </a:pPr>
            <a:endParaRPr lang="en-US" sz="1200" dirty="0">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EFA86499-6185-2943-AEAA-4995E7640B4D}"/>
              </a:ext>
            </a:extLst>
          </p:cNvPr>
          <p:cNvSpPr txBox="1">
            <a:spLocks/>
          </p:cNvSpPr>
          <p:nvPr userDrawn="1"/>
        </p:nvSpPr>
        <p:spPr>
          <a:xfrm>
            <a:off x="1557882" y="1882607"/>
            <a:ext cx="21251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spcAft>
                <a:spcPts val="400"/>
              </a:spcAft>
              <a:buClr>
                <a:srgbClr val="7B597E"/>
              </a:buClr>
              <a:buNone/>
            </a:pPr>
            <a:r>
              <a:rPr lang="en-US" sz="2400" spc="200" dirty="0">
                <a:solidFill>
                  <a:srgbClr val="6E89AC"/>
                </a:solidFill>
                <a:latin typeface="Arial" panose="020B0604020202020204" pitchFamily="34" charset="0"/>
                <a:cs typeface="Arial" panose="020B0604020202020204" pitchFamily="34" charset="0"/>
              </a:rPr>
              <a:t>Teamwork</a:t>
            </a:r>
          </a:p>
        </p:txBody>
      </p:sp>
      <p:pic>
        <p:nvPicPr>
          <p:cNvPr id="11" name="Picture 10" descr="Logo&#10;&#10;Description automatically generated with medium confidence">
            <a:extLst>
              <a:ext uri="{FF2B5EF4-FFF2-40B4-BE49-F238E27FC236}">
                <a16:creationId xmlns:a16="http://schemas.microsoft.com/office/drawing/2014/main" id="{613F46B6-CAFE-9241-A192-1A78B04E4AE4}"/>
              </a:ext>
            </a:extLst>
          </p:cNvPr>
          <p:cNvPicPr>
            <a:picLocks noChangeAspect="1"/>
          </p:cNvPicPr>
          <p:nvPr userDrawn="1"/>
        </p:nvPicPr>
        <p:blipFill>
          <a:blip r:embed="rId2"/>
          <a:stretch>
            <a:fillRect/>
          </a:stretch>
        </p:blipFill>
        <p:spPr>
          <a:xfrm>
            <a:off x="459528" y="1746590"/>
            <a:ext cx="969221" cy="969221"/>
          </a:xfrm>
          <a:prstGeom prst="rect">
            <a:avLst/>
          </a:prstGeom>
        </p:spPr>
      </p:pic>
      <p:sp>
        <p:nvSpPr>
          <p:cNvPr id="12" name="Rectangle 11">
            <a:extLst>
              <a:ext uri="{FF2B5EF4-FFF2-40B4-BE49-F238E27FC236}">
                <a16:creationId xmlns:a16="http://schemas.microsoft.com/office/drawing/2014/main" id="{78634CDD-5B7C-674D-A7CC-92837E50B6BC}"/>
              </a:ext>
            </a:extLst>
          </p:cNvPr>
          <p:cNvSpPr/>
          <p:nvPr userDrawn="1"/>
        </p:nvSpPr>
        <p:spPr>
          <a:xfrm>
            <a:off x="429905" y="2819400"/>
            <a:ext cx="3609832" cy="1561531"/>
          </a:xfrm>
          <a:prstGeom prst="rect">
            <a:avLst/>
          </a:prstGeom>
        </p:spPr>
        <p:txBody>
          <a:bodyPr lIns="0" tIns="0" rIns="0" bIns="0">
            <a:noAutofit/>
          </a:bodyPr>
          <a:lstStyle/>
          <a:p>
            <a:pPr marL="0" marR="0" lvl="0" indent="0" algn="l" defTabSz="9144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Build and maintain collaborative relationships to work effectively toward common goals, while appreciating diverse viewpoints and shared responsibilities.</a:t>
            </a:r>
          </a:p>
        </p:txBody>
      </p:sp>
    </p:spTree>
    <p:extLst>
      <p:ext uri="{BB962C8B-B14F-4D97-AF65-F5344CB8AC3E}">
        <p14:creationId xmlns:p14="http://schemas.microsoft.com/office/powerpoint/2010/main" val="711252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Shape&#10;&#10;Description automatically generated with medium confidence">
            <a:extLst>
              <a:ext uri="{FF2B5EF4-FFF2-40B4-BE49-F238E27FC236}">
                <a16:creationId xmlns:a16="http://schemas.microsoft.com/office/drawing/2014/main" id="{2E9E10A4-85D5-E345-83A6-B4B475656ABC}"/>
              </a:ext>
            </a:extLst>
          </p:cNvPr>
          <p:cNvPicPr>
            <a:picLocks noChangeAspect="1"/>
          </p:cNvPicPr>
          <p:nvPr userDrawn="1"/>
        </p:nvPicPr>
        <p:blipFill rotWithShape="1">
          <a:blip r:embed="rId12">
            <a:alphaModFix amt="5000"/>
          </a:blip>
          <a:srcRect l="6619" t="19376" r="10998" b="23971"/>
          <a:stretch/>
        </p:blipFill>
        <p:spPr>
          <a:xfrm>
            <a:off x="0" y="5309098"/>
            <a:ext cx="9144000" cy="1718491"/>
          </a:xfrm>
          <a:prstGeom prst="rect">
            <a:avLst/>
          </a:prstGeom>
        </p:spPr>
      </p:pic>
      <p:sp>
        <p:nvSpPr>
          <p:cNvPr id="8" name="Rectangle 7">
            <a:extLst>
              <a:ext uri="{FF2B5EF4-FFF2-40B4-BE49-F238E27FC236}">
                <a16:creationId xmlns:a16="http://schemas.microsoft.com/office/drawing/2014/main" id="{B1978C50-F887-9D4A-AB9C-A806268976E5}"/>
              </a:ext>
            </a:extLst>
          </p:cNvPr>
          <p:cNvSpPr/>
          <p:nvPr userDrawn="1"/>
        </p:nvSpPr>
        <p:spPr>
          <a:xfrm>
            <a:off x="448608" y="5981683"/>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1C64B0A-8E65-BC4F-BB58-D9DAAD99CEC9}"/>
              </a:ext>
            </a:extLst>
          </p:cNvPr>
          <p:cNvSpPr/>
          <p:nvPr userDrawn="1"/>
        </p:nvSpPr>
        <p:spPr>
          <a:xfrm>
            <a:off x="613630" y="6090926"/>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sp>
        <p:nvSpPr>
          <p:cNvPr id="11" name="Rectangle 10">
            <a:extLst>
              <a:ext uri="{FF2B5EF4-FFF2-40B4-BE49-F238E27FC236}">
                <a16:creationId xmlns:a16="http://schemas.microsoft.com/office/drawing/2014/main" id="{FC6AA5D7-3328-734F-B128-6A6939284D97}"/>
              </a:ext>
            </a:extLst>
          </p:cNvPr>
          <p:cNvSpPr/>
          <p:nvPr userDrawn="1"/>
        </p:nvSpPr>
        <p:spPr>
          <a:xfrm>
            <a:off x="7391930" y="0"/>
            <a:ext cx="1345633" cy="15134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688D70C-1715-8C41-AB9D-F07790A01CC0}"/>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picture containing logo&#10;&#10;Description automatically generated">
            <a:extLst>
              <a:ext uri="{FF2B5EF4-FFF2-40B4-BE49-F238E27FC236}">
                <a16:creationId xmlns:a16="http://schemas.microsoft.com/office/drawing/2014/main" id="{B63A2C47-CB00-894A-9D8D-C99DE443744B}"/>
              </a:ext>
            </a:extLst>
          </p:cNvPr>
          <p:cNvPicPr>
            <a:picLocks noChangeAspect="1"/>
          </p:cNvPicPr>
          <p:nvPr userDrawn="1"/>
        </p:nvPicPr>
        <p:blipFill>
          <a:blip r:embed="rId13"/>
          <a:stretch>
            <a:fillRect/>
          </a:stretch>
        </p:blipFill>
        <p:spPr>
          <a:xfrm>
            <a:off x="7627301" y="432599"/>
            <a:ext cx="875654" cy="858141"/>
          </a:xfrm>
          <a:prstGeom prst="rect">
            <a:avLst/>
          </a:prstGeom>
        </p:spPr>
      </p:pic>
      <p:sp>
        <p:nvSpPr>
          <p:cNvPr id="14" name="Title 1">
            <a:extLst>
              <a:ext uri="{FF2B5EF4-FFF2-40B4-BE49-F238E27FC236}">
                <a16:creationId xmlns:a16="http://schemas.microsoft.com/office/drawing/2014/main" id="{09014160-1722-5240-B0F1-70100E6E9F59}"/>
              </a:ext>
            </a:extLst>
          </p:cNvPr>
          <p:cNvSpPr txBox="1">
            <a:spLocks/>
          </p:cNvSpPr>
          <p:nvPr userDrawn="1"/>
        </p:nvSpPr>
        <p:spPr>
          <a:xfrm>
            <a:off x="418012" y="509087"/>
            <a:ext cx="6732089" cy="979440"/>
          </a:xfrm>
          <a:prstGeom prst="rect">
            <a:avLst/>
          </a:prstGeom>
        </p:spPr>
        <p:txBody>
          <a:bodyPr vert="horz" lIns="0" tIns="0" rIns="0" bIns="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3400"/>
              </a:lnSpc>
            </a:pPr>
            <a:r>
              <a:rPr lang="en-US" sz="1200" dirty="0">
                <a:solidFill>
                  <a:srgbClr val="123066"/>
                </a:solidFill>
                <a:latin typeface="Arial" panose="020B0604020202020204" pitchFamily="34" charset="0"/>
                <a:cs typeface="Arial" panose="020B0604020202020204" pitchFamily="34" charset="0"/>
              </a:rPr>
              <a:t>Competencies for a Career-Ready Workforce </a:t>
            </a:r>
            <a:br>
              <a:rPr lang="en-US" sz="1100" dirty="0">
                <a:solidFill>
                  <a:srgbClr val="7B597E"/>
                </a:solidFill>
                <a:latin typeface="Arial" panose="020B0604020202020204" pitchFamily="34" charset="0"/>
                <a:cs typeface="Arial" panose="020B0604020202020204" pitchFamily="34" charset="0"/>
              </a:rPr>
            </a:br>
            <a:r>
              <a:rPr lang="en-US" sz="2800" dirty="0">
                <a:solidFill>
                  <a:srgbClr val="7B597E"/>
                </a:solidFill>
                <a:latin typeface="Arial" panose="020B0604020202020204" pitchFamily="34" charset="0"/>
                <a:cs typeface="Arial" panose="020B0604020202020204" pitchFamily="34" charset="0"/>
              </a:rPr>
              <a:t>Definition and Sample Behaviors</a:t>
            </a:r>
          </a:p>
        </p:txBody>
      </p:sp>
      <p:sp>
        <p:nvSpPr>
          <p:cNvPr id="2" name="Rectangle 1">
            <a:extLst>
              <a:ext uri="{FF2B5EF4-FFF2-40B4-BE49-F238E27FC236}">
                <a16:creationId xmlns:a16="http://schemas.microsoft.com/office/drawing/2014/main" id="{74F8F846-F498-7CA5-E622-BD84924D047E}"/>
              </a:ext>
            </a:extLst>
          </p:cNvPr>
          <p:cNvSpPr/>
          <p:nvPr userDrawn="1"/>
        </p:nvSpPr>
        <p:spPr>
          <a:xfrm>
            <a:off x="443876" y="642818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9823707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64" userDrawn="1">
          <p15:clr>
            <a:srgbClr val="F26B43"/>
          </p15:clr>
        </p15:guide>
        <p15:guide id="2" orient="horz" pos="11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55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4411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430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5252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34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321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5450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3540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8761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33847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1112</TotalTime>
  <Words>1</Words>
  <Application>Microsoft Macintosh PowerPoint</Application>
  <PresentationFormat>On-screen Show (4:3)</PresentationFormat>
  <Paragraphs>1</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Clark</dc:creator>
  <cp:lastModifiedBy>Clark, Danielle</cp:lastModifiedBy>
  <cp:revision>38</cp:revision>
  <dcterms:created xsi:type="dcterms:W3CDTF">2021-04-18T21:45:13Z</dcterms:created>
  <dcterms:modified xsi:type="dcterms:W3CDTF">2024-04-10T16:40:26Z</dcterms:modified>
</cp:coreProperties>
</file>